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472" r:id="rId2"/>
    <p:sldId id="368" r:id="rId3"/>
    <p:sldId id="374" r:id="rId4"/>
    <p:sldId id="473" r:id="rId5"/>
    <p:sldId id="474" r:id="rId6"/>
    <p:sldId id="475" r:id="rId7"/>
    <p:sldId id="376" r:id="rId8"/>
    <p:sldId id="413" r:id="rId9"/>
    <p:sldId id="375" r:id="rId10"/>
    <p:sldId id="476" r:id="rId11"/>
    <p:sldId id="377" r:id="rId12"/>
    <p:sldId id="414" r:id="rId13"/>
    <p:sldId id="415" r:id="rId14"/>
    <p:sldId id="378" r:id="rId15"/>
    <p:sldId id="379" r:id="rId16"/>
    <p:sldId id="477" r:id="rId17"/>
    <p:sldId id="478" r:id="rId18"/>
    <p:sldId id="382" r:id="rId19"/>
    <p:sldId id="389" r:id="rId20"/>
    <p:sldId id="390" r:id="rId21"/>
    <p:sldId id="391" r:id="rId22"/>
    <p:sldId id="380" r:id="rId23"/>
    <p:sldId id="272" r:id="rId24"/>
    <p:sldId id="275" r:id="rId25"/>
    <p:sldId id="270" r:id="rId26"/>
    <p:sldId id="381" r:id="rId27"/>
    <p:sldId id="271" r:id="rId28"/>
    <p:sldId id="386" r:id="rId29"/>
    <p:sldId id="383" r:id="rId30"/>
    <p:sldId id="384" r:id="rId31"/>
    <p:sldId id="385" r:id="rId32"/>
    <p:sldId id="416" r:id="rId33"/>
    <p:sldId id="417" r:id="rId34"/>
    <p:sldId id="387" r:id="rId35"/>
    <p:sldId id="393" r:id="rId36"/>
    <p:sldId id="392" r:id="rId37"/>
    <p:sldId id="418" r:id="rId38"/>
    <p:sldId id="479" r:id="rId39"/>
    <p:sldId id="388" r:id="rId40"/>
    <p:sldId id="394" r:id="rId41"/>
    <p:sldId id="419" r:id="rId42"/>
    <p:sldId id="273" r:id="rId43"/>
    <p:sldId id="274" r:id="rId44"/>
    <p:sldId id="396" r:id="rId45"/>
    <p:sldId id="397" r:id="rId46"/>
    <p:sldId id="395" r:id="rId47"/>
    <p:sldId id="398" r:id="rId48"/>
    <p:sldId id="400" r:id="rId49"/>
    <p:sldId id="466" r:id="rId50"/>
    <p:sldId id="467" r:id="rId51"/>
    <p:sldId id="468" r:id="rId52"/>
    <p:sldId id="420" r:id="rId53"/>
    <p:sldId id="421" r:id="rId54"/>
    <p:sldId id="422" r:id="rId55"/>
    <p:sldId id="424" r:id="rId56"/>
    <p:sldId id="425" r:id="rId57"/>
    <p:sldId id="426" r:id="rId58"/>
    <p:sldId id="427" r:id="rId59"/>
    <p:sldId id="428" r:id="rId60"/>
    <p:sldId id="423" r:id="rId61"/>
    <p:sldId id="429" r:id="rId62"/>
    <p:sldId id="431" r:id="rId63"/>
    <p:sldId id="435" r:id="rId64"/>
    <p:sldId id="434" r:id="rId65"/>
    <p:sldId id="433" r:id="rId66"/>
    <p:sldId id="436" r:id="rId67"/>
    <p:sldId id="439" r:id="rId68"/>
    <p:sldId id="440" r:id="rId69"/>
    <p:sldId id="438" r:id="rId70"/>
    <p:sldId id="441" r:id="rId71"/>
    <p:sldId id="444" r:id="rId72"/>
    <p:sldId id="445" r:id="rId73"/>
    <p:sldId id="446" r:id="rId74"/>
    <p:sldId id="447" r:id="rId75"/>
    <p:sldId id="448" r:id="rId76"/>
    <p:sldId id="449" r:id="rId77"/>
    <p:sldId id="451" r:id="rId78"/>
    <p:sldId id="453" r:id="rId79"/>
    <p:sldId id="450" r:id="rId80"/>
    <p:sldId id="452" r:id="rId81"/>
    <p:sldId id="454" r:id="rId82"/>
    <p:sldId id="457" r:id="rId83"/>
    <p:sldId id="458" r:id="rId84"/>
    <p:sldId id="459" r:id="rId85"/>
    <p:sldId id="455" r:id="rId86"/>
    <p:sldId id="460" r:id="rId87"/>
    <p:sldId id="462" r:id="rId88"/>
    <p:sldId id="463" r:id="rId89"/>
    <p:sldId id="469" r:id="rId90"/>
    <p:sldId id="470" r:id="rId91"/>
    <p:sldId id="465" r:id="rId92"/>
    <p:sldId id="471" r:id="rId93"/>
    <p:sldId id="442" r:id="rId94"/>
    <p:sldId id="443" r:id="rId95"/>
    <p:sldId id="437" r:id="rId96"/>
    <p:sldId id="432" r:id="rId97"/>
    <p:sldId id="430" r:id="rId98"/>
    <p:sldId id="401" r:id="rId99"/>
    <p:sldId id="405" r:id="rId100"/>
    <p:sldId id="406" r:id="rId101"/>
    <p:sldId id="407" r:id="rId102"/>
    <p:sldId id="402" r:id="rId103"/>
    <p:sldId id="403" r:id="rId104"/>
    <p:sldId id="404" r:id="rId105"/>
    <p:sldId id="409" r:id="rId106"/>
    <p:sldId id="408" r:id="rId107"/>
    <p:sldId id="399" r:id="rId108"/>
    <p:sldId id="262" r:id="rId109"/>
    <p:sldId id="263" r:id="rId110"/>
    <p:sldId id="264" r:id="rId111"/>
    <p:sldId id="268" r:id="rId112"/>
    <p:sldId id="269" r:id="rId113"/>
    <p:sldId id="276" r:id="rId114"/>
    <p:sldId id="278" r:id="rId115"/>
    <p:sldId id="277" r:id="rId116"/>
    <p:sldId id="279" r:id="rId117"/>
    <p:sldId id="410" r:id="rId118"/>
    <p:sldId id="411" r:id="rId119"/>
    <p:sldId id="412"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680" userDrawn="1">
          <p15:clr>
            <a:srgbClr val="A4A3A4"/>
          </p15:clr>
        </p15:guide>
        <p15:guide id="3" orient="horz" pos="2328" userDrawn="1">
          <p15:clr>
            <a:srgbClr val="A4A3A4"/>
          </p15:clr>
        </p15:guide>
        <p15:guide id="4"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 initials="CD" lastIdx="1" clrIdx="0">
    <p:extLst>
      <p:ext uri="{19B8F6BF-5375-455C-9EA6-DF929625EA0E}">
        <p15:presenceInfo xmlns:p15="http://schemas.microsoft.com/office/powerpoint/2012/main" userId="c1528284d15571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92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4660"/>
  </p:normalViewPr>
  <p:slideViewPr>
    <p:cSldViewPr snapToGrid="0">
      <p:cViewPr>
        <p:scale>
          <a:sx n="33" d="100"/>
          <a:sy n="33" d="100"/>
        </p:scale>
        <p:origin x="2142" y="918"/>
      </p:cViewPr>
      <p:guideLst>
        <p:guide orient="horz" pos="2160"/>
        <p:guide orient="horz" pos="1680"/>
        <p:guide orient="horz" pos="232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98BEA-AA59-4E98-BC61-41552B3B6539}" type="datetimeFigureOut">
              <a:rPr lang="en-CA" smtClean="0"/>
              <a:t>2019-05-11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EB2DE-CF93-4CD6-8861-F825BCB7E052}" type="slidenum">
              <a:rPr lang="en-CA" smtClean="0"/>
              <a:t>‹#›</a:t>
            </a:fld>
            <a:endParaRPr lang="en-CA"/>
          </a:p>
        </p:txBody>
      </p:sp>
    </p:spTree>
    <p:extLst>
      <p:ext uri="{BB962C8B-B14F-4D97-AF65-F5344CB8AC3E}">
        <p14:creationId xmlns:p14="http://schemas.microsoft.com/office/powerpoint/2010/main" val="1253504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I’m going to go over the mathematics required to understand RSA cryptography. </a:t>
            </a:r>
          </a:p>
          <a:p>
            <a:endParaRPr lang="en-US" dirty="0"/>
          </a:p>
          <a:p>
            <a:r>
              <a:rPr lang="en-US" dirty="0"/>
              <a:t>If you’re unaware, RSA is a cryptographic system used when two parties who have never met before, want to communicate with each other securely, without other people listening in or changing the information being passed back and forth. Anytime you browse the web using HTTPS, your web browser uses RSA to talk to the web server securely.</a:t>
            </a:r>
          </a:p>
          <a:p>
            <a:endParaRPr lang="en-US" dirty="0"/>
          </a:p>
          <a:p>
            <a:r>
              <a:rPr lang="en-US" dirty="0"/>
              <a:t>So I’m not going to talk about RSA a whole lot in this video—I’m going to leave that for another video.</a:t>
            </a:r>
          </a:p>
          <a:p>
            <a:endParaRPr lang="en-US" dirty="0"/>
          </a:p>
          <a:p>
            <a:r>
              <a:rPr lang="en-US" dirty="0"/>
              <a:t>What I’m going to do in this video is give you the mathematical background needed to understand the technical details of RSA.</a:t>
            </a:r>
          </a:p>
          <a:p>
            <a:endParaRPr lang="en-US" dirty="0"/>
          </a:p>
          <a:p>
            <a:r>
              <a:rPr lang="en-US" dirty="0"/>
              <a:t>When you’re reading about the details RSA, there are often a lot of references to mathematical theorems that you may have never heard of, and you can feel a bit lost at sea if you don’t understand where the theorems come from.</a:t>
            </a:r>
          </a:p>
          <a:p>
            <a:endParaRPr lang="en-US" dirty="0"/>
          </a:p>
          <a:p>
            <a:r>
              <a:rPr lang="en-US" dirty="0"/>
              <a:t>So I’m going to go over the important mathematical results that underpin RSA.</a:t>
            </a:r>
            <a:endParaRPr lang="en-CA" dirty="0"/>
          </a:p>
        </p:txBody>
      </p:sp>
      <p:sp>
        <p:nvSpPr>
          <p:cNvPr id="4" name="Slide Number Placeholder 3"/>
          <p:cNvSpPr>
            <a:spLocks noGrp="1"/>
          </p:cNvSpPr>
          <p:nvPr>
            <p:ph type="sldNum" sz="quarter" idx="10"/>
          </p:nvPr>
        </p:nvSpPr>
        <p:spPr/>
        <p:txBody>
          <a:bodyPr/>
          <a:lstStyle/>
          <a:p>
            <a:fld id="{461E91FB-9544-4B7D-BF10-066215C64828}" type="slidenum">
              <a:rPr lang="en-CA" smtClean="0"/>
              <a:t>1</a:t>
            </a:fld>
            <a:endParaRPr lang="en-CA"/>
          </a:p>
        </p:txBody>
      </p:sp>
    </p:spTree>
    <p:extLst>
      <p:ext uri="{BB962C8B-B14F-4D97-AF65-F5344CB8AC3E}">
        <p14:creationId xmlns:p14="http://schemas.microsoft.com/office/powerpoint/2010/main" val="47722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I’m going to go over the mathematics required to understand RSA cryptography. </a:t>
            </a:r>
          </a:p>
          <a:p>
            <a:endParaRPr lang="en-US" dirty="0"/>
          </a:p>
          <a:p>
            <a:r>
              <a:rPr lang="en-US" dirty="0"/>
              <a:t>If you’re unaware, RSA is a cryptographic system used when two parties who have never met before, want to communicate with each other securely, without other people listening in or changing the information being passed back and forth. Anytime you browse the web using HTTPS, your web browser uses RSA to talk to the web server securely.</a:t>
            </a:r>
          </a:p>
          <a:p>
            <a:endParaRPr lang="en-US" dirty="0"/>
          </a:p>
          <a:p>
            <a:r>
              <a:rPr lang="en-US" dirty="0"/>
              <a:t>So I’m not going to talk about RSA a whole lot in this video—I’m going to leave that for another video.</a:t>
            </a:r>
          </a:p>
          <a:p>
            <a:endParaRPr lang="en-US" dirty="0"/>
          </a:p>
          <a:p>
            <a:r>
              <a:rPr lang="en-US" dirty="0"/>
              <a:t>What I’m going to do in this video is give you the mathematical background needed to understand the technical details of RSA.</a:t>
            </a:r>
          </a:p>
          <a:p>
            <a:endParaRPr lang="en-US" dirty="0"/>
          </a:p>
          <a:p>
            <a:r>
              <a:rPr lang="en-US" dirty="0"/>
              <a:t>When you’re reading about the details RSA, there are often a lot of references to mathematical theorems that you may have never heard of, and you can feel a bit lost at sea if you don’t understand where the theorems come from.</a:t>
            </a:r>
          </a:p>
          <a:p>
            <a:endParaRPr lang="en-US" dirty="0"/>
          </a:p>
          <a:p>
            <a:r>
              <a:rPr lang="en-US" dirty="0"/>
              <a:t>So I’m going to go over the important mathematical results that underpin RSA.</a:t>
            </a:r>
            <a:endParaRPr lang="en-CA" dirty="0"/>
          </a:p>
        </p:txBody>
      </p:sp>
      <p:sp>
        <p:nvSpPr>
          <p:cNvPr id="4" name="Slide Number Placeholder 3"/>
          <p:cNvSpPr>
            <a:spLocks noGrp="1"/>
          </p:cNvSpPr>
          <p:nvPr>
            <p:ph type="sldNum" sz="quarter" idx="10"/>
          </p:nvPr>
        </p:nvSpPr>
        <p:spPr/>
        <p:txBody>
          <a:bodyPr/>
          <a:lstStyle/>
          <a:p>
            <a:fld id="{461E91FB-9544-4B7D-BF10-066215C64828}" type="slidenum">
              <a:rPr lang="en-CA" smtClean="0"/>
              <a:t>3</a:t>
            </a:fld>
            <a:endParaRPr lang="en-CA"/>
          </a:p>
        </p:txBody>
      </p:sp>
    </p:spTree>
    <p:extLst>
      <p:ext uri="{BB962C8B-B14F-4D97-AF65-F5344CB8AC3E}">
        <p14:creationId xmlns:p14="http://schemas.microsoft.com/office/powerpoint/2010/main" val="60198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9A7A-0C4F-4E08-B5D3-9E00E0C386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64F99A7-7DB5-41AA-B46C-5B74207AD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B71ACF1-1915-481A-9768-24B730EE5391}"/>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E4AB6EF2-1ACD-4D62-95E2-B38B6F8945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3806F4-AFD8-46C8-A13F-253F6579B86B}"/>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281115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3CE9-29DF-49B8-99B1-F8C1FABF303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AD8150A-13E2-4E08-94B4-20A72AB265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944F101-F0A2-47B2-9EEC-1D58A7BBA08E}"/>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9190F68F-754D-4C93-9597-D25B0CC357A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004FD2-40F9-476C-B414-B3B2CAD3D506}"/>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95040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6F31EA-7F89-4AA1-BF44-9F6E528541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35FC9E3-ECE0-4BCF-9E48-2EF83EA960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F499849-28F9-461D-BDDF-7926C5356B26}"/>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9DE708CD-81F6-4979-B344-377FAED663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90DD75-DCAE-487E-8E78-6039F8DA4146}"/>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1898682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0426-E7AF-4F0D-B51C-15F6C775C54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9EBBA49-6324-4C9D-9723-DCE040500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92CDC9-AD3E-4F89-BC62-D072A8D20FE1}"/>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FA05CFF5-DA1E-46AE-B4E0-CC4CEA790A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49696A-BDBA-4767-9F93-AA7F0F720230}"/>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187683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EC13-9D47-4BBD-B471-4272DEAD9B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275A3F0-79CB-4C05-B68D-23556BB94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B6D69B-CE2F-47D5-BD9A-D355977ABA22}"/>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26D479CB-9BDD-491E-A577-3CEE33D7E1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4A1039-07E9-4477-8457-6B8E7DF25BBD}"/>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243052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22AD-551A-47C3-B8D2-A19D56CBF90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DF614D6-5273-4F07-92DF-B5CA7F806D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988637B-98A8-4C2D-80C8-68D78A65CF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4219052-F4A9-43FE-B4FD-5A6AC1965FAA}"/>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6" name="Footer Placeholder 5">
            <a:extLst>
              <a:ext uri="{FF2B5EF4-FFF2-40B4-BE49-F238E27FC236}">
                <a16:creationId xmlns:a16="http://schemas.microsoft.com/office/drawing/2014/main" id="{E0AB72A9-9908-4821-A335-60DDCECFA03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759682E-4BEC-4B67-B421-BEC7F5DE72B7}"/>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19685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EEB3-C272-4AE5-9D29-746F630855B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8B28281-5ECC-4624-B0CA-71FC27D36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194D39-03D1-472C-AED8-E3CC7B56C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7D18A1A-5A4C-47FC-BFC1-695AF5CCD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37E1C3-F9A4-44C9-AEDB-4F612CF5E3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D570626-6378-4279-B3C5-116CC6120277}"/>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8" name="Footer Placeholder 7">
            <a:extLst>
              <a:ext uri="{FF2B5EF4-FFF2-40B4-BE49-F238E27FC236}">
                <a16:creationId xmlns:a16="http://schemas.microsoft.com/office/drawing/2014/main" id="{CD5D0467-B6E5-449F-92E2-F9E84436747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230ED6A-7421-4A6F-AD38-223DBEDDA435}"/>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229431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F6B4-9E2D-4AA4-AD4B-11CAF1D10A4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0621500-EC44-4BC8-B83D-0C77554030B8}"/>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4" name="Footer Placeholder 3">
            <a:extLst>
              <a:ext uri="{FF2B5EF4-FFF2-40B4-BE49-F238E27FC236}">
                <a16:creationId xmlns:a16="http://schemas.microsoft.com/office/drawing/2014/main" id="{F54EE342-7C12-44AC-A879-1B943C790C6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FE46810-2FE8-461F-9624-9741885B051F}"/>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74860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6AF3C-31E5-4A90-A220-B7AB91E25727}"/>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3" name="Footer Placeholder 2">
            <a:extLst>
              <a:ext uri="{FF2B5EF4-FFF2-40B4-BE49-F238E27FC236}">
                <a16:creationId xmlns:a16="http://schemas.microsoft.com/office/drawing/2014/main" id="{73483273-EAB7-4115-BFA5-5904EBFA7F1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176F928-7587-44A3-89A7-4A44114291EB}"/>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16535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396B-470A-4DCB-96A2-2811EEB37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4F7D533-4422-4CD9-A2ED-708DDFD53F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4C1DCA5-5D3D-4898-8E24-7893A7FA4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0088D-E1D7-4667-8EB2-5401ACED91AC}"/>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6" name="Footer Placeholder 5">
            <a:extLst>
              <a:ext uri="{FF2B5EF4-FFF2-40B4-BE49-F238E27FC236}">
                <a16:creationId xmlns:a16="http://schemas.microsoft.com/office/drawing/2014/main" id="{2C815079-BF89-4C1B-A75C-129C650C140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58DF4A-2558-4F19-8285-FBF566C3E010}"/>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2966049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D7F45-E303-4C6E-872A-F67302C3B2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1F61E67-A150-45E1-A5DA-874228C882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A2D6A1F-1C8F-4285-852A-7FD2086AC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6D7B7-828F-48A5-A108-CC11022BEE55}"/>
              </a:ext>
            </a:extLst>
          </p:cNvPr>
          <p:cNvSpPr>
            <a:spLocks noGrp="1"/>
          </p:cNvSpPr>
          <p:nvPr>
            <p:ph type="dt" sz="half" idx="10"/>
          </p:nvPr>
        </p:nvSpPr>
        <p:spPr/>
        <p:txBody>
          <a:bodyPr/>
          <a:lstStyle/>
          <a:p>
            <a:fld id="{405F6B3C-42A4-4075-ADC8-FB4EDB7B522F}" type="datetimeFigureOut">
              <a:rPr lang="en-CA" smtClean="0"/>
              <a:t>2019-05-11</a:t>
            </a:fld>
            <a:endParaRPr lang="en-CA"/>
          </a:p>
        </p:txBody>
      </p:sp>
      <p:sp>
        <p:nvSpPr>
          <p:cNvPr id="6" name="Footer Placeholder 5">
            <a:extLst>
              <a:ext uri="{FF2B5EF4-FFF2-40B4-BE49-F238E27FC236}">
                <a16:creationId xmlns:a16="http://schemas.microsoft.com/office/drawing/2014/main" id="{09B8DE90-EE82-4CFB-B71D-EDEF4B8C8B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18CCCBD-489E-4413-BA24-622B9E39BF6F}"/>
              </a:ext>
            </a:extLst>
          </p:cNvPr>
          <p:cNvSpPr>
            <a:spLocks noGrp="1"/>
          </p:cNvSpPr>
          <p:nvPr>
            <p:ph type="sldNum" sz="quarter" idx="12"/>
          </p:nvPr>
        </p:nvSpPr>
        <p:spPr/>
        <p:txBody>
          <a:bodyPr/>
          <a:lstStyle/>
          <a:p>
            <a:fld id="{EE6F9302-7BC5-4890-9610-3CCF87F043B7}" type="slidenum">
              <a:rPr lang="en-CA" smtClean="0"/>
              <a:t>‹#›</a:t>
            </a:fld>
            <a:endParaRPr lang="en-CA"/>
          </a:p>
        </p:txBody>
      </p:sp>
    </p:spTree>
    <p:extLst>
      <p:ext uri="{BB962C8B-B14F-4D97-AF65-F5344CB8AC3E}">
        <p14:creationId xmlns:p14="http://schemas.microsoft.com/office/powerpoint/2010/main" val="1925377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81E918-B6B6-4DC3-B951-A28CC7F4E9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6C1774B-77FF-4646-9434-9A7825E37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A913CDE-828D-4356-AB0C-011EFCB57D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5F6B3C-42A4-4075-ADC8-FB4EDB7B522F}" type="datetimeFigureOut">
              <a:rPr lang="en-CA" smtClean="0"/>
              <a:t>2019-05-11</a:t>
            </a:fld>
            <a:endParaRPr lang="en-CA"/>
          </a:p>
        </p:txBody>
      </p:sp>
      <p:sp>
        <p:nvSpPr>
          <p:cNvPr id="5" name="Footer Placeholder 4">
            <a:extLst>
              <a:ext uri="{FF2B5EF4-FFF2-40B4-BE49-F238E27FC236}">
                <a16:creationId xmlns:a16="http://schemas.microsoft.com/office/drawing/2014/main" id="{6DFCAF36-7503-4082-8646-77FFF41A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1F57161-66C5-433D-A871-3E1CB6D7A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F9302-7BC5-4890-9610-3CCF87F043B7}" type="slidenum">
              <a:rPr lang="en-CA" smtClean="0"/>
              <a:t>‹#›</a:t>
            </a:fld>
            <a:endParaRPr lang="en-CA"/>
          </a:p>
        </p:txBody>
      </p:sp>
    </p:spTree>
    <p:extLst>
      <p:ext uri="{BB962C8B-B14F-4D97-AF65-F5344CB8AC3E}">
        <p14:creationId xmlns:p14="http://schemas.microsoft.com/office/powerpoint/2010/main" val="153671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0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2" Type="http://schemas.openxmlformats.org/officeDocument/2006/relationships/image" Target="../media/image2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50.png"/><Relationship Id="rId2" Type="http://schemas.openxmlformats.org/officeDocument/2006/relationships/image" Target="../media/image2140.png"/><Relationship Id="rId1" Type="http://schemas.openxmlformats.org/officeDocument/2006/relationships/slideLayout" Target="../slideLayouts/slideLayout2.xml"/><Relationship Id="rId4" Type="http://schemas.openxmlformats.org/officeDocument/2006/relationships/image" Target="../media/image2160.png"/></Relationships>
</file>

<file path=ppt/slides/_rels/slide105.xml.rels><?xml version="1.0" encoding="UTF-8" standalone="yes"?>
<Relationships xmlns="http://schemas.openxmlformats.org/package/2006/relationships"><Relationship Id="rId2" Type="http://schemas.openxmlformats.org/officeDocument/2006/relationships/image" Target="../media/image8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0.png"/></Relationships>
</file>

<file path=ppt/slides/_rels/slide10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web.ntpu.edu.tw/~yshan/cyclic_code.pdf" TargetMode="External"/><Relationship Id="rId2" Type="http://schemas.openxmlformats.org/officeDocument/2006/relationships/image" Target="../media/image242.png"/><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13.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930.png"/><Relationship Id="rId12" Type="http://schemas.openxmlformats.org/officeDocument/2006/relationships/image" Target="../media/image910.png"/><Relationship Id="rId2" Type="http://schemas.openxmlformats.org/officeDocument/2006/relationships/image" Target="../media/image820.png"/><Relationship Id="rId1" Type="http://schemas.openxmlformats.org/officeDocument/2006/relationships/slideLayout" Target="../slideLayouts/slideLayout2.xml"/><Relationship Id="rId11" Type="http://schemas.openxmlformats.org/officeDocument/2006/relationships/image" Target="../media/image900.png"/><Relationship Id="rId10" Type="http://schemas.openxmlformats.org/officeDocument/2006/relationships/hyperlink" Target="https://en.wikipedia.org/wiki/Polynomial_code" TargetMode="External"/><Relationship Id="rId9" Type="http://schemas.openxmlformats.org/officeDocument/2006/relationships/image" Target="../media/image890.png"/></Relationships>
</file>

<file path=ppt/slides/_rels/slide114.xml.rels><?xml version="1.0" encoding="UTF-8" standalone="yes"?>
<Relationships xmlns="http://schemas.openxmlformats.org/package/2006/relationships"><Relationship Id="rId13" Type="http://schemas.openxmlformats.org/officeDocument/2006/relationships/image" Target="../media/image246.jpeg"/><Relationship Id="rId12" Type="http://schemas.openxmlformats.org/officeDocument/2006/relationships/image" Target="../media/image245.jpeg"/><Relationship Id="rId17" Type="http://schemas.openxmlformats.org/officeDocument/2006/relationships/image" Target="../media/image1050.png"/><Relationship Id="rId16" Type="http://schemas.openxmlformats.org/officeDocument/2006/relationships/image" Target="../media/image1040.png"/><Relationship Id="rId1" Type="http://schemas.openxmlformats.org/officeDocument/2006/relationships/slideLayout" Target="../slideLayouts/slideLayout2.xml"/><Relationship Id="rId11" Type="http://schemas.openxmlformats.org/officeDocument/2006/relationships/image" Target="../media/image1010.png"/><Relationship Id="rId15" Type="http://schemas.openxmlformats.org/officeDocument/2006/relationships/image" Target="../media/image1030.png"/><Relationship Id="rId10" Type="http://schemas.openxmlformats.org/officeDocument/2006/relationships/hyperlink" Target="https://en.wikipedia.org/wiki/Polynomial_code" TargetMode="External"/><Relationship Id="rId9" Type="http://schemas.openxmlformats.org/officeDocument/2006/relationships/image" Target="../media/image1000.png"/><Relationship Id="rId14" Type="http://schemas.openxmlformats.org/officeDocument/2006/relationships/image" Target="../media/image1020.png"/></Relationships>
</file>

<file path=ppt/slides/_rels/slide115.xml.rels><?xml version="1.0" encoding="UTF-8" standalone="yes"?>
<Relationships xmlns="http://schemas.openxmlformats.org/package/2006/relationships"><Relationship Id="rId8" Type="http://schemas.openxmlformats.org/officeDocument/2006/relationships/image" Target="../media/image750.png"/><Relationship Id="rId3" Type="http://schemas.openxmlformats.org/officeDocument/2006/relationships/image" Target="../media/image880.png"/><Relationship Id="rId7" Type="http://schemas.openxmlformats.org/officeDocument/2006/relationships/image" Target="../media/image910.png"/><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hyperlink" Target="https://en.wikipedia.org/wiki/Polynomial_code" TargetMode="External"/><Relationship Id="rId4" Type="http://schemas.openxmlformats.org/officeDocument/2006/relationships/image" Target="../media/image890.png"/></Relationships>
</file>

<file path=ppt/slides/_rels/slide116.xml.rels><?xml version="1.0" encoding="UTF-8" standalone="yes"?>
<Relationships xmlns="http://schemas.openxmlformats.org/package/2006/relationships"><Relationship Id="rId18" Type="http://schemas.openxmlformats.org/officeDocument/2006/relationships/image" Target="../media/image1220.png"/><Relationship Id="rId3" Type="http://schemas.openxmlformats.org/officeDocument/2006/relationships/image" Target="../media/image1070.png"/><Relationship Id="rId21" Type="http://schemas.openxmlformats.org/officeDocument/2006/relationships/image" Target="../media/image1250.png"/><Relationship Id="rId17" Type="http://schemas.openxmlformats.org/officeDocument/2006/relationships/image" Target="../media/image1210.png"/><Relationship Id="rId25" Type="http://schemas.openxmlformats.org/officeDocument/2006/relationships/image" Target="../media/image1290.png"/><Relationship Id="rId2" Type="http://schemas.openxmlformats.org/officeDocument/2006/relationships/image" Target="../media/image1060.png"/><Relationship Id="rId16" Type="http://schemas.openxmlformats.org/officeDocument/2006/relationships/image" Target="../media/image1200.png"/><Relationship Id="rId20" Type="http://schemas.openxmlformats.org/officeDocument/2006/relationships/image" Target="../media/image1240.png"/><Relationship Id="rId1" Type="http://schemas.openxmlformats.org/officeDocument/2006/relationships/slideLayout" Target="../slideLayouts/slideLayout2.xml"/><Relationship Id="rId24" Type="http://schemas.openxmlformats.org/officeDocument/2006/relationships/image" Target="../media/image1280.png"/><Relationship Id="rId15" Type="http://schemas.openxmlformats.org/officeDocument/2006/relationships/image" Target="../media/image1190.png"/><Relationship Id="rId23" Type="http://schemas.openxmlformats.org/officeDocument/2006/relationships/image" Target="../media/image1270.png"/><Relationship Id="rId19" Type="http://schemas.openxmlformats.org/officeDocument/2006/relationships/image" Target="../media/image1230.png"/><Relationship Id="rId22" Type="http://schemas.openxmlformats.org/officeDocument/2006/relationships/image" Target="../media/image1260.png"/><Relationship Id="rId14" Type="http://schemas.openxmlformats.org/officeDocument/2006/relationships/image" Target="../media/image1180.png"/></Relationships>
</file>

<file path=ppt/slides/_rels/slide11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11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11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12.png"/><Relationship Id="rId1" Type="http://schemas.openxmlformats.org/officeDocument/2006/relationships/slideLayout" Target="../slideLayouts/slideLayout2.xml"/><Relationship Id="rId5" Type="http://schemas.openxmlformats.org/officeDocument/2006/relationships/hyperlink" Target="https://inst.eecs.berkeley.edu/~cs70/fa14/notes/n8.pdf" TargetMode="External"/><Relationship Id="rId4" Type="http://schemas.openxmlformats.org/officeDocument/2006/relationships/image" Target="../media/image49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en.wikipedia.org/wiki/Field_(mathemati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71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1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50.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48.png"/><Relationship Id="rId5" Type="http://schemas.openxmlformats.org/officeDocument/2006/relationships/image" Target="../media/image134.png"/><Relationship Id="rId10"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5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 Id="rId9" Type="http://schemas.openxmlformats.org/officeDocument/2006/relationships/image" Target="../media/image920.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812.png"/></Relationships>
</file>

<file path=ppt/slides/_rels/slide2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1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91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7" Type="http://schemas.openxmlformats.org/officeDocument/2006/relationships/image" Target="../media/image1411.png"/><Relationship Id="rId2" Type="http://schemas.openxmlformats.org/officeDocument/2006/relationships/image" Target="../media/image911.png"/><Relationship Id="rId1" Type="http://schemas.openxmlformats.org/officeDocument/2006/relationships/slideLayout" Target="../slideLayouts/slideLayout2.xml"/><Relationship Id="rId6" Type="http://schemas.openxmlformats.org/officeDocument/2006/relationships/image" Target="../media/image700.png"/></Relationships>
</file>

<file path=ppt/slides/_rels/slide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77.png"/><Relationship Id="rId4" Type="http://schemas.openxmlformats.org/officeDocument/2006/relationships/image" Target="../media/image1510.png"/></Relationships>
</file>

<file path=ppt/slides/_rels/slide2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610.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10.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29.xml.rels><?xml version="1.0" encoding="UTF-8" standalone="yes"?>
<Relationships xmlns="http://schemas.openxmlformats.org/package/2006/relationships"><Relationship Id="rId13" Type="http://schemas.openxmlformats.org/officeDocument/2006/relationships/image" Target="../media/image160.png"/><Relationship Id="rId3" Type="http://schemas.openxmlformats.org/officeDocument/2006/relationships/image" Target="../media/image610.png"/><Relationship Id="rId12" Type="http://schemas.openxmlformats.org/officeDocument/2006/relationships/image" Target="../media/image156.png"/><Relationship Id="rId16" Type="http://schemas.openxmlformats.org/officeDocument/2006/relationships/image" Target="../media/image1810.png"/><Relationship Id="rId2" Type="http://schemas.openxmlformats.org/officeDocument/2006/relationships/image" Target="../media/image510.png"/><Relationship Id="rId1" Type="http://schemas.openxmlformats.org/officeDocument/2006/relationships/slideLayout" Target="../slideLayouts/slideLayout2.xml"/><Relationship Id="rId11" Type="http://schemas.openxmlformats.org/officeDocument/2006/relationships/image" Target="../media/image1410.png"/><Relationship Id="rId15" Type="http://schemas.openxmlformats.org/officeDocument/2006/relationships/image" Target="../media/image43.png"/><Relationship Id="rId5" Type="http://schemas.openxmlformats.org/officeDocument/2006/relationships/image" Target="../media/image810.png"/><Relationship Id="rId10" Type="http://schemas.openxmlformats.org/officeDocument/2006/relationships/image" Target="../media/image1310.png"/><Relationship Id="rId14" Type="http://schemas.openxmlformats.org/officeDocument/2006/relationships/image" Target="../media/image42.png"/><Relationship Id="rId4" Type="http://schemas.openxmlformats.org/officeDocument/2006/relationships/image" Target="../media/image7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6" Type="http://schemas.openxmlformats.org/officeDocument/2006/relationships/image" Target="../media/image320.png"/><Relationship Id="rId8" Type="http://schemas.openxmlformats.org/officeDocument/2006/relationships/image" Target="../media/image251.png"/><Relationship Id="rId21" Type="http://schemas.openxmlformats.org/officeDocument/2006/relationships/image" Target="../media/image270.png"/><Relationship Id="rId3" Type="http://schemas.openxmlformats.org/officeDocument/2006/relationships/image" Target="../media/image2010.png"/><Relationship Id="rId25" Type="http://schemas.openxmlformats.org/officeDocument/2006/relationships/image" Target="../media/image312.png"/><Relationship Id="rId7" Type="http://schemas.openxmlformats.org/officeDocument/2006/relationships/image" Target="../media/image246.png"/><Relationship Id="rId29" Type="http://schemas.openxmlformats.org/officeDocument/2006/relationships/image" Target="../media/image350.png"/><Relationship Id="rId20" Type="http://schemas.openxmlformats.org/officeDocument/2006/relationships/image" Target="../media/image100.png"/><Relationship Id="rId2" Type="http://schemas.openxmlformats.org/officeDocument/2006/relationships/image" Target="../media/image1910.png"/><Relationship Id="rId1" Type="http://schemas.openxmlformats.org/officeDocument/2006/relationships/slideLayout" Target="../slideLayouts/slideLayout2.xml"/><Relationship Id="rId6" Type="http://schemas.openxmlformats.org/officeDocument/2006/relationships/image" Target="../media/image2310.png"/><Relationship Id="rId28" Type="http://schemas.openxmlformats.org/officeDocument/2006/relationships/image" Target="../media/image340.png"/><Relationship Id="rId23" Type="http://schemas.openxmlformats.org/officeDocument/2006/relationships/image" Target="../media/image290.png"/><Relationship Id="rId5" Type="http://schemas.openxmlformats.org/officeDocument/2006/relationships/image" Target="../media/image2210.png"/><Relationship Id="rId19" Type="http://schemas.openxmlformats.org/officeDocument/2006/relationships/image" Target="../media/image250.png"/><Relationship Id="rId31"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360.png"/><Relationship Id="rId22" Type="http://schemas.openxmlformats.org/officeDocument/2006/relationships/image" Target="../media/image280.png"/><Relationship Id="rId4" Type="http://schemas.openxmlformats.org/officeDocument/2006/relationships/image" Target="../media/image2111.png"/><Relationship Id="rId9" Type="http://schemas.openxmlformats.org/officeDocument/2006/relationships/image" Target="../media/image271.png"/></Relationships>
</file>

<file path=ppt/slides/_rels/slide31.xml.rels><?xml version="1.0" encoding="UTF-8" standalone="yes"?>
<Relationships xmlns="http://schemas.openxmlformats.org/package/2006/relationships"><Relationship Id="rId18" Type="http://schemas.openxmlformats.org/officeDocument/2006/relationships/image" Target="../media/image1220.png"/><Relationship Id="rId26" Type="http://schemas.openxmlformats.org/officeDocument/2006/relationships/image" Target="../media/image1290.png"/><Relationship Id="rId3" Type="http://schemas.openxmlformats.org/officeDocument/2006/relationships/image" Target="../media/image1070.png"/><Relationship Id="rId21" Type="http://schemas.openxmlformats.org/officeDocument/2006/relationships/image" Target="../media/image1250.png"/><Relationship Id="rId17" Type="http://schemas.openxmlformats.org/officeDocument/2006/relationships/image" Target="../media/image1210.png"/><Relationship Id="rId25" Type="http://schemas.openxmlformats.org/officeDocument/2006/relationships/image" Target="../media/image187.png"/><Relationship Id="rId2" Type="http://schemas.openxmlformats.org/officeDocument/2006/relationships/image" Target="../media/image1060.png"/><Relationship Id="rId16" Type="http://schemas.openxmlformats.org/officeDocument/2006/relationships/image" Target="../media/image1200.png"/><Relationship Id="rId20" Type="http://schemas.openxmlformats.org/officeDocument/2006/relationships/image" Target="../media/image1240.png"/><Relationship Id="rId1" Type="http://schemas.openxmlformats.org/officeDocument/2006/relationships/slideLayout" Target="../slideLayouts/slideLayout2.xml"/><Relationship Id="rId24" Type="http://schemas.openxmlformats.org/officeDocument/2006/relationships/image" Target="../media/image186.png"/><Relationship Id="rId15" Type="http://schemas.openxmlformats.org/officeDocument/2006/relationships/image" Target="../media/image1190.png"/><Relationship Id="rId23" Type="http://schemas.openxmlformats.org/officeDocument/2006/relationships/image" Target="../media/image1270.png"/><Relationship Id="rId19" Type="http://schemas.openxmlformats.org/officeDocument/2006/relationships/image" Target="../media/image1230.png"/><Relationship Id="rId22" Type="http://schemas.openxmlformats.org/officeDocument/2006/relationships/image" Target="../media/image1260.png"/></Relationships>
</file>

<file path=ppt/slides/_rels/slide32.xml.rels><?xml version="1.0" encoding="UTF-8" standalone="yes"?>
<Relationships xmlns="http://schemas.openxmlformats.org/package/2006/relationships"><Relationship Id="rId18" Type="http://schemas.openxmlformats.org/officeDocument/2006/relationships/image" Target="../media/image1220.png"/><Relationship Id="rId26" Type="http://schemas.openxmlformats.org/officeDocument/2006/relationships/image" Target="../media/image370.png"/><Relationship Id="rId3" Type="http://schemas.openxmlformats.org/officeDocument/2006/relationships/image" Target="../media/image1070.png"/><Relationship Id="rId21" Type="http://schemas.openxmlformats.org/officeDocument/2006/relationships/image" Target="../media/image1250.png"/><Relationship Id="rId34" Type="http://schemas.openxmlformats.org/officeDocument/2006/relationships/image" Target="../media/image48.png"/><Relationship Id="rId17" Type="http://schemas.openxmlformats.org/officeDocument/2006/relationships/image" Target="../media/image1210.png"/><Relationship Id="rId25" Type="http://schemas.openxmlformats.org/officeDocument/2006/relationships/image" Target="../media/image187.png"/><Relationship Id="rId33" Type="http://schemas.openxmlformats.org/officeDocument/2006/relationships/image" Target="../media/image47.png"/><Relationship Id="rId2" Type="http://schemas.openxmlformats.org/officeDocument/2006/relationships/image" Target="../media/image1060.png"/><Relationship Id="rId16" Type="http://schemas.openxmlformats.org/officeDocument/2006/relationships/image" Target="../media/image1200.png"/><Relationship Id="rId20" Type="http://schemas.openxmlformats.org/officeDocument/2006/relationships/image" Target="../media/image1240.png"/><Relationship Id="rId29" Type="http://schemas.openxmlformats.org/officeDocument/2006/relationships/image" Target="../media/image40.png"/><Relationship Id="rId1" Type="http://schemas.openxmlformats.org/officeDocument/2006/relationships/slideLayout" Target="../slideLayouts/slideLayout2.xml"/><Relationship Id="rId32" Type="http://schemas.openxmlformats.org/officeDocument/2006/relationships/image" Target="../media/image46.png"/><Relationship Id="rId15" Type="http://schemas.openxmlformats.org/officeDocument/2006/relationships/image" Target="../media/image1190.png"/><Relationship Id="rId23" Type="http://schemas.openxmlformats.org/officeDocument/2006/relationships/image" Target="../media/image1270.png"/><Relationship Id="rId28" Type="http://schemas.openxmlformats.org/officeDocument/2006/relationships/image" Target="../media/image391.png"/><Relationship Id="rId19" Type="http://schemas.openxmlformats.org/officeDocument/2006/relationships/image" Target="../media/image1230.png"/><Relationship Id="rId31" Type="http://schemas.openxmlformats.org/officeDocument/2006/relationships/image" Target="../media/image45.png"/><Relationship Id="rId22" Type="http://schemas.openxmlformats.org/officeDocument/2006/relationships/image" Target="../media/image1260.png"/><Relationship Id="rId27" Type="http://schemas.openxmlformats.org/officeDocument/2006/relationships/image" Target="../media/image381.png"/><Relationship Id="rId30" Type="http://schemas.openxmlformats.org/officeDocument/2006/relationships/image" Target="../media/image41.png"/></Relationships>
</file>

<file path=ppt/slides/_rels/slide33.xml.rels><?xml version="1.0" encoding="UTF-8" standalone="yes"?>
<Relationships xmlns="http://schemas.openxmlformats.org/package/2006/relationships"><Relationship Id="rId13" Type="http://schemas.openxmlformats.org/officeDocument/2006/relationships/image" Target="../media/image49.png"/><Relationship Id="rId26" Type="http://schemas.openxmlformats.org/officeDocument/2006/relationships/image" Target="../media/image52.png"/><Relationship Id="rId21" Type="http://schemas.openxmlformats.org/officeDocument/2006/relationships/image" Target="../media/image270.png"/><Relationship Id="rId34" Type="http://schemas.openxmlformats.org/officeDocument/2006/relationships/image" Target="../media/image57.png"/><Relationship Id="rId12" Type="http://schemas.openxmlformats.org/officeDocument/2006/relationships/image" Target="../media/image156.png"/><Relationship Id="rId25" Type="http://schemas.openxmlformats.org/officeDocument/2006/relationships/image" Target="../media/image513.png"/><Relationship Id="rId17" Type="http://schemas.openxmlformats.org/officeDocument/2006/relationships/image" Target="../media/image1210.png"/><Relationship Id="rId33" Type="http://schemas.openxmlformats.org/officeDocument/2006/relationships/image" Target="../media/image56.png"/><Relationship Id="rId20" Type="http://schemas.openxmlformats.org/officeDocument/2006/relationships/image" Target="../media/image100.png"/><Relationship Id="rId16" Type="http://schemas.openxmlformats.org/officeDocument/2006/relationships/image" Target="../media/image1200.png"/><Relationship Id="rId29" Type="http://schemas.openxmlformats.org/officeDocument/2006/relationships/image" Target="../media/image1230.png"/><Relationship Id="rId1" Type="http://schemas.openxmlformats.org/officeDocument/2006/relationships/slideLayout" Target="../slideLayouts/slideLayout2.xml"/><Relationship Id="rId11" Type="http://schemas.openxmlformats.org/officeDocument/2006/relationships/image" Target="../media/image1410.png"/><Relationship Id="rId24" Type="http://schemas.openxmlformats.org/officeDocument/2006/relationships/image" Target="../media/image51.png"/><Relationship Id="rId32" Type="http://schemas.openxmlformats.org/officeDocument/2006/relationships/image" Target="../media/image1260.png"/><Relationship Id="rId23" Type="http://schemas.openxmlformats.org/officeDocument/2006/relationships/image" Target="../media/image290.png"/><Relationship Id="rId15" Type="http://schemas.openxmlformats.org/officeDocument/2006/relationships/image" Target="../media/image1190.png"/><Relationship Id="rId28" Type="http://schemas.openxmlformats.org/officeDocument/2006/relationships/image" Target="../media/image54.png"/><Relationship Id="rId10" Type="http://schemas.openxmlformats.org/officeDocument/2006/relationships/image" Target="../media/image1310.png"/><Relationship Id="rId19" Type="http://schemas.openxmlformats.org/officeDocument/2006/relationships/image" Target="../media/image250.png"/><Relationship Id="rId31" Type="http://schemas.openxmlformats.org/officeDocument/2006/relationships/image" Target="../media/image55.png"/><Relationship Id="rId14" Type="http://schemas.openxmlformats.org/officeDocument/2006/relationships/image" Target="../media/image50.png"/><Relationship Id="rId22" Type="http://schemas.openxmlformats.org/officeDocument/2006/relationships/image" Target="../media/image280.png"/><Relationship Id="rId27" Type="http://schemas.openxmlformats.org/officeDocument/2006/relationships/image" Target="../media/image53.png"/><Relationship Id="rId30" Type="http://schemas.openxmlformats.org/officeDocument/2006/relationships/image" Target="../media/image12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197.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200.png"/></Relationships>
</file>

<file path=ppt/slides/_rels/slide41.xml.rels><?xml version="1.0" encoding="UTF-8" standalone="yes"?>
<Relationships xmlns="http://schemas.openxmlformats.org/package/2006/relationships"><Relationship Id="rId3" Type="http://schemas.openxmlformats.org/officeDocument/2006/relationships/image" Target="../media/image612.png"/><Relationship Id="rId7" Type="http://schemas.openxmlformats.org/officeDocument/2006/relationships/image" Target="../media/image197.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2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s>
</file>

<file path=ppt/slides/_rels/slide4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4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4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5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6.png"/></Relationships>
</file>

<file path=ppt/slides/_rels/slide58.xml.rels><?xml version="1.0" encoding="UTF-8" standalone="yes"?>
<Relationships xmlns="http://schemas.openxmlformats.org/package/2006/relationships"><Relationship Id="rId8"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5.png"/><Relationship Id="rId10" Type="http://schemas.openxmlformats.org/officeDocument/2006/relationships/image" Target="../media/image104.png"/><Relationship Id="rId9" Type="http://schemas.openxmlformats.org/officeDocument/2006/relationships/image" Target="../media/image101.png"/></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9.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6.png"/><Relationship Id="rId3" Type="http://schemas.openxmlformats.org/officeDocument/2006/relationships/image" Target="../media/image106.png"/><Relationship Id="rId21" Type="http://schemas.openxmlformats.org/officeDocument/2006/relationships/image" Target="../media/image158.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5.png"/><Relationship Id="rId2" Type="http://schemas.openxmlformats.org/officeDocument/2006/relationships/image" Target="../media/image105.png"/><Relationship Id="rId16" Type="http://schemas.openxmlformats.org/officeDocument/2006/relationships/image" Target="../media/image120.png"/><Relationship Id="rId20" Type="http://schemas.openxmlformats.org/officeDocument/2006/relationships/image" Target="../media/image157.png"/><Relationship Id="rId29"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5.png"/><Relationship Id="rId5" Type="http://schemas.openxmlformats.org/officeDocument/2006/relationships/image" Target="../media/image108.png"/><Relationship Id="rId15" Type="http://schemas.openxmlformats.org/officeDocument/2006/relationships/image" Target="../media/image119.png"/><Relationship Id="rId28" Type="http://schemas.openxmlformats.org/officeDocument/2006/relationships/image" Target="../media/image166.png"/><Relationship Id="rId23" Type="http://schemas.openxmlformats.org/officeDocument/2006/relationships/image" Target="../media/image161.png"/><Relationship Id="rId10" Type="http://schemas.openxmlformats.org/officeDocument/2006/relationships/image" Target="../media/image114.png"/><Relationship Id="rId31" Type="http://schemas.openxmlformats.org/officeDocument/2006/relationships/image" Target="../media/image67.png"/><Relationship Id="rId4" Type="http://schemas.openxmlformats.org/officeDocument/2006/relationships/image" Target="../media/image107.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59.png"/><Relationship Id="rId30" Type="http://schemas.openxmlformats.org/officeDocument/2006/relationships/image" Target="../media/image168.png"/><Relationship Id="rId27" Type="http://schemas.openxmlformats.org/officeDocument/2006/relationships/image" Target="../media/image1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1.png"/></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3.png"/></Relationships>
</file>

<file path=ppt/slides/_rels/slide66.xml.rels><?xml version="1.0" encoding="UTF-8" standalone="yes"?>
<Relationships xmlns="http://schemas.openxmlformats.org/package/2006/relationships"><Relationship Id="rId7" Type="http://schemas.openxmlformats.org/officeDocument/2006/relationships/image" Target="../media/image189.png"/><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88.png"/></Relationships>
</file>

<file path=ppt/slides/_rels/slide67.xml.rels><?xml version="1.0" encoding="UTF-8" standalone="yes"?>
<Relationships xmlns="http://schemas.openxmlformats.org/package/2006/relationships"><Relationship Id="rId3"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18.png"/></Relationships>
</file>

<file path=ppt/slides/_rels/slide6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4.png"/></Relationships>
</file>

<file path=ppt/slides/_rels/slide7.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7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73.xml.rels><?xml version="1.0" encoding="UTF-8" standalone="yes"?>
<Relationships xmlns="http://schemas.openxmlformats.org/package/2006/relationships"><Relationship Id="rId7" Type="http://schemas.openxmlformats.org/officeDocument/2006/relationships/image" Target="../media/image238.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243.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7.png"/><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62.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97.png"/><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0.png"/><Relationship Id="rId4" Type="http://schemas.openxmlformats.org/officeDocument/2006/relationships/image" Target="../media/image169.png"/></Relationships>
</file>

<file path=ppt/slides/_rels/slide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82.png"/></Relationships>
</file>

<file path=ppt/slides/_rels/slide8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88.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3.png"/></Relationships>
</file>

<file path=ppt/slides/_rels/slide89.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0.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40.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5.png"/><Relationship Id="rId4" Type="http://schemas.openxmlformats.org/officeDocument/2006/relationships/image" Target="../media/image234.pn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230.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ABB-E71D-4B92-BC06-BE76F7ADBC4C}"/>
              </a:ext>
            </a:extLst>
          </p:cNvPr>
          <p:cNvSpPr>
            <a:spLocks noGrp="1"/>
          </p:cNvSpPr>
          <p:nvPr>
            <p:ph type="ctrTitle"/>
          </p:nvPr>
        </p:nvSpPr>
        <p:spPr>
          <a:xfrm>
            <a:off x="675861" y="2324099"/>
            <a:ext cx="10972800" cy="1185863"/>
          </a:xfrm>
        </p:spPr>
        <p:txBody>
          <a:bodyPr>
            <a:normAutofit/>
          </a:bodyPr>
          <a:lstStyle/>
          <a:p>
            <a:r>
              <a:rPr lang="en-US" sz="7200" dirty="0">
                <a:solidFill>
                  <a:srgbClr val="00B050"/>
                </a:solidFill>
              </a:rPr>
              <a:t>Previously: Cyclic Codes</a:t>
            </a:r>
            <a:endParaRPr lang="en-CA" sz="7200" dirty="0">
              <a:solidFill>
                <a:srgbClr val="00B050"/>
              </a:solidFill>
            </a:endParaRPr>
          </a:p>
        </p:txBody>
      </p:sp>
    </p:spTree>
    <p:extLst>
      <p:ext uri="{BB962C8B-B14F-4D97-AF65-F5344CB8AC3E}">
        <p14:creationId xmlns:p14="http://schemas.microsoft.com/office/powerpoint/2010/main" val="4004028356"/>
      </p:ext>
    </p:extLst>
  </p:cSld>
  <p:clrMapOvr>
    <a:masterClrMapping/>
  </p:clrMapOvr>
  <mc:AlternateContent xmlns:mc="http://schemas.openxmlformats.org/markup-compatibility/2006" xmlns:p14="http://schemas.microsoft.com/office/powerpoint/2010/main">
    <mc:Choice Requires="p14">
      <p:transition spd="slow" p14:dur="2000" advTm="1829"/>
    </mc:Choice>
    <mc:Fallback xmlns="">
      <p:transition spd="slow" advTm="1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332749"/>
            <a:ext cx="4666305" cy="101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u="sng" dirty="0"/>
              <a:t>Binary Codes</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C4AA108-533E-46D7-ADAB-92941887C000}"/>
                  </a:ext>
                </a:extLst>
              </p:cNvPr>
              <p:cNvSpPr/>
              <p:nvPr/>
            </p:nvSpPr>
            <p:spPr>
              <a:xfrm>
                <a:off x="750571" y="2293923"/>
                <a:ext cx="4762500" cy="2215991"/>
              </a:xfrm>
              <a:prstGeom prst="rect">
                <a:avLst/>
              </a:prstGeom>
              <a:ln w="57150">
                <a:no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13800" b="0" i="1" smtClean="0">
                              <a:latin typeface="Cambria Math" panose="02040503050406030204" pitchFamily="18" charset="0"/>
                            </a:rPr>
                          </m:ctrlPr>
                        </m:sSubPr>
                        <m:e>
                          <m:r>
                            <a:rPr lang="en-US" sz="13800" b="0" i="1" smtClean="0">
                              <a:latin typeface="Cambria Math" panose="02040503050406030204" pitchFamily="18" charset="0"/>
                            </a:rPr>
                            <m:t>ℤ</m:t>
                          </m:r>
                        </m:e>
                        <m:sub>
                          <m:r>
                            <a:rPr lang="en-US" sz="13800" b="0" i="1" smtClean="0">
                              <a:latin typeface="Cambria Math" panose="02040503050406030204" pitchFamily="18" charset="0"/>
                            </a:rPr>
                            <m:t>2</m:t>
                          </m:r>
                        </m:sub>
                      </m:sSub>
                      <m:d>
                        <m:dPr>
                          <m:begChr m:val="["/>
                          <m:endChr m:val="]"/>
                          <m:ctrlPr>
                            <a:rPr lang="en-US" sz="13800" b="0" i="1" smtClean="0">
                              <a:latin typeface="Cambria Math" panose="02040503050406030204" pitchFamily="18" charset="0"/>
                            </a:rPr>
                          </m:ctrlPr>
                        </m:dPr>
                        <m:e>
                          <m:r>
                            <a:rPr lang="en-US" sz="13800" b="0" i="1" smtClean="0">
                              <a:solidFill>
                                <a:srgbClr val="0070C0"/>
                              </a:solidFill>
                              <a:latin typeface="Cambria Math" panose="02040503050406030204" pitchFamily="18" charset="0"/>
                            </a:rPr>
                            <m:t>𝑥</m:t>
                          </m:r>
                        </m:e>
                      </m:d>
                    </m:oMath>
                  </m:oMathPara>
                </a14:m>
                <a:endParaRPr lang="en-US" sz="13800" b="0" i="1" dirty="0">
                  <a:latin typeface="Cambria Math" panose="02040503050406030204" pitchFamily="18" charset="0"/>
                </a:endParaRPr>
              </a:p>
            </p:txBody>
          </p:sp>
        </mc:Choice>
        <mc:Fallback>
          <p:sp>
            <p:nvSpPr>
              <p:cNvPr id="7" name="Rectangle 6">
                <a:extLst>
                  <a:ext uri="{FF2B5EF4-FFF2-40B4-BE49-F238E27FC236}">
                    <a16:creationId xmlns:a16="http://schemas.microsoft.com/office/drawing/2014/main" id="{2C4AA108-533E-46D7-ADAB-92941887C000}"/>
                  </a:ext>
                </a:extLst>
              </p:cNvPr>
              <p:cNvSpPr>
                <a:spLocks noRot="1" noChangeAspect="1" noMove="1" noResize="1" noEditPoints="1" noAdjustHandles="1" noChangeArrowheads="1" noChangeShapeType="1" noTextEdit="1"/>
              </p:cNvSpPr>
              <p:nvPr/>
            </p:nvSpPr>
            <p:spPr>
              <a:xfrm>
                <a:off x="750571" y="2293923"/>
                <a:ext cx="4762500" cy="2215991"/>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1617015-4870-4207-AA21-1BD7272BEFC8}"/>
                  </a:ext>
                </a:extLst>
              </p:cNvPr>
              <p:cNvSpPr/>
              <p:nvPr/>
            </p:nvSpPr>
            <p:spPr>
              <a:xfrm>
                <a:off x="6667501" y="2235544"/>
                <a:ext cx="4762500" cy="2379882"/>
              </a:xfrm>
              <a:prstGeom prst="rect">
                <a:avLst/>
              </a:prstGeom>
              <a:ln w="57150">
                <a:no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13800" b="0" i="1" smtClean="0">
                              <a:latin typeface="Cambria Math" panose="02040503050406030204" pitchFamily="18" charset="0"/>
                            </a:rPr>
                          </m:ctrlPr>
                        </m:sSubPr>
                        <m:e>
                          <m:r>
                            <a:rPr lang="en-US" sz="13800" b="0" i="1" smtClean="0">
                              <a:latin typeface="Cambria Math" panose="02040503050406030204" pitchFamily="18" charset="0"/>
                            </a:rPr>
                            <m:t>𝔽</m:t>
                          </m:r>
                        </m:e>
                        <m:sub>
                          <m:r>
                            <a:rPr lang="en-US" sz="13800" b="0" i="1" smtClean="0">
                              <a:latin typeface="Cambria Math" panose="02040503050406030204" pitchFamily="18" charset="0"/>
                            </a:rPr>
                            <m:t>𝑞</m:t>
                          </m:r>
                        </m:sub>
                      </m:sSub>
                      <m:d>
                        <m:dPr>
                          <m:begChr m:val="["/>
                          <m:endChr m:val="]"/>
                          <m:ctrlPr>
                            <a:rPr lang="en-US" sz="13800" b="0" i="1" smtClean="0">
                              <a:latin typeface="Cambria Math" panose="02040503050406030204" pitchFamily="18" charset="0"/>
                            </a:rPr>
                          </m:ctrlPr>
                        </m:dPr>
                        <m:e>
                          <m:r>
                            <a:rPr lang="en-US" sz="13800" b="0" i="1" smtClean="0">
                              <a:solidFill>
                                <a:srgbClr val="0070C0"/>
                              </a:solidFill>
                              <a:latin typeface="Cambria Math" panose="02040503050406030204" pitchFamily="18" charset="0"/>
                            </a:rPr>
                            <m:t>𝑥</m:t>
                          </m:r>
                        </m:e>
                      </m:d>
                    </m:oMath>
                  </m:oMathPara>
                </a14:m>
                <a:endParaRPr lang="en-US" sz="13800" b="0" i="1" dirty="0">
                  <a:latin typeface="Cambria Math" panose="02040503050406030204" pitchFamily="18" charset="0"/>
                </a:endParaRPr>
              </a:p>
            </p:txBody>
          </p:sp>
        </mc:Choice>
        <mc:Fallback>
          <p:sp>
            <p:nvSpPr>
              <p:cNvPr id="10" name="Rectangle 9">
                <a:extLst>
                  <a:ext uri="{FF2B5EF4-FFF2-40B4-BE49-F238E27FC236}">
                    <a16:creationId xmlns:a16="http://schemas.microsoft.com/office/drawing/2014/main" id="{E1617015-4870-4207-AA21-1BD7272BEFC8}"/>
                  </a:ext>
                </a:extLst>
              </p:cNvPr>
              <p:cNvSpPr>
                <a:spLocks noRot="1" noChangeAspect="1" noMove="1" noResize="1" noEditPoints="1" noAdjustHandles="1" noChangeArrowheads="1" noChangeShapeType="1" noTextEdit="1"/>
              </p:cNvSpPr>
              <p:nvPr/>
            </p:nvSpPr>
            <p:spPr>
              <a:xfrm>
                <a:off x="6667501" y="2235544"/>
                <a:ext cx="4762500" cy="2379882"/>
              </a:xfrm>
              <a:prstGeom prst="rect">
                <a:avLst/>
              </a:prstGeom>
              <a:blipFill>
                <a:blip r:embed="rId4"/>
                <a:stretch>
                  <a:fillRect/>
                </a:stretch>
              </a:blipFill>
              <a:ln w="57150">
                <a:noFill/>
              </a:ln>
            </p:spPr>
            <p:txBody>
              <a:bodyPr/>
              <a:lstStyle/>
              <a:p>
                <a:r>
                  <a:rPr lang="en-CA">
                    <a:noFill/>
                  </a:rPr>
                  <a:t> </a:t>
                </a:r>
              </a:p>
            </p:txBody>
          </p:sp>
        </mc:Fallback>
      </mc:AlternateContent>
      <p:sp>
        <p:nvSpPr>
          <p:cNvPr id="8" name="Content Placeholder 2">
            <a:extLst>
              <a:ext uri="{FF2B5EF4-FFF2-40B4-BE49-F238E27FC236}">
                <a16:creationId xmlns:a16="http://schemas.microsoft.com/office/drawing/2014/main" id="{25A9474E-4850-4945-9124-8C70CE9179EB}"/>
              </a:ext>
            </a:extLst>
          </p:cNvPr>
          <p:cNvSpPr txBox="1">
            <a:spLocks/>
          </p:cNvSpPr>
          <p:nvPr/>
        </p:nvSpPr>
        <p:spPr>
          <a:xfrm>
            <a:off x="6485193" y="333977"/>
            <a:ext cx="5127687" cy="786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u="sng" dirty="0"/>
              <a:t>q-</a:t>
            </a:r>
            <a:r>
              <a:rPr lang="en-US" sz="6000" u="sng" dirty="0" err="1"/>
              <a:t>ary</a:t>
            </a:r>
            <a:r>
              <a:rPr lang="en-US" sz="6000" u="sng" dirty="0"/>
              <a:t> Codes</a:t>
            </a:r>
            <a:endParaRPr lang="en-CA" sz="5400" u="sng" dirty="0"/>
          </a:p>
        </p:txBody>
      </p:sp>
      <p:cxnSp>
        <p:nvCxnSpPr>
          <p:cNvPr id="4" name="Straight Connector 3">
            <a:extLst>
              <a:ext uri="{FF2B5EF4-FFF2-40B4-BE49-F238E27FC236}">
                <a16:creationId xmlns:a16="http://schemas.microsoft.com/office/drawing/2014/main" id="{0169E4A6-B7F8-4597-B631-C06DF874C4D8}"/>
              </a:ext>
            </a:extLst>
          </p:cNvPr>
          <p:cNvCxnSpPr/>
          <p:nvPr/>
        </p:nvCxnSpPr>
        <p:spPr>
          <a:xfrm>
            <a:off x="6207596" y="-617220"/>
            <a:ext cx="0" cy="852678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76611127"/>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48126"/>
            <a:ext cx="5871568" cy="842211"/>
          </a:xfrm>
        </p:spPr>
        <p:txBody>
          <a:bodyPr>
            <a:noAutofit/>
          </a:bodyPr>
          <a:lstStyle/>
          <a:p>
            <a:r>
              <a:rPr lang="en-US" sz="5400" dirty="0"/>
              <a:t>Remainder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25288" y="1010654"/>
                <a:ext cx="5565912" cy="571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a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and divide it by </a:t>
                </a:r>
                <a14:m>
                  <m:oMath xmlns:m="http://schemas.openxmlformats.org/officeDocument/2006/math">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𝑘</m:t>
                    </m:r>
                    <m:r>
                      <a:rPr lang="en-US" sz="3200" b="0" i="1" smtClean="0">
                        <a:latin typeface="Cambria Math" panose="02040503050406030204" pitchFamily="18" charset="0"/>
                      </a:rPr>
                      <m:t>)</m:t>
                    </m:r>
                  </m:oMath>
                </a14:m>
                <a:r>
                  <a:rPr lang="en-US" sz="3200" dirty="0"/>
                  <a:t>, then look at the remainder.</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solidFill>
                                <a:srgbClr val="0070C0"/>
                              </a:solidFill>
                              <a:latin typeface="Cambria Math" panose="02040503050406030204" pitchFamily="18" charset="0"/>
                            </a:rPr>
                            <m:t>𝑥</m:t>
                          </m:r>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b="0" i="1" smtClean="0">
                          <a:latin typeface="Cambria Math" panose="02040503050406030204" pitchFamily="18" charset="0"/>
                        </a:rPr>
                        <m:t>𝑏</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oMath>
                  </m:oMathPara>
                </a14:m>
                <a:endParaRPr lang="en-US" sz="3600" dirty="0"/>
              </a:p>
              <a:p>
                <a:pPr marL="0" indent="0">
                  <a:buNone/>
                </a:pPr>
                <a:endParaRPr lang="en-US" sz="2400" dirty="0"/>
              </a:p>
              <a:p>
                <a:pPr marL="0" indent="0">
                  <a:buNone/>
                </a:pPr>
                <a:r>
                  <a:rPr lang="en-US" sz="3200" dirty="0"/>
                  <a:t>Since degree of </a:t>
                </a:r>
                <a14:m>
                  <m:oMath xmlns:m="http://schemas.openxmlformats.org/officeDocument/2006/math">
                    <m:r>
                      <a:rPr lang="en-US" sz="3200" b="0" i="1" smtClean="0">
                        <a:latin typeface="Cambria Math" panose="02040503050406030204" pitchFamily="18" charset="0"/>
                      </a:rPr>
                      <m:t>𝑟</m:t>
                    </m:r>
                    <m:d>
                      <m:dPr>
                        <m:ctrlPr>
                          <a:rPr lang="en-US" sz="3200" b="0" i="1" smtClean="0">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b="0" i="1" smtClean="0">
                        <a:latin typeface="Cambria Math" panose="02040503050406030204" pitchFamily="18" charset="0"/>
                      </a:rPr>
                      <m:t>&lt;</m:t>
                    </m:r>
                  </m:oMath>
                </a14:m>
                <a:r>
                  <a:rPr lang="en-US" sz="3200" dirty="0"/>
                  <a:t> degree of </a:t>
                </a:r>
                <a14:m>
                  <m:oMath xmlns:m="http://schemas.openxmlformats.org/officeDocument/2006/math">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we know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must be a constant. </a:t>
                </a:r>
              </a:p>
              <a:p>
                <a:pPr marL="0" indent="0">
                  <a:buNone/>
                </a:pPr>
                <a:endParaRPr lang="en-US" sz="2400" dirty="0"/>
              </a:p>
              <a:p>
                <a:pPr marL="0" indent="0" algn="ctr">
                  <a:buNone/>
                </a:pPr>
                <a14:m>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i="1">
                        <a:latin typeface="Cambria Math" panose="02040503050406030204" pitchFamily="18" charset="0"/>
                      </a:rPr>
                      <m:t>=</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𝑏</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i="1">
                        <a:latin typeface="Cambria Math" panose="02040503050406030204" pitchFamily="18" charset="0"/>
                      </a:rPr>
                      <m:t>+</m:t>
                    </m:r>
                    <m:r>
                      <a:rPr lang="en-US" sz="3600" i="1">
                        <a:latin typeface="Cambria Math" panose="02040503050406030204" pitchFamily="18" charset="0"/>
                      </a:rPr>
                      <m:t>𝑟</m:t>
                    </m:r>
                  </m:oMath>
                </a14:m>
                <a:r>
                  <a:rPr lang="en-US" sz="3600" dirty="0"/>
                  <a:t> </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25288" y="1010654"/>
                <a:ext cx="5565912" cy="5714824"/>
              </a:xfrm>
              <a:prstGeom prst="rect">
                <a:avLst/>
              </a:prstGeom>
              <a:blipFill>
                <a:blip r:embed="rId2"/>
                <a:stretch>
                  <a:fillRect l="-2848" t="-2134" r="-4162"/>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2BE74C6-9590-4C86-B4CB-D3C0043F5D0C}"/>
                  </a:ext>
                </a:extLst>
              </p:cNvPr>
              <p:cNvSpPr txBox="1">
                <a:spLocks/>
              </p:cNvSpPr>
              <p:nvPr/>
            </p:nvSpPr>
            <p:spPr>
              <a:xfrm>
                <a:off x="6208295" y="272716"/>
                <a:ext cx="5775158" cy="30479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dirty="0"/>
                  <a:t>Consider </a:t>
                </a:r>
                <a14:m>
                  <m:oMath xmlns:m="http://schemas.openxmlformats.org/officeDocument/2006/math">
                    <m:r>
                      <a:rPr lang="en-US" sz="3500" b="0" i="1" smtClean="0">
                        <a:latin typeface="Cambria Math" panose="02040503050406030204" pitchFamily="18" charset="0"/>
                      </a:rPr>
                      <m:t>𝑓</m:t>
                    </m:r>
                    <m:r>
                      <a:rPr lang="en-US" sz="3500" b="0" i="1" smtClean="0">
                        <a:latin typeface="Cambria Math" panose="02040503050406030204" pitchFamily="18" charset="0"/>
                      </a:rPr>
                      <m:t>(</m:t>
                    </m:r>
                    <m:r>
                      <a:rPr lang="en-US" sz="3500" i="1">
                        <a:solidFill>
                          <a:srgbClr val="FF0000"/>
                        </a:solidFill>
                        <a:latin typeface="Cambria Math" panose="02040503050406030204" pitchFamily="18" charset="0"/>
                      </a:rPr>
                      <m:t>𝑘</m:t>
                    </m:r>
                    <m:r>
                      <a:rPr lang="en-US" sz="3500" b="0" i="1" smtClean="0">
                        <a:latin typeface="Cambria Math" panose="02040503050406030204" pitchFamily="18" charset="0"/>
                      </a:rPr>
                      <m:t>)</m:t>
                    </m:r>
                  </m:oMath>
                </a14:m>
                <a:r>
                  <a:rPr lang="en-US" sz="3500" dirty="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r>
                            <a:rPr lang="en-US" sz="4400" b="0" i="1" smtClean="0">
                              <a:latin typeface="Cambria Math" panose="02040503050406030204" pitchFamily="18" charset="0"/>
                            </a:rPr>
                            <m:t>−</m:t>
                          </m:r>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𝑏</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r>
                        <a:rPr lang="en-US" sz="4400" b="0" i="1" smtClean="0">
                          <a:latin typeface="Cambria Math" panose="02040503050406030204" pitchFamily="18" charset="0"/>
                        </a:rPr>
                        <m:t>𝑟</m:t>
                      </m:r>
                    </m:oMath>
                  </m:oMathPara>
                </a14:m>
                <a:endParaRPr lang="en-US" sz="4400" b="0" dirty="0"/>
              </a:p>
              <a:p>
                <a:pPr marL="0" indent="0">
                  <a:buNone/>
                </a:pPr>
                <a:endParaRPr lang="en-US"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r>
                        <a:rPr lang="en-US" sz="4400" b="0" i="1" smtClean="0">
                          <a:latin typeface="Cambria Math" panose="02040503050406030204" pitchFamily="18" charset="0"/>
                        </a:rPr>
                        <m:t>𝑟</m:t>
                      </m:r>
                    </m:oMath>
                  </m:oMathPara>
                </a14:m>
                <a:endParaRPr lang="en-US" sz="4400" dirty="0"/>
              </a:p>
            </p:txBody>
          </p:sp>
        </mc:Choice>
        <mc:Fallback xmlns="">
          <p:sp>
            <p:nvSpPr>
              <p:cNvPr id="8" name="Content Placeholder 2">
                <a:extLst>
                  <a:ext uri="{FF2B5EF4-FFF2-40B4-BE49-F238E27FC236}">
                    <a16:creationId xmlns:a16="http://schemas.microsoft.com/office/drawing/2014/main" id="{52BE74C6-9590-4C86-B4CB-D3C0043F5D0C}"/>
                  </a:ext>
                </a:extLst>
              </p:cNvPr>
              <p:cNvSpPr txBox="1">
                <a:spLocks noRot="1" noChangeAspect="1" noMove="1" noResize="1" noEditPoints="1" noAdjustHandles="1" noChangeArrowheads="1" noChangeShapeType="1" noTextEdit="1"/>
              </p:cNvSpPr>
              <p:nvPr/>
            </p:nvSpPr>
            <p:spPr>
              <a:xfrm>
                <a:off x="6208295" y="272716"/>
                <a:ext cx="5775158" cy="3047999"/>
              </a:xfrm>
              <a:prstGeom prst="rect">
                <a:avLst/>
              </a:prstGeom>
              <a:blipFill>
                <a:blip r:embed="rId3"/>
                <a:stretch>
                  <a:fillRect l="-2637" t="-4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02DDCB-204B-45A3-88B7-37A365B21479}"/>
                  </a:ext>
                </a:extLst>
              </p:cNvPr>
              <p:cNvSpPr/>
              <p:nvPr/>
            </p:nvSpPr>
            <p:spPr>
              <a:xfrm>
                <a:off x="6352675" y="3875857"/>
                <a:ext cx="5534526" cy="2554545"/>
              </a:xfrm>
              <a:prstGeom prst="rect">
                <a:avLst/>
              </a:prstGeom>
              <a:ln w="57150">
                <a:solidFill>
                  <a:schemeClr val="tx1"/>
                </a:solidFill>
              </a:ln>
            </p:spPr>
            <p:txBody>
              <a:bodyPr wrap="square">
                <a:spAutoFit/>
              </a:bodyPr>
              <a:lstStyle/>
              <a:p>
                <a:pPr algn="ctr"/>
                <a:r>
                  <a:rPr lang="en-US" sz="4000" dirty="0">
                    <a:latin typeface="Calibri" panose="020F0502020204030204" pitchFamily="34" charset="0"/>
                  </a:rPr>
                  <a:t>Given a polynomial </a:t>
                </a:r>
                <a14:m>
                  <m:oMath xmlns:m="http://schemas.openxmlformats.org/officeDocument/2006/math">
                    <m:r>
                      <a:rPr lang="en-US" sz="4000" i="1" dirty="0">
                        <a:latin typeface="Cambria Math" panose="02040503050406030204" pitchFamily="18" charset="0"/>
                      </a:rPr>
                      <m:t>𝑓</m:t>
                    </m:r>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oMath>
                </a14:m>
                <a:r>
                  <a:rPr lang="en-US" sz="4000" dirty="0">
                    <a:latin typeface="Calibri" panose="020F0502020204030204" pitchFamily="34" charset="0"/>
                  </a:rPr>
                  <a:t>, the remainder of </a:t>
                </a:r>
              </a:p>
              <a:p>
                <a:pPr algn="ctr"/>
                <a:r>
                  <a:rPr lang="en-US" sz="4000" dirty="0">
                    <a:latin typeface="Calibri" panose="020F0502020204030204" pitchFamily="34" charset="0"/>
                  </a:rPr>
                  <a:t>dividing by </a:t>
                </a:r>
                <a14:m>
                  <m:oMath xmlns:m="http://schemas.openxmlformats.org/officeDocument/2006/math">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r>
                      <a:rPr lang="en-US" sz="4000" i="1">
                        <a:solidFill>
                          <a:srgbClr val="FF0000"/>
                        </a:solidFill>
                        <a:latin typeface="Cambria Math" panose="02040503050406030204" pitchFamily="18" charset="0"/>
                      </a:rPr>
                      <m:t>𝑘</m:t>
                    </m:r>
                    <m:r>
                      <a:rPr lang="en-CA" sz="4000">
                        <a:latin typeface="Cambria Math" panose="02040503050406030204" pitchFamily="18" charset="0"/>
                      </a:rPr>
                      <m:t>)</m:t>
                    </m:r>
                  </m:oMath>
                </a14:m>
                <a:r>
                  <a:rPr lang="en-US" sz="4000" dirty="0">
                    <a:latin typeface="Calibri" panose="020F0502020204030204" pitchFamily="34" charset="0"/>
                  </a:rPr>
                  <a:t> </a:t>
                </a:r>
              </a:p>
              <a:p>
                <a:pPr algn="ctr"/>
                <a:r>
                  <a:rPr lang="en-US" sz="4000" dirty="0">
                    <a:latin typeface="Calibri" panose="020F0502020204030204" pitchFamily="34" charset="0"/>
                  </a:rPr>
                  <a:t>is equal to </a:t>
                </a:r>
                <a14:m>
                  <m:oMath xmlns:m="http://schemas.openxmlformats.org/officeDocument/2006/math">
                    <m:r>
                      <a:rPr lang="en-US" sz="4000" b="0" i="1" smtClean="0">
                        <a:latin typeface="Cambria Math" panose="02040503050406030204" pitchFamily="18" charset="0"/>
                      </a:rPr>
                      <m:t>𝑓</m:t>
                    </m:r>
                    <m:r>
                      <a:rPr lang="en-CA" sz="4000">
                        <a:latin typeface="Cambria Math" panose="02040503050406030204" pitchFamily="18" charset="0"/>
                      </a:rPr>
                      <m:t>(</m:t>
                    </m:r>
                    <m:r>
                      <a:rPr lang="en-US" sz="4000" i="1">
                        <a:solidFill>
                          <a:srgbClr val="FF0000"/>
                        </a:solidFill>
                        <a:latin typeface="Cambria Math" panose="02040503050406030204" pitchFamily="18" charset="0"/>
                      </a:rPr>
                      <m:t>𝑘</m:t>
                    </m:r>
                    <m:r>
                      <a:rPr lang="en-CA" sz="4000">
                        <a:latin typeface="Cambria Math" panose="02040503050406030204" pitchFamily="18" charset="0"/>
                      </a:rPr>
                      <m:t>)</m:t>
                    </m:r>
                  </m:oMath>
                </a14:m>
                <a:r>
                  <a:rPr lang="en-US" sz="4000" dirty="0">
                    <a:latin typeface="Calibri" panose="020F0502020204030204" pitchFamily="34" charset="0"/>
                  </a:rPr>
                  <a:t>.</a:t>
                </a:r>
                <a:endParaRPr lang="en-CA" sz="4000" dirty="0"/>
              </a:p>
            </p:txBody>
          </p:sp>
        </mc:Choice>
        <mc:Fallback xmlns="">
          <p:sp>
            <p:nvSpPr>
              <p:cNvPr id="2" name="Rectangle 1">
                <a:extLst>
                  <a:ext uri="{FF2B5EF4-FFF2-40B4-BE49-F238E27FC236}">
                    <a16:creationId xmlns:a16="http://schemas.microsoft.com/office/drawing/2014/main" id="{B002DDCB-204B-45A3-88B7-37A365B21479}"/>
                  </a:ext>
                </a:extLst>
              </p:cNvPr>
              <p:cNvSpPr>
                <a:spLocks noRot="1" noChangeAspect="1" noMove="1" noResize="1" noEditPoints="1" noAdjustHandles="1" noChangeArrowheads="1" noChangeShapeType="1" noTextEdit="1"/>
              </p:cNvSpPr>
              <p:nvPr/>
            </p:nvSpPr>
            <p:spPr>
              <a:xfrm>
                <a:off x="6352675" y="3875857"/>
                <a:ext cx="5534526" cy="2554545"/>
              </a:xfrm>
              <a:prstGeom prst="rect">
                <a:avLst/>
              </a:prstGeom>
              <a:blipFill>
                <a:blip r:embed="rId4"/>
                <a:stretch>
                  <a:fillRect l="-1963" t="-3271" r="-3926" b="-7944"/>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526307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48126"/>
            <a:ext cx="5871568" cy="842211"/>
          </a:xfrm>
        </p:spPr>
        <p:txBody>
          <a:bodyPr>
            <a:noAutofit/>
          </a:bodyPr>
          <a:lstStyle/>
          <a:p>
            <a:r>
              <a:rPr lang="en-US" sz="5400" dirty="0"/>
              <a:t>Factor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96252" y="1010654"/>
                <a:ext cx="5791200" cy="571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a root of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a:t>
                </a:r>
              </a:p>
              <a:p>
                <a:pPr marL="0" indent="0">
                  <a:buNone/>
                </a:pPr>
                <a:r>
                  <a:rPr lang="en-US" sz="3200" dirty="0"/>
                  <a:t>then </a:t>
                </a:r>
                <a14:m>
                  <m:oMath xmlns:m="http://schemas.openxmlformats.org/officeDocument/2006/math">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𝑘</m:t>
                        </m:r>
                      </m:e>
                    </m:d>
                    <m:r>
                      <a:rPr lang="en-US" sz="3200" b="0" i="1" smtClean="0">
                        <a:latin typeface="Cambria Math" panose="02040503050406030204" pitchFamily="18" charset="0"/>
                      </a:rPr>
                      <m:t>=0</m:t>
                    </m:r>
                  </m:oMath>
                </a14:m>
                <a:r>
                  <a:rPr lang="en-US" sz="3200" dirty="0"/>
                  <a:t>. </a:t>
                </a:r>
              </a:p>
              <a:p>
                <a:pPr marL="0" indent="0">
                  <a:buNone/>
                </a:pPr>
                <a:endParaRPr lang="en-US" sz="3200" dirty="0"/>
              </a:p>
              <a:p>
                <a:pPr marL="0" indent="0">
                  <a:buNone/>
                </a:pPr>
                <a:r>
                  <a:rPr lang="en-US" sz="3200" dirty="0"/>
                  <a:t>By the remainder theorem,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=0</m:t>
                    </m:r>
                  </m:oMath>
                </a14:m>
                <a:endParaRPr lang="en-US" sz="32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solidFill>
                                <a:srgbClr val="0070C0"/>
                              </a:solidFill>
                              <a:latin typeface="Cambria Math" panose="02040503050406030204" pitchFamily="18" charset="0"/>
                            </a:rPr>
                            <m:t>𝑥</m:t>
                          </m:r>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b="0" i="1" smtClean="0">
                          <a:latin typeface="Cambria Math" panose="02040503050406030204" pitchFamily="18" charset="0"/>
                        </a:rPr>
                        <m:t>𝑏</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𝑟</m:t>
                      </m:r>
                    </m:oMath>
                  </m:oMathPara>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r>
                            <a:rPr lang="en-US" sz="3600" i="1">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𝑏</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r>
                        <a:rPr lang="en-US" sz="3600" i="1">
                          <a:latin typeface="Cambria Math" panose="02040503050406030204" pitchFamily="18" charset="0"/>
                        </a:rPr>
                        <m:t>𝑟</m:t>
                      </m:r>
                    </m:oMath>
                  </m:oMathPara>
                </a14:m>
                <a:endParaRPr lang="en-US" sz="3600" dirty="0"/>
              </a:p>
              <a:p>
                <a:pPr marL="0" indent="0">
                  <a:buNone/>
                </a:pPr>
                <a:endParaRPr lang="en-US" sz="2400" dirty="0"/>
              </a:p>
              <a:p>
                <a:pPr marL="0" indent="0">
                  <a:buNone/>
                </a:pPr>
                <a:r>
                  <a:rPr lang="en-US" sz="3200" dirty="0"/>
                  <a:t>This means that </a:t>
                </a:r>
                <a14:m>
                  <m:oMath xmlns:m="http://schemas.openxmlformats.org/officeDocument/2006/math">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i="1">
                        <a:solidFill>
                          <a:srgbClr val="FF0000"/>
                        </a:solidFill>
                        <a:latin typeface="Cambria Math" panose="02040503050406030204" pitchFamily="18" charset="0"/>
                      </a:rPr>
                      <m:t>𝑘</m:t>
                    </m:r>
                    <m:r>
                      <a:rPr lang="en-US" sz="3200" b="0" i="1" smtClean="0">
                        <a:latin typeface="Cambria Math" panose="02040503050406030204" pitchFamily="18" charset="0"/>
                      </a:rPr>
                      <m:t>)</m:t>
                    </m:r>
                  </m:oMath>
                </a14:m>
                <a:r>
                  <a:rPr lang="en-US" sz="3200" dirty="0"/>
                  <a:t> is a factor of </a:t>
                </a:r>
                <a14:m>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oMath>
                </a14:m>
                <a:r>
                  <a:rPr lang="en-US" sz="3600" dirty="0"/>
                  <a:t>.</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96252" y="1010654"/>
                <a:ext cx="5791200" cy="5714824"/>
              </a:xfrm>
              <a:prstGeom prst="rect">
                <a:avLst/>
              </a:prstGeom>
              <a:blipFill>
                <a:blip r:embed="rId2"/>
                <a:stretch>
                  <a:fillRect l="-2737" t="-2134"/>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2BE74C6-9590-4C86-B4CB-D3C0043F5D0C}"/>
                  </a:ext>
                </a:extLst>
              </p:cNvPr>
              <p:cNvSpPr txBox="1">
                <a:spLocks/>
              </p:cNvSpPr>
              <p:nvPr/>
            </p:nvSpPr>
            <p:spPr>
              <a:xfrm>
                <a:off x="6208295" y="272716"/>
                <a:ext cx="5775158" cy="3047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r>
                      <a:rPr lang="en-US" sz="3200" i="1">
                        <a:latin typeface="Cambria Math" panose="02040503050406030204" pitchFamily="18" charset="0"/>
                      </a:rPr>
                      <m:t>−</m:t>
                    </m:r>
                    <m:r>
                      <a:rPr lang="en-US" sz="3200" i="1">
                        <a:solidFill>
                          <a:srgbClr val="FF0000"/>
                        </a:solidFill>
                        <a:latin typeface="Cambria Math" panose="02040503050406030204" pitchFamily="18" charset="0"/>
                      </a:rPr>
                      <m:t>𝑘</m:t>
                    </m:r>
                    <m:r>
                      <a:rPr lang="en-US" sz="3200" i="1">
                        <a:latin typeface="Cambria Math" panose="02040503050406030204" pitchFamily="18" charset="0"/>
                      </a:rPr>
                      <m:t>)</m:t>
                    </m:r>
                  </m:oMath>
                </a14:m>
                <a:r>
                  <a:rPr lang="en-US" sz="3200" dirty="0"/>
                  <a:t> is a factor of , then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obviously a root of </a:t>
                </a:r>
                <a14:m>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b="0" i="0" smtClean="0">
                        <a:solidFill>
                          <a:srgbClr val="0070C0"/>
                        </a:solidFill>
                        <a:latin typeface="Cambria Math" panose="02040503050406030204" pitchFamily="18" charset="0"/>
                      </a:rPr>
                      <m:t>:</m:t>
                    </m:r>
                  </m:oMath>
                </a14:m>
                <a:endParaRPr lang="en-US" sz="3200" b="0" dirty="0">
                  <a:solidFill>
                    <a:srgbClr val="0070C0"/>
                  </a:solidFill>
                </a:endParaRPr>
              </a:p>
              <a:p>
                <a:pPr marL="0" indent="0">
                  <a:buNone/>
                </a:pPr>
                <a:endParaRPr lang="en-US" sz="3200" b="0" dirty="0"/>
              </a:p>
              <a:p>
                <a:pPr marL="0" indent="0">
                  <a:buNone/>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a:solidFill>
                                <a:srgbClr val="FF0000"/>
                              </a:solidFill>
                              <a:latin typeface="Cambria Math" panose="02040503050406030204" pitchFamily="18" charset="0"/>
                            </a:rPr>
                            <m:t>𝑘</m:t>
                          </m:r>
                        </m:e>
                      </m:d>
                      <m:r>
                        <a:rPr lang="en-US" sz="4800" i="1">
                          <a:latin typeface="Cambria Math" panose="02040503050406030204" pitchFamily="18" charset="0"/>
                        </a:rPr>
                        <m:t>𝑏</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US" sz="4800" b="0" dirty="0"/>
              </a:p>
              <a:p>
                <a:pPr marL="0" indent="0">
                  <a:buNone/>
                </a:pPr>
                <a:endParaRPr lang="en-US" sz="3200" dirty="0"/>
              </a:p>
            </p:txBody>
          </p:sp>
        </mc:Choice>
        <mc:Fallback xmlns="">
          <p:sp>
            <p:nvSpPr>
              <p:cNvPr id="8" name="Content Placeholder 2">
                <a:extLst>
                  <a:ext uri="{FF2B5EF4-FFF2-40B4-BE49-F238E27FC236}">
                    <a16:creationId xmlns:a16="http://schemas.microsoft.com/office/drawing/2014/main" id="{52BE74C6-9590-4C86-B4CB-D3C0043F5D0C}"/>
                  </a:ext>
                </a:extLst>
              </p:cNvPr>
              <p:cNvSpPr txBox="1">
                <a:spLocks noRot="1" noChangeAspect="1" noMove="1" noResize="1" noEditPoints="1" noAdjustHandles="1" noChangeArrowheads="1" noChangeShapeType="1" noTextEdit="1"/>
              </p:cNvSpPr>
              <p:nvPr/>
            </p:nvSpPr>
            <p:spPr>
              <a:xfrm>
                <a:off x="6208295" y="272716"/>
                <a:ext cx="5775158" cy="3047999"/>
              </a:xfrm>
              <a:prstGeom prst="rect">
                <a:avLst/>
              </a:prstGeom>
              <a:blipFill>
                <a:blip r:embed="rId3"/>
                <a:stretch>
                  <a:fillRect l="-2637" t="-4000" r="-18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02DDCB-204B-45A3-88B7-37A365B21479}"/>
                  </a:ext>
                </a:extLst>
              </p:cNvPr>
              <p:cNvSpPr/>
              <p:nvPr/>
            </p:nvSpPr>
            <p:spPr>
              <a:xfrm>
                <a:off x="6136106" y="3875857"/>
                <a:ext cx="6007768" cy="1938992"/>
              </a:xfrm>
              <a:prstGeom prst="rect">
                <a:avLst/>
              </a:prstGeom>
              <a:ln w="57150">
                <a:solidFill>
                  <a:schemeClr val="tx1"/>
                </a:solidFill>
              </a:ln>
            </p:spPr>
            <p:txBody>
              <a:bodyPr wrap="square">
                <a:spAutoFit/>
              </a:bodyPr>
              <a:lstStyle/>
              <a:p>
                <a:r>
                  <a:rPr lang="en-US" sz="4000" dirty="0">
                    <a:latin typeface="Calibri" panose="020F0502020204030204" pitchFamily="34" charset="0"/>
                  </a:rPr>
                  <a:t>These are equivalent:</a:t>
                </a:r>
              </a:p>
              <a:p>
                <a:pPr marL="742950" indent="-742950">
                  <a:buFont typeface="+mj-lt"/>
                  <a:buAutoNum type="arabicPeriod"/>
                </a:pPr>
                <a:r>
                  <a:rPr lang="en-US" sz="4000" dirty="0">
                    <a:latin typeface="Calibri" panose="020F0502020204030204" pitchFamily="34" charset="0"/>
                  </a:rPr>
                  <a:t> </a:t>
                </a:r>
                <a14:m>
                  <m:oMath xmlns:m="http://schemas.openxmlformats.org/officeDocument/2006/math">
                    <m:r>
                      <a:rPr lang="en-US" sz="4000" i="1">
                        <a:solidFill>
                          <a:srgbClr val="FF0000"/>
                        </a:solidFill>
                        <a:latin typeface="Cambria Math" panose="02040503050406030204" pitchFamily="18" charset="0"/>
                      </a:rPr>
                      <m:t>𝑘</m:t>
                    </m:r>
                    <m:r>
                      <a:rPr lang="en-US" sz="4000" i="1">
                        <a:solidFill>
                          <a:srgbClr val="FF0000"/>
                        </a:solidFill>
                        <a:latin typeface="Cambria Math" panose="02040503050406030204" pitchFamily="18" charset="0"/>
                      </a:rPr>
                      <m:t> </m:t>
                    </m:r>
                  </m:oMath>
                </a14:m>
                <a:r>
                  <a:rPr lang="en-US" sz="4000" dirty="0">
                    <a:latin typeface="Calibri" panose="020F0502020204030204" pitchFamily="34" charset="0"/>
                  </a:rPr>
                  <a:t>is a root of </a:t>
                </a:r>
                <a14:m>
                  <m:oMath xmlns:m="http://schemas.openxmlformats.org/officeDocument/2006/math">
                    <m:r>
                      <a:rPr lang="en-US" sz="4000" i="1" dirty="0">
                        <a:latin typeface="Cambria Math" panose="02040503050406030204" pitchFamily="18" charset="0"/>
                      </a:rPr>
                      <m:t>𝑓</m:t>
                    </m:r>
                    <m:d>
                      <m:dPr>
                        <m:ctrlPr>
                          <a:rPr lang="en-CA" sz="4000" i="1" dirty="0">
                            <a:latin typeface="Cambria Math" panose="02040503050406030204" pitchFamily="18" charset="0"/>
                          </a:rPr>
                        </m:ctrlPr>
                      </m:dPr>
                      <m:e>
                        <m:r>
                          <a:rPr lang="en-US" sz="4000" i="1">
                            <a:solidFill>
                              <a:srgbClr val="0070C0"/>
                            </a:solidFill>
                            <a:latin typeface="Cambria Math" panose="02040503050406030204" pitchFamily="18" charset="0"/>
                          </a:rPr>
                          <m:t>𝑥</m:t>
                        </m:r>
                      </m:e>
                    </m:d>
                  </m:oMath>
                </a14:m>
                <a:endParaRPr lang="en-US" sz="4000" dirty="0">
                  <a:latin typeface="Calibri" panose="020F0502020204030204" pitchFamily="34" charset="0"/>
                </a:endParaRPr>
              </a:p>
              <a:p>
                <a:pPr marL="742950" indent="-742950">
                  <a:buFont typeface="+mj-lt"/>
                  <a:buAutoNum type="arabicPeriod"/>
                </a:pPr>
                <a14:m>
                  <m:oMath xmlns:m="http://schemas.openxmlformats.org/officeDocument/2006/math">
                    <m:r>
                      <a:rPr lang="en-CA" sz="3200">
                        <a:latin typeface="Cambria Math" panose="02040503050406030204" pitchFamily="18" charset="0"/>
                      </a:rPr>
                      <m:t>(</m:t>
                    </m:r>
                    <m:r>
                      <a:rPr lang="en-US" sz="3200" i="1">
                        <a:solidFill>
                          <a:srgbClr val="0070C0"/>
                        </a:solidFill>
                        <a:latin typeface="Cambria Math" panose="02040503050406030204" pitchFamily="18" charset="0"/>
                      </a:rPr>
                      <m:t>𝑥</m:t>
                    </m:r>
                    <m:r>
                      <a:rPr lang="en-CA" sz="3200">
                        <a:latin typeface="Cambria Math" panose="02040503050406030204" pitchFamily="18" charset="0"/>
                      </a:rPr>
                      <m:t>−</m:t>
                    </m:r>
                    <m:r>
                      <a:rPr lang="en-US" sz="3200" i="1">
                        <a:solidFill>
                          <a:srgbClr val="FF0000"/>
                        </a:solidFill>
                        <a:latin typeface="Cambria Math" panose="02040503050406030204" pitchFamily="18" charset="0"/>
                      </a:rPr>
                      <m:t>𝑘</m:t>
                    </m:r>
                    <m:r>
                      <a:rPr lang="en-CA" sz="3200">
                        <a:latin typeface="Cambria Math" panose="02040503050406030204" pitchFamily="18" charset="0"/>
                      </a:rPr>
                      <m:t>)</m:t>
                    </m:r>
                  </m:oMath>
                </a14:m>
                <a:r>
                  <a:rPr lang="en-US" sz="4000" dirty="0">
                    <a:latin typeface="Calibri" panose="020F0502020204030204" pitchFamily="34" charset="0"/>
                  </a:rPr>
                  <a:t> is a factor of </a:t>
                </a:r>
                <a14:m>
                  <m:oMath xmlns:m="http://schemas.openxmlformats.org/officeDocument/2006/math">
                    <m:r>
                      <a:rPr lang="en-US" sz="4000" i="1" dirty="0">
                        <a:latin typeface="Cambria Math" panose="02040503050406030204" pitchFamily="18" charset="0"/>
                      </a:rPr>
                      <m:t>𝑓</m:t>
                    </m:r>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oMath>
                </a14:m>
                <a:endParaRPr lang="en-CA" sz="4000" dirty="0"/>
              </a:p>
            </p:txBody>
          </p:sp>
        </mc:Choice>
        <mc:Fallback xmlns="">
          <p:sp>
            <p:nvSpPr>
              <p:cNvPr id="2" name="Rectangle 1">
                <a:extLst>
                  <a:ext uri="{FF2B5EF4-FFF2-40B4-BE49-F238E27FC236}">
                    <a16:creationId xmlns:a16="http://schemas.microsoft.com/office/drawing/2014/main" id="{B002DDCB-204B-45A3-88B7-37A365B21479}"/>
                  </a:ext>
                </a:extLst>
              </p:cNvPr>
              <p:cNvSpPr>
                <a:spLocks noRot="1" noChangeAspect="1" noMove="1" noResize="1" noEditPoints="1" noAdjustHandles="1" noChangeArrowheads="1" noChangeShapeType="1" noTextEdit="1"/>
              </p:cNvSpPr>
              <p:nvPr/>
            </p:nvSpPr>
            <p:spPr>
              <a:xfrm>
                <a:off x="6136106" y="3875857"/>
                <a:ext cx="6007768" cy="1938992"/>
              </a:xfrm>
              <a:prstGeom prst="rect">
                <a:avLst/>
              </a:prstGeom>
              <a:blipFill>
                <a:blip r:embed="rId4"/>
                <a:stretch>
                  <a:fillRect l="-3219" t="-4281" b="-10703"/>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1687329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Freshman’s Dream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In a finite field </a:t>
                </a:r>
                <a14:m>
                  <m:oMath xmlns:m="http://schemas.openxmlformats.org/officeDocument/2006/math">
                    <m:r>
                      <a:rPr lang="en-US" sz="3600" b="0" i="1" smtClean="0">
                        <a:latin typeface="Cambria Math" panose="02040503050406030204" pitchFamily="18" charset="0"/>
                      </a:rPr>
                      <m:t>𝐺𝐹</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FF0000"/>
                            </a:solidFill>
                            <a:latin typeface="Cambria Math" panose="02040503050406030204" pitchFamily="18" charset="0"/>
                          </a:rPr>
                          <m:t>𝑝</m:t>
                        </m:r>
                      </m:e>
                      <m:sup>
                        <m:r>
                          <a:rPr lang="en-US" sz="3600" b="0" i="1" smtClean="0">
                            <a:latin typeface="Cambria Math" panose="02040503050406030204" pitchFamily="18" charset="0"/>
                          </a:rPr>
                          <m:t>𝑚</m:t>
                        </m:r>
                      </m:sup>
                    </m:sSup>
                    <m:r>
                      <a:rPr lang="en-US" sz="3600" b="0" i="1" smtClean="0">
                        <a:latin typeface="Cambria Math" panose="02040503050406030204" pitchFamily="18" charset="0"/>
                      </a:rPr>
                      <m:t>)</m:t>
                    </m:r>
                  </m:oMath>
                </a14:m>
                <a:r>
                  <a:rPr lang="en-US" sz="3600" dirty="0"/>
                  <a:t> this is true!  </a:t>
                </a:r>
                <a14:m>
                  <m:oMath xmlns:m="http://schemas.openxmlformats.org/officeDocument/2006/math">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𝑎</m:t>
                            </m:r>
                            <m:r>
                              <a:rPr lang="en-US" sz="4800" i="1">
                                <a:latin typeface="Cambria Math" panose="02040503050406030204" pitchFamily="18" charset="0"/>
                              </a:rPr>
                              <m:t>+</m:t>
                            </m:r>
                            <m:r>
                              <a:rPr lang="en-US" sz="4800" i="1">
                                <a:solidFill>
                                  <a:srgbClr val="00B050"/>
                                </a:solidFill>
                                <a:latin typeface="Cambria Math" panose="02040503050406030204" pitchFamily="18" charset="0"/>
                              </a:rPr>
                              <m:t>𝑏</m:t>
                            </m:r>
                          </m:e>
                        </m:d>
                      </m:e>
                      <m:sup>
                        <m:r>
                          <a:rPr lang="en-US" sz="4800" i="1">
                            <a:solidFill>
                              <a:srgbClr val="FF0000"/>
                            </a:solidFill>
                            <a:latin typeface="Cambria Math" panose="02040503050406030204" pitchFamily="18" charset="0"/>
                          </a:rPr>
                          <m:t>𝑝</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i="1">
                            <a:solidFill>
                              <a:srgbClr val="FF0000"/>
                            </a:solidFill>
                            <a:latin typeface="Cambria Math" panose="02040503050406030204" pitchFamily="18" charset="0"/>
                          </a:rPr>
                          <m:t>𝑝</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B050"/>
                            </a:solidFill>
                            <a:latin typeface="Cambria Math" panose="02040503050406030204" pitchFamily="18" charset="0"/>
                          </a:rPr>
                          <m:t>𝑏</m:t>
                        </m:r>
                      </m:e>
                      <m:sup>
                        <m:r>
                          <a:rPr lang="en-US" sz="4800" i="1">
                            <a:solidFill>
                              <a:srgbClr val="FF0000"/>
                            </a:solidFill>
                            <a:latin typeface="Cambria Math" panose="02040503050406030204" pitchFamily="18" charset="0"/>
                          </a:rPr>
                          <m:t>𝑝</m:t>
                        </m:r>
                      </m:sup>
                    </m:sSup>
                  </m:oMath>
                </a14:m>
                <a:endParaRPr lang="en-US" sz="4800" dirty="0"/>
              </a:p>
              <a:p>
                <a:pPr marL="0" indent="0">
                  <a:buFont typeface="Arial" panose="020B0604020202020204" pitchFamily="34" charset="0"/>
                  <a:buNone/>
                </a:pPr>
                <a:endParaRPr lang="en-US" sz="3600" dirty="0"/>
              </a:p>
              <a:p>
                <a:pPr marL="0" indent="0">
                  <a:buNone/>
                </a:pPr>
                <a:r>
                  <a:rPr lang="en-US" sz="3600" dirty="0"/>
                  <a:t>Proof—Binomial theorem tells us:</a:t>
                </a:r>
                <a:endParaRPr lang="en-US" sz="3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𝑎</m:t>
                              </m:r>
                              <m:r>
                                <a:rPr lang="en-US" sz="3600" i="1">
                                  <a:latin typeface="Cambria Math" panose="02040503050406030204" pitchFamily="18" charset="0"/>
                                </a:rPr>
                                <m:t>+</m:t>
                              </m:r>
                              <m:r>
                                <a:rPr lang="en-US" sz="3600" i="1">
                                  <a:latin typeface="Cambria Math" panose="02040503050406030204" pitchFamily="18" charset="0"/>
                                </a:rPr>
                                <m:t>𝑏</m:t>
                              </m:r>
                            </m:e>
                          </m:d>
                        </m:e>
                        <m:sup>
                          <m:r>
                            <a:rPr lang="en-US" sz="3600" i="1">
                              <a:latin typeface="Cambria Math" panose="02040503050406030204" pitchFamily="18" charset="0"/>
                            </a:rPr>
                            <m:t>𝑝</m:t>
                          </m:r>
                        </m:sup>
                      </m:sSup>
                      <m:r>
                        <a:rPr lang="en-US" sz="3600" i="1">
                          <a:latin typeface="Cambria Math" panose="02040503050406030204" pitchFamily="18" charset="0"/>
                        </a:rPr>
                        <m:t>=</m:t>
                      </m:r>
                      <m:nary>
                        <m:naryPr>
                          <m:chr m:val="∑"/>
                          <m:ctrlPr>
                            <a:rPr lang="x-IV_mathan" i="1">
                              <a:latin typeface="Cambria Math" panose="02040503050406030204" pitchFamily="18" charset="0"/>
                            </a:rPr>
                          </m:ctrlPr>
                        </m:naryPr>
                        <m:sub>
                          <m:r>
                            <a:rPr lang="x-IV_mathan">
                              <a:latin typeface="Cambria Math" panose="02040503050406030204" pitchFamily="18" charset="0"/>
                            </a:rPr>
                            <m:t>𝑖</m:t>
                          </m:r>
                          <m:r>
                            <a:rPr lang="x-IV_mathan">
                              <a:latin typeface="Cambria Math" panose="02040503050406030204" pitchFamily="18" charset="0"/>
                            </a:rPr>
                            <m:t>=0</m:t>
                          </m:r>
                        </m:sub>
                        <m:sup>
                          <m:r>
                            <a:rPr lang="x-IV_mathan">
                              <a:latin typeface="Cambria Math" panose="02040503050406030204" pitchFamily="18" charset="0"/>
                            </a:rPr>
                            <m:t>𝑝</m:t>
                          </m:r>
                        </m:sup>
                        <m:e>
                          <m:d>
                            <m:dPr>
                              <m:ctrlPr>
                                <a:rPr lang="x-IV_mathan" i="1">
                                  <a:latin typeface="Cambria Math" panose="02040503050406030204" pitchFamily="18" charset="0"/>
                                </a:rPr>
                              </m:ctrlPr>
                            </m:dPr>
                            <m:e>
                              <m:f>
                                <m:fPr>
                                  <m:type m:val="noBar"/>
                                  <m:ctrlPr>
                                    <a:rPr lang="x-IV_mathan" i="1">
                                      <a:latin typeface="Cambria Math" panose="02040503050406030204" pitchFamily="18" charset="0"/>
                                    </a:rPr>
                                  </m:ctrlPr>
                                </m:fPr>
                                <m:num>
                                  <m:r>
                                    <a:rPr lang="x-IV_mathan">
                                      <a:latin typeface="Cambria Math" panose="02040503050406030204" pitchFamily="18" charset="0"/>
                                    </a:rPr>
                                    <m:t>𝑝</m:t>
                                  </m:r>
                                </m:num>
                                <m:den>
                                  <m:r>
                                    <a:rPr lang="x-IV_mathan">
                                      <a:latin typeface="Cambria Math" panose="02040503050406030204" pitchFamily="18" charset="0"/>
                                    </a:rPr>
                                    <m:t>𝑖</m:t>
                                  </m:r>
                                </m:den>
                              </m:f>
                            </m:e>
                          </m:d>
                          <m:sSup>
                            <m:sSupPr>
                              <m:ctrlPr>
                                <a:rPr lang="x-IV_mathan" i="1">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sSup>
                            <m:sSupPr>
                              <m:ctrlPr>
                                <a:rPr lang="x-IV_mathan" i="1">
                                  <a:latin typeface="Cambria Math" panose="02040503050406030204" pitchFamily="18" charset="0"/>
                                </a:rPr>
                              </m:ctrlPr>
                            </m:sSupPr>
                            <m:e>
                              <m:r>
                                <a:rPr lang="en-US" b="0" i="1" smtClean="0">
                                  <a:latin typeface="Cambria Math" panose="02040503050406030204" pitchFamily="18" charset="0"/>
                                </a:rPr>
                                <m:t>𝑏</m:t>
                              </m:r>
                            </m:e>
                            <m:sup>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sup>
                          </m:sSup>
                        </m:e>
                      </m:nary>
                      <m:r>
                        <a:rPr lang="x-IV_mathan">
                          <a:latin typeface="Cambria Math" panose="02040503050406030204" pitchFamily="18" charset="0"/>
                        </a:rPr>
                        <m:t>=</m:t>
                      </m:r>
                      <m:nary>
                        <m:naryPr>
                          <m:chr m:val="∑"/>
                          <m:ctrlPr>
                            <a:rPr lang="x-IV_mathan" i="1">
                              <a:latin typeface="Cambria Math" panose="02040503050406030204" pitchFamily="18" charset="0"/>
                            </a:rPr>
                          </m:ctrlPr>
                        </m:naryPr>
                        <m:sub>
                          <m:r>
                            <a:rPr lang="x-IV_mathan">
                              <a:latin typeface="Cambria Math" panose="02040503050406030204" pitchFamily="18" charset="0"/>
                            </a:rPr>
                            <m:t>𝑖</m:t>
                          </m:r>
                          <m:r>
                            <a:rPr lang="x-IV_mathan">
                              <a:latin typeface="Cambria Math" panose="02040503050406030204" pitchFamily="18" charset="0"/>
                            </a:rPr>
                            <m:t>=0</m:t>
                          </m:r>
                        </m:sub>
                        <m:sup>
                          <m:r>
                            <a:rPr lang="x-IV_mathan">
                              <a:latin typeface="Cambria Math" panose="02040503050406030204" pitchFamily="18" charset="0"/>
                            </a:rPr>
                            <m:t>𝑝</m:t>
                          </m:r>
                        </m:sup>
                        <m:e>
                          <m:f>
                            <m:fPr>
                              <m:ctrlPr>
                                <a:rPr lang="x-IV_mathan" i="1">
                                  <a:latin typeface="Cambria Math" panose="02040503050406030204" pitchFamily="18" charset="0"/>
                                </a:rPr>
                              </m:ctrlPr>
                            </m:fPr>
                            <m:num>
                              <m:r>
                                <a:rPr lang="x-IV_mathan">
                                  <a:latin typeface="Cambria Math" panose="02040503050406030204" pitchFamily="18" charset="0"/>
                                </a:rPr>
                                <m:t>𝑝</m:t>
                              </m:r>
                              <m:r>
                                <a:rPr lang="x-IV_mathan">
                                  <a:latin typeface="Cambria Math" panose="02040503050406030204" pitchFamily="18" charset="0"/>
                                </a:rPr>
                                <m:t>!</m:t>
                              </m:r>
                            </m:num>
                            <m:den>
                              <m:r>
                                <a:rPr lang="x-IV_mathan">
                                  <a:latin typeface="Cambria Math" panose="02040503050406030204" pitchFamily="18" charset="0"/>
                                </a:rPr>
                                <m:t>𝑖</m:t>
                              </m:r>
                              <m:r>
                                <a:rPr lang="x-IV_mathan">
                                  <a:latin typeface="Cambria Math" panose="02040503050406030204" pitchFamily="18" charset="0"/>
                                </a:rPr>
                                <m:t>!</m:t>
                              </m:r>
                              <m:d>
                                <m:dPr>
                                  <m:ctrlPr>
                                    <a:rPr lang="x-IV_mathan" i="1">
                                      <a:latin typeface="Cambria Math" panose="02040503050406030204" pitchFamily="18" charset="0"/>
                                    </a:rPr>
                                  </m:ctrlPr>
                                </m:dPr>
                                <m:e>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e>
                              </m:d>
                              <m:r>
                                <a:rPr lang="x-IV_mathan">
                                  <a:latin typeface="Cambria Math" panose="02040503050406030204" pitchFamily="18" charset="0"/>
                                </a:rPr>
                                <m:t>!</m:t>
                              </m:r>
                              <m:r>
                                <a:rPr lang="x-IV_mathan" i="1">
                                  <a:latin typeface="Cambria Math" panose="02040503050406030204" pitchFamily="18" charset="0"/>
                                </a:rPr>
                                <m:t> </m:t>
                              </m:r>
                            </m:den>
                          </m:f>
                          <m:sSup>
                            <m:sSupPr>
                              <m:ctrlPr>
                                <a:rPr lang="x-IV_mathan" i="1">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sSup>
                            <m:sSupPr>
                              <m:ctrlPr>
                                <a:rPr lang="x-IV_mathan" i="1">
                                  <a:latin typeface="Cambria Math" panose="02040503050406030204" pitchFamily="18" charset="0"/>
                                </a:rPr>
                              </m:ctrlPr>
                            </m:sSupPr>
                            <m:e>
                              <m:r>
                                <a:rPr lang="en-US" b="0" i="1" smtClean="0">
                                  <a:latin typeface="Cambria Math" panose="02040503050406030204" pitchFamily="18" charset="0"/>
                                </a:rPr>
                                <m:t>𝑏</m:t>
                              </m:r>
                            </m:e>
                            <m:sup>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sup>
                          </m:sSup>
                        </m:e>
                      </m:nary>
                    </m:oMath>
                  </m:oMathPara>
                </a14:m>
                <a:endParaRPr lang="en-US" sz="3600" dirty="0"/>
              </a:p>
              <a:p>
                <a:pPr marL="0" indent="0">
                  <a:buFont typeface="Arial" panose="020B0604020202020204" pitchFamily="34" charset="0"/>
                  <a:buNone/>
                </a:pPr>
                <a:endParaRPr lang="en-US" sz="4800" dirty="0"/>
              </a:p>
              <a:p>
                <a:pPr marL="0" indent="0">
                  <a:buNone/>
                </a:pPr>
                <a:r>
                  <a:rPr lang="en-US" sz="3200" dirty="0"/>
                  <a:t>We know that </a:t>
                </a:r>
                <a14:m>
                  <m:oMath xmlns:m="http://schemas.openxmlformats.org/officeDocument/2006/math">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x-IV_mathan" sz="3200">
                                <a:latin typeface="Cambria Math" panose="02040503050406030204" pitchFamily="18" charset="0"/>
                              </a:rPr>
                              <m:t>0</m:t>
                            </m:r>
                          </m:den>
                        </m:f>
                      </m:e>
                    </m:d>
                    <m:r>
                      <a:rPr lang="x-IV_mathan" sz="3200">
                        <a:latin typeface="Cambria Math" panose="02040503050406030204" pitchFamily="18" charset="0"/>
                      </a:rPr>
                      <m:t>=</m:t>
                    </m:r>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x-IV_mathan" sz="3200">
                                <a:latin typeface="Cambria Math" panose="02040503050406030204" pitchFamily="18" charset="0"/>
                              </a:rPr>
                              <m:t>𝑝</m:t>
                            </m:r>
                          </m:den>
                        </m:f>
                      </m:e>
                    </m:d>
                    <m:r>
                      <a:rPr lang="x-IV_mathan" sz="3200">
                        <a:latin typeface="Cambria Math" panose="02040503050406030204" pitchFamily="18" charset="0"/>
                      </a:rPr>
                      <m:t>=1</m:t>
                    </m:r>
                  </m:oMath>
                </a14:m>
                <a:r>
                  <a:rPr lang="en-US" sz="3200" dirty="0"/>
                  <a:t>. But the other </a:t>
                </a:r>
                <a14:m>
                  <m:oMath xmlns:m="http://schemas.openxmlformats.org/officeDocument/2006/math">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en-US" sz="3200" b="0" i="1" smtClean="0">
                                <a:latin typeface="Cambria Math" panose="02040503050406030204" pitchFamily="18" charset="0"/>
                              </a:rPr>
                              <m:t>𝑖</m:t>
                            </m:r>
                          </m:den>
                        </m:f>
                      </m:e>
                    </m:d>
                  </m:oMath>
                </a14:m>
                <a:r>
                  <a:rPr lang="en-US" sz="3200" dirty="0"/>
                  <a:t> are all multiples of </a:t>
                </a:r>
                <a14:m>
                  <m:oMath xmlns:m="http://schemas.openxmlformats.org/officeDocument/2006/math">
                    <m:r>
                      <a:rPr lang="en-US" sz="3200" b="0" i="1" smtClean="0">
                        <a:latin typeface="Cambria Math" panose="02040503050406030204" pitchFamily="18" charset="0"/>
                      </a:rPr>
                      <m:t>𝑝</m:t>
                    </m:r>
                  </m:oMath>
                </a14:m>
                <a:r>
                  <a:rPr lang="en-US" sz="3200" dirty="0"/>
                  <a:t>.</a:t>
                </a:r>
              </a:p>
              <a:p>
                <a:pPr marL="0" indent="0">
                  <a:buNone/>
                </a:pPr>
                <a:r>
                  <a:rPr lang="en-US" sz="3200" dirty="0"/>
                  <a:t>In the field, these </a:t>
                </a:r>
                <a14:m>
                  <m:oMath xmlns:m="http://schemas.openxmlformats.org/officeDocument/2006/math">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en-US" sz="3200" i="1">
                                <a:latin typeface="Cambria Math" panose="02040503050406030204" pitchFamily="18" charset="0"/>
                              </a:rPr>
                              <m:t>𝑖</m:t>
                            </m:r>
                          </m:den>
                        </m:f>
                      </m:e>
                    </m:d>
                  </m:oMath>
                </a14:m>
                <a:r>
                  <a:rPr lang="en-US" sz="3200" dirty="0"/>
                  <a:t> terms are all equivalent to zero!</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439"/>
                </a:stretch>
              </a:blipFill>
            </p:spPr>
            <p:txBody>
              <a:bodyPr/>
              <a:lstStyle/>
              <a:p>
                <a:r>
                  <a:rPr lang="en-CA">
                    <a:noFill/>
                  </a:rPr>
                  <a:t> </a:t>
                </a:r>
              </a:p>
            </p:txBody>
          </p:sp>
        </mc:Fallback>
      </mc:AlternateContent>
    </p:spTree>
    <p:extLst>
      <p:ext uri="{BB962C8B-B14F-4D97-AF65-F5344CB8AC3E}">
        <p14:creationId xmlns:p14="http://schemas.microsoft.com/office/powerpoint/2010/main" val="1891895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Freshman’s Dream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In a finite field </a:t>
                </a:r>
                <a14:m>
                  <m:oMath xmlns:m="http://schemas.openxmlformats.org/officeDocument/2006/math">
                    <m:r>
                      <a:rPr lang="en-US" sz="3600" b="0" i="1" smtClean="0">
                        <a:latin typeface="Cambria Math" panose="02040503050406030204" pitchFamily="18" charset="0"/>
                      </a:rPr>
                      <m:t>𝐺𝐹</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FF0000"/>
                            </a:solidFill>
                            <a:latin typeface="Cambria Math" panose="02040503050406030204" pitchFamily="18" charset="0"/>
                          </a:rPr>
                          <m:t>𝑝</m:t>
                        </m:r>
                      </m:e>
                      <m:sup>
                        <m:r>
                          <a:rPr lang="en-US" sz="3600" b="0" i="1" smtClean="0">
                            <a:latin typeface="Cambria Math" panose="02040503050406030204" pitchFamily="18" charset="0"/>
                          </a:rPr>
                          <m:t>𝑚</m:t>
                        </m:r>
                      </m:sup>
                    </m:sSup>
                    <m:r>
                      <a:rPr lang="en-US" sz="3600" b="0" i="1" smtClean="0">
                        <a:latin typeface="Cambria Math" panose="02040503050406030204" pitchFamily="18" charset="0"/>
                      </a:rPr>
                      <m:t>)</m:t>
                    </m:r>
                  </m:oMath>
                </a14:m>
                <a:r>
                  <a:rPr lang="en-US" sz="3600" dirty="0"/>
                  <a:t> this is true!  </a:t>
                </a:r>
                <a14:m>
                  <m:oMath xmlns:m="http://schemas.openxmlformats.org/officeDocument/2006/math">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𝑎</m:t>
                            </m:r>
                            <m:r>
                              <a:rPr lang="en-US" sz="4800" i="1">
                                <a:latin typeface="Cambria Math" panose="02040503050406030204" pitchFamily="18" charset="0"/>
                              </a:rPr>
                              <m:t>+</m:t>
                            </m:r>
                            <m:r>
                              <a:rPr lang="en-US" sz="4800" i="1">
                                <a:solidFill>
                                  <a:srgbClr val="00B050"/>
                                </a:solidFill>
                                <a:latin typeface="Cambria Math" panose="02040503050406030204" pitchFamily="18" charset="0"/>
                              </a:rPr>
                              <m:t>𝑏</m:t>
                            </m:r>
                          </m:e>
                        </m:d>
                      </m:e>
                      <m:sup>
                        <m:r>
                          <a:rPr lang="en-US" sz="4800" i="1">
                            <a:solidFill>
                              <a:srgbClr val="FF0000"/>
                            </a:solidFill>
                            <a:latin typeface="Cambria Math" panose="02040503050406030204" pitchFamily="18" charset="0"/>
                          </a:rPr>
                          <m:t>𝑝</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i="1">
                            <a:solidFill>
                              <a:srgbClr val="FF0000"/>
                            </a:solidFill>
                            <a:latin typeface="Cambria Math" panose="02040503050406030204" pitchFamily="18" charset="0"/>
                          </a:rPr>
                          <m:t>𝑝</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B050"/>
                            </a:solidFill>
                            <a:latin typeface="Cambria Math" panose="02040503050406030204" pitchFamily="18" charset="0"/>
                          </a:rPr>
                          <m:t>𝑏</m:t>
                        </m:r>
                      </m:e>
                      <m:sup>
                        <m:r>
                          <a:rPr lang="en-US" sz="4800" i="1">
                            <a:solidFill>
                              <a:srgbClr val="FF0000"/>
                            </a:solidFill>
                            <a:latin typeface="Cambria Math" panose="02040503050406030204" pitchFamily="18" charset="0"/>
                          </a:rPr>
                          <m:t>𝑝</m:t>
                        </m:r>
                      </m:sup>
                    </m:sSup>
                  </m:oMath>
                </a14:m>
                <a:endParaRPr lang="en-US" sz="4800" dirty="0"/>
              </a:p>
              <a:p>
                <a:pPr marL="0" indent="0">
                  <a:buFont typeface="Arial" panose="020B0604020202020204" pitchFamily="34" charset="0"/>
                  <a:buNone/>
                </a:pPr>
                <a:endParaRPr lang="en-US" sz="3600" dirty="0"/>
              </a:p>
              <a:p>
                <a:pPr marL="0" indent="0">
                  <a:buNone/>
                </a:pPr>
                <a:r>
                  <a:rPr lang="en-US" sz="3600" dirty="0"/>
                  <a:t>Proof—Binomial theorem tells us:</a:t>
                </a:r>
                <a:endParaRPr lang="en-US" sz="3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𝑎</m:t>
                              </m:r>
                              <m:r>
                                <a:rPr lang="en-US" sz="3600" i="1">
                                  <a:latin typeface="Cambria Math" panose="02040503050406030204" pitchFamily="18" charset="0"/>
                                </a:rPr>
                                <m:t>+</m:t>
                              </m:r>
                              <m:r>
                                <a:rPr lang="en-US" sz="3600" i="1">
                                  <a:latin typeface="Cambria Math" panose="02040503050406030204" pitchFamily="18" charset="0"/>
                                </a:rPr>
                                <m:t>𝑏</m:t>
                              </m:r>
                            </m:e>
                          </m:d>
                        </m:e>
                        <m:sup>
                          <m:r>
                            <a:rPr lang="en-US" sz="3600" i="1">
                              <a:latin typeface="Cambria Math" panose="02040503050406030204" pitchFamily="18" charset="0"/>
                            </a:rPr>
                            <m:t>𝑝</m:t>
                          </m:r>
                        </m:sup>
                      </m:sSup>
                      <m:r>
                        <a:rPr lang="en-US" sz="3600" i="1">
                          <a:latin typeface="Cambria Math" panose="02040503050406030204" pitchFamily="18" charset="0"/>
                        </a:rPr>
                        <m:t>=</m:t>
                      </m:r>
                      <m:nary>
                        <m:naryPr>
                          <m:chr m:val="∑"/>
                          <m:ctrlPr>
                            <a:rPr lang="x-IV_mathan" i="1">
                              <a:latin typeface="Cambria Math" panose="02040503050406030204" pitchFamily="18" charset="0"/>
                            </a:rPr>
                          </m:ctrlPr>
                        </m:naryPr>
                        <m:sub>
                          <m:r>
                            <a:rPr lang="x-IV_mathan">
                              <a:latin typeface="Cambria Math" panose="02040503050406030204" pitchFamily="18" charset="0"/>
                            </a:rPr>
                            <m:t>𝑖</m:t>
                          </m:r>
                          <m:r>
                            <a:rPr lang="x-IV_mathan">
                              <a:latin typeface="Cambria Math" panose="02040503050406030204" pitchFamily="18" charset="0"/>
                            </a:rPr>
                            <m:t>=0</m:t>
                          </m:r>
                        </m:sub>
                        <m:sup>
                          <m:r>
                            <a:rPr lang="x-IV_mathan">
                              <a:latin typeface="Cambria Math" panose="02040503050406030204" pitchFamily="18" charset="0"/>
                            </a:rPr>
                            <m:t>𝑝</m:t>
                          </m:r>
                        </m:sup>
                        <m:e>
                          <m:d>
                            <m:dPr>
                              <m:ctrlPr>
                                <a:rPr lang="x-IV_mathan" i="1">
                                  <a:latin typeface="Cambria Math" panose="02040503050406030204" pitchFamily="18" charset="0"/>
                                </a:rPr>
                              </m:ctrlPr>
                            </m:dPr>
                            <m:e>
                              <m:f>
                                <m:fPr>
                                  <m:type m:val="noBar"/>
                                  <m:ctrlPr>
                                    <a:rPr lang="x-IV_mathan" i="1">
                                      <a:latin typeface="Cambria Math" panose="02040503050406030204" pitchFamily="18" charset="0"/>
                                    </a:rPr>
                                  </m:ctrlPr>
                                </m:fPr>
                                <m:num>
                                  <m:r>
                                    <a:rPr lang="x-IV_mathan">
                                      <a:latin typeface="Cambria Math" panose="02040503050406030204" pitchFamily="18" charset="0"/>
                                    </a:rPr>
                                    <m:t>𝑝</m:t>
                                  </m:r>
                                </m:num>
                                <m:den>
                                  <m:r>
                                    <a:rPr lang="x-IV_mathan">
                                      <a:latin typeface="Cambria Math" panose="02040503050406030204" pitchFamily="18" charset="0"/>
                                    </a:rPr>
                                    <m:t>𝑖</m:t>
                                  </m:r>
                                </m:den>
                              </m:f>
                            </m:e>
                          </m:d>
                          <m:sSup>
                            <m:sSupPr>
                              <m:ctrlPr>
                                <a:rPr lang="x-IV_mathan" i="1">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sSup>
                            <m:sSupPr>
                              <m:ctrlPr>
                                <a:rPr lang="x-IV_mathan" i="1">
                                  <a:latin typeface="Cambria Math" panose="02040503050406030204" pitchFamily="18" charset="0"/>
                                </a:rPr>
                              </m:ctrlPr>
                            </m:sSupPr>
                            <m:e>
                              <m:r>
                                <a:rPr lang="en-US" b="0" i="1" smtClean="0">
                                  <a:latin typeface="Cambria Math" panose="02040503050406030204" pitchFamily="18" charset="0"/>
                                </a:rPr>
                                <m:t>𝑏</m:t>
                              </m:r>
                            </m:e>
                            <m:sup>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sup>
                          </m:sSup>
                        </m:e>
                      </m:nary>
                      <m:r>
                        <a:rPr lang="x-IV_mathan">
                          <a:latin typeface="Cambria Math" panose="02040503050406030204" pitchFamily="18" charset="0"/>
                        </a:rPr>
                        <m:t>=</m:t>
                      </m:r>
                      <m:nary>
                        <m:naryPr>
                          <m:chr m:val="∑"/>
                          <m:ctrlPr>
                            <a:rPr lang="x-IV_mathan" i="1">
                              <a:latin typeface="Cambria Math" panose="02040503050406030204" pitchFamily="18" charset="0"/>
                            </a:rPr>
                          </m:ctrlPr>
                        </m:naryPr>
                        <m:sub>
                          <m:r>
                            <a:rPr lang="x-IV_mathan">
                              <a:latin typeface="Cambria Math" panose="02040503050406030204" pitchFamily="18" charset="0"/>
                            </a:rPr>
                            <m:t>𝑖</m:t>
                          </m:r>
                          <m:r>
                            <a:rPr lang="x-IV_mathan">
                              <a:latin typeface="Cambria Math" panose="02040503050406030204" pitchFamily="18" charset="0"/>
                            </a:rPr>
                            <m:t>=0</m:t>
                          </m:r>
                        </m:sub>
                        <m:sup>
                          <m:r>
                            <a:rPr lang="x-IV_mathan">
                              <a:latin typeface="Cambria Math" panose="02040503050406030204" pitchFamily="18" charset="0"/>
                            </a:rPr>
                            <m:t>𝑝</m:t>
                          </m:r>
                        </m:sup>
                        <m:e>
                          <m:f>
                            <m:fPr>
                              <m:ctrlPr>
                                <a:rPr lang="x-IV_mathan" i="1">
                                  <a:latin typeface="Cambria Math" panose="02040503050406030204" pitchFamily="18" charset="0"/>
                                </a:rPr>
                              </m:ctrlPr>
                            </m:fPr>
                            <m:num>
                              <m:r>
                                <a:rPr lang="x-IV_mathan">
                                  <a:latin typeface="Cambria Math" panose="02040503050406030204" pitchFamily="18" charset="0"/>
                                </a:rPr>
                                <m:t>𝑝</m:t>
                              </m:r>
                              <m:r>
                                <a:rPr lang="x-IV_mathan">
                                  <a:latin typeface="Cambria Math" panose="02040503050406030204" pitchFamily="18" charset="0"/>
                                </a:rPr>
                                <m:t>!</m:t>
                              </m:r>
                            </m:num>
                            <m:den>
                              <m:r>
                                <a:rPr lang="x-IV_mathan">
                                  <a:latin typeface="Cambria Math" panose="02040503050406030204" pitchFamily="18" charset="0"/>
                                </a:rPr>
                                <m:t>𝑖</m:t>
                              </m:r>
                              <m:r>
                                <a:rPr lang="x-IV_mathan">
                                  <a:latin typeface="Cambria Math" panose="02040503050406030204" pitchFamily="18" charset="0"/>
                                </a:rPr>
                                <m:t>!</m:t>
                              </m:r>
                              <m:d>
                                <m:dPr>
                                  <m:ctrlPr>
                                    <a:rPr lang="x-IV_mathan" i="1">
                                      <a:latin typeface="Cambria Math" panose="02040503050406030204" pitchFamily="18" charset="0"/>
                                    </a:rPr>
                                  </m:ctrlPr>
                                </m:dPr>
                                <m:e>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e>
                              </m:d>
                              <m:r>
                                <a:rPr lang="x-IV_mathan">
                                  <a:latin typeface="Cambria Math" panose="02040503050406030204" pitchFamily="18" charset="0"/>
                                </a:rPr>
                                <m:t>!</m:t>
                              </m:r>
                              <m:r>
                                <a:rPr lang="x-IV_mathan" i="1">
                                  <a:latin typeface="Cambria Math" panose="02040503050406030204" pitchFamily="18" charset="0"/>
                                </a:rPr>
                                <m:t> </m:t>
                              </m:r>
                            </m:den>
                          </m:f>
                          <m:sSup>
                            <m:sSupPr>
                              <m:ctrlPr>
                                <a:rPr lang="x-IV_mathan" i="1">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sSup>
                            <m:sSupPr>
                              <m:ctrlPr>
                                <a:rPr lang="x-IV_mathan" i="1">
                                  <a:latin typeface="Cambria Math" panose="02040503050406030204" pitchFamily="18" charset="0"/>
                                </a:rPr>
                              </m:ctrlPr>
                            </m:sSupPr>
                            <m:e>
                              <m:r>
                                <a:rPr lang="en-US" b="0" i="1" smtClean="0">
                                  <a:latin typeface="Cambria Math" panose="02040503050406030204" pitchFamily="18" charset="0"/>
                                </a:rPr>
                                <m:t>𝑏</m:t>
                              </m:r>
                            </m:e>
                            <m:sup>
                              <m:r>
                                <a:rPr lang="x-IV_mathan">
                                  <a:latin typeface="Cambria Math" panose="02040503050406030204" pitchFamily="18" charset="0"/>
                                </a:rPr>
                                <m:t>𝑝</m:t>
                              </m:r>
                              <m:r>
                                <a:rPr lang="x-IV_mathan">
                                  <a:latin typeface="Cambria Math" panose="02040503050406030204" pitchFamily="18" charset="0"/>
                                </a:rPr>
                                <m:t>−</m:t>
                              </m:r>
                              <m:r>
                                <a:rPr lang="x-IV_mathan">
                                  <a:latin typeface="Cambria Math" panose="02040503050406030204" pitchFamily="18" charset="0"/>
                                </a:rPr>
                                <m:t>𝑖</m:t>
                              </m:r>
                            </m:sup>
                          </m:sSup>
                        </m:e>
                      </m:nary>
                    </m:oMath>
                  </m:oMathPara>
                </a14:m>
                <a:endParaRPr lang="en-US" sz="3600" dirty="0"/>
              </a:p>
              <a:p>
                <a:pPr marL="0" indent="0">
                  <a:buFont typeface="Arial" panose="020B0604020202020204" pitchFamily="34" charse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𝑎</m:t>
                              </m:r>
                              <m:r>
                                <a:rPr lang="en-US" sz="3200" i="1">
                                  <a:latin typeface="Cambria Math" panose="02040503050406030204" pitchFamily="18" charset="0"/>
                                </a:rPr>
                                <m:t>+</m:t>
                              </m:r>
                              <m:r>
                                <a:rPr lang="en-US" sz="3200" i="1">
                                  <a:latin typeface="Cambria Math" panose="02040503050406030204" pitchFamily="18" charset="0"/>
                                </a:rPr>
                                <m:t>𝑏</m:t>
                              </m:r>
                            </m:e>
                          </m:d>
                        </m:e>
                        <m:sup>
                          <m:r>
                            <a:rPr lang="en-US" sz="3200" i="1">
                              <a:latin typeface="Cambria Math" panose="02040503050406030204" pitchFamily="18" charset="0"/>
                            </a:rPr>
                            <m:t>𝑝</m:t>
                          </m:r>
                        </m:sup>
                      </m:sSup>
                      <m:r>
                        <a:rPr lang="en-US" sz="3200" b="0" i="1" smtClean="0">
                          <a:latin typeface="Cambria Math" panose="02040503050406030204" pitchFamily="18" charset="0"/>
                        </a:rPr>
                        <m:t>=</m:t>
                      </m:r>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en-US" sz="3200" i="1">
                                  <a:latin typeface="Cambria Math" panose="02040503050406030204" pitchFamily="18" charset="0"/>
                                </a:rPr>
                                <m:t>𝑝</m:t>
                              </m:r>
                            </m:den>
                          </m:f>
                        </m:e>
                      </m:d>
                      <m:sSup>
                        <m:sSupPr>
                          <m:ctrlPr>
                            <a:rPr lang="x-IV_mathan" sz="3200" i="1">
                              <a:latin typeface="Cambria Math" panose="02040503050406030204" pitchFamily="18" charset="0"/>
                            </a:rPr>
                          </m:ctrlPr>
                        </m:sSupPr>
                        <m:e>
                          <m:r>
                            <a:rPr lang="en-US" sz="3200" i="1">
                              <a:latin typeface="Cambria Math" panose="02040503050406030204" pitchFamily="18" charset="0"/>
                            </a:rPr>
                            <m:t>𝑎</m:t>
                          </m:r>
                        </m:e>
                        <m:sup>
                          <m:r>
                            <a:rPr lang="x-IV_mathan" sz="3200">
                              <a:latin typeface="Cambria Math" panose="02040503050406030204" pitchFamily="18" charset="0"/>
                            </a:rPr>
                            <m:t>𝑝</m:t>
                          </m:r>
                        </m:sup>
                      </m:sSup>
                      <m:sSup>
                        <m:sSupPr>
                          <m:ctrlPr>
                            <a:rPr lang="x-IV_mathan" sz="3200" i="1">
                              <a:latin typeface="Cambria Math" panose="02040503050406030204" pitchFamily="18" charset="0"/>
                            </a:rPr>
                          </m:ctrlPr>
                        </m:sSupPr>
                        <m:e>
                          <m:r>
                            <a:rPr lang="en-US" sz="3200" i="1">
                              <a:latin typeface="Cambria Math" panose="02040503050406030204" pitchFamily="18" charset="0"/>
                            </a:rPr>
                            <m:t>𝑏</m:t>
                          </m:r>
                        </m:e>
                        <m:sup>
                          <m:r>
                            <a:rPr lang="x-IV_mathan" sz="3200">
                              <a:latin typeface="Cambria Math" panose="02040503050406030204" pitchFamily="18" charset="0"/>
                            </a:rPr>
                            <m:t>𝑝</m:t>
                          </m:r>
                          <m:r>
                            <a:rPr lang="x-IV_mathan" sz="3200">
                              <a:latin typeface="Cambria Math" panose="02040503050406030204" pitchFamily="18" charset="0"/>
                            </a:rPr>
                            <m:t>−</m:t>
                          </m:r>
                          <m:r>
                            <a:rPr lang="en-US" sz="3200" i="1">
                              <a:latin typeface="Cambria Math" panose="02040503050406030204" pitchFamily="18" charset="0"/>
                            </a:rPr>
                            <m:t>𝑝</m:t>
                          </m:r>
                        </m:sup>
                      </m:sSup>
                      <m:r>
                        <a:rPr lang="en-US" sz="3200" b="0" i="1" smtClean="0">
                          <a:latin typeface="Cambria Math" panose="02040503050406030204" pitchFamily="18" charset="0"/>
                        </a:rPr>
                        <m:t>+</m:t>
                      </m:r>
                      <m:d>
                        <m:dPr>
                          <m:ctrlPr>
                            <a:rPr lang="x-IV_mathan" sz="3200" i="1">
                              <a:latin typeface="Cambria Math" panose="02040503050406030204" pitchFamily="18" charset="0"/>
                            </a:rPr>
                          </m:ctrlPr>
                        </m:dPr>
                        <m:e>
                          <m:f>
                            <m:fPr>
                              <m:type m:val="noBar"/>
                              <m:ctrlPr>
                                <a:rPr lang="x-IV_mathan" sz="3200" i="1">
                                  <a:latin typeface="Cambria Math" panose="02040503050406030204" pitchFamily="18" charset="0"/>
                                </a:rPr>
                              </m:ctrlPr>
                            </m:fPr>
                            <m:num>
                              <m:r>
                                <a:rPr lang="x-IV_mathan" sz="3200">
                                  <a:latin typeface="Cambria Math" panose="02040503050406030204" pitchFamily="18" charset="0"/>
                                </a:rPr>
                                <m:t>𝑝</m:t>
                              </m:r>
                            </m:num>
                            <m:den>
                              <m:r>
                                <a:rPr lang="en-US" sz="3200" b="0" i="0" smtClean="0">
                                  <a:latin typeface="Cambria Math" panose="02040503050406030204" pitchFamily="18" charset="0"/>
                                </a:rPr>
                                <m:t>0</m:t>
                              </m:r>
                            </m:den>
                          </m:f>
                        </m:e>
                      </m:d>
                      <m:sSup>
                        <m:sSupPr>
                          <m:ctrlPr>
                            <a:rPr lang="x-IV_mathan" sz="3200" i="1">
                              <a:latin typeface="Cambria Math" panose="02040503050406030204" pitchFamily="18" charset="0"/>
                            </a:rPr>
                          </m:ctrlPr>
                        </m:sSupPr>
                        <m:e>
                          <m:r>
                            <a:rPr lang="en-US" sz="3200" i="1">
                              <a:latin typeface="Cambria Math" panose="02040503050406030204" pitchFamily="18" charset="0"/>
                            </a:rPr>
                            <m:t>𝑎</m:t>
                          </m:r>
                        </m:e>
                        <m:sup>
                          <m:r>
                            <a:rPr lang="en-US" sz="3200" b="0" i="0" smtClean="0">
                              <a:latin typeface="Cambria Math" panose="02040503050406030204" pitchFamily="18" charset="0"/>
                            </a:rPr>
                            <m:t>0</m:t>
                          </m:r>
                        </m:sup>
                      </m:sSup>
                      <m:sSup>
                        <m:sSupPr>
                          <m:ctrlPr>
                            <a:rPr lang="x-IV_mathan" sz="3200" i="1">
                              <a:latin typeface="Cambria Math" panose="02040503050406030204" pitchFamily="18" charset="0"/>
                            </a:rPr>
                          </m:ctrlPr>
                        </m:sSupPr>
                        <m:e>
                          <m:r>
                            <a:rPr lang="en-US" sz="3200" i="1">
                              <a:latin typeface="Cambria Math" panose="02040503050406030204" pitchFamily="18" charset="0"/>
                            </a:rPr>
                            <m:t>𝑏</m:t>
                          </m:r>
                        </m:e>
                        <m:sup>
                          <m:r>
                            <a:rPr lang="x-IV_mathan" sz="3200">
                              <a:latin typeface="Cambria Math" panose="02040503050406030204" pitchFamily="18" charset="0"/>
                            </a:rPr>
                            <m:t>𝑝</m:t>
                          </m:r>
                          <m:r>
                            <a:rPr lang="x-IV_mathan" sz="3200">
                              <a:latin typeface="Cambria Math" panose="02040503050406030204" pitchFamily="18" charset="0"/>
                            </a:rPr>
                            <m:t>−0</m:t>
                          </m:r>
                        </m:sup>
                      </m:sSup>
                    </m:oMath>
                  </m:oMathPara>
                </a14:m>
                <a:endParaRPr lang="en-US" sz="3200" dirty="0"/>
              </a:p>
              <a:p>
                <a:pPr marL="0" indent="0">
                  <a:buNone/>
                </a:pPr>
                <a:r>
                  <a:rPr lang="en-US" sz="4000" dirty="0"/>
                  <a:t>                     </a:t>
                </a:r>
                <a14:m>
                  <m:oMath xmlns:m="http://schemas.openxmlformats.org/officeDocument/2006/math">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𝑎</m:t>
                            </m:r>
                            <m:r>
                              <a:rPr lang="en-US" sz="4000" i="1">
                                <a:latin typeface="Cambria Math" panose="02040503050406030204" pitchFamily="18" charset="0"/>
                              </a:rPr>
                              <m:t>+</m:t>
                            </m:r>
                            <m:r>
                              <a:rPr lang="en-US" sz="4000" i="1">
                                <a:latin typeface="Cambria Math" panose="02040503050406030204" pitchFamily="18" charset="0"/>
                              </a:rPr>
                              <m:t>𝑏</m:t>
                            </m:r>
                          </m:e>
                        </m:d>
                      </m:e>
                      <m:sup>
                        <m:r>
                          <a:rPr lang="en-US" sz="4000" i="1">
                            <a:latin typeface="Cambria Math" panose="02040503050406030204" pitchFamily="18" charset="0"/>
                          </a:rPr>
                          <m:t>𝑝</m:t>
                        </m:r>
                      </m:sup>
                    </m:sSup>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x-IV_mathan" sz="4000" i="1">
                            <a:latin typeface="Cambria Math" panose="02040503050406030204" pitchFamily="18" charset="0"/>
                          </a:rPr>
                        </m:ctrlPr>
                      </m:sSupPr>
                      <m:e>
                        <m:r>
                          <a:rPr lang="en-US" sz="4000" i="1">
                            <a:latin typeface="Cambria Math" panose="02040503050406030204" pitchFamily="18" charset="0"/>
                          </a:rPr>
                          <m:t>𝑎</m:t>
                        </m:r>
                      </m:e>
                      <m:sup>
                        <m:r>
                          <a:rPr lang="x-IV_mathan" sz="4000">
                            <a:latin typeface="Cambria Math" panose="02040503050406030204" pitchFamily="18" charset="0"/>
                          </a:rPr>
                          <m:t>𝑝</m:t>
                        </m:r>
                      </m:sup>
                    </m:sSup>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x-IV_mathan" sz="4000" i="1">
                            <a:latin typeface="Cambria Math" panose="02040503050406030204" pitchFamily="18" charset="0"/>
                          </a:rPr>
                        </m:ctrlPr>
                      </m:sSupPr>
                      <m:e>
                        <m:r>
                          <a:rPr lang="en-US" sz="4000" i="1">
                            <a:latin typeface="Cambria Math" panose="02040503050406030204" pitchFamily="18" charset="0"/>
                          </a:rPr>
                          <m:t>𝑏</m:t>
                        </m:r>
                      </m:e>
                      <m:sup>
                        <m:r>
                          <a:rPr lang="x-IV_mathan" sz="4000">
                            <a:latin typeface="Cambria Math" panose="02040503050406030204" pitchFamily="18" charset="0"/>
                          </a:rPr>
                          <m:t>𝑝</m:t>
                        </m:r>
                      </m:sup>
                    </m:sSup>
                  </m:oMath>
                </a14:m>
                <a:endParaRPr lang="en-US" sz="320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439"/>
                </a:stretch>
              </a:blipFill>
            </p:spPr>
            <p:txBody>
              <a:bodyPr/>
              <a:lstStyle/>
              <a:p>
                <a:r>
                  <a:rPr lang="en-CA">
                    <a:noFill/>
                  </a:rPr>
                  <a:t> </a:t>
                </a:r>
              </a:p>
            </p:txBody>
          </p:sp>
        </mc:Fallback>
      </mc:AlternateContent>
    </p:spTree>
    <p:extLst>
      <p:ext uri="{BB962C8B-B14F-4D97-AF65-F5344CB8AC3E}">
        <p14:creationId xmlns:p14="http://schemas.microsoft.com/office/powerpoint/2010/main" val="630439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Conjugates</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9201149"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the </a:t>
                </a:r>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𝑝</m:t>
                        </m:r>
                      </m:e>
                      <m:sup>
                        <m:r>
                          <a:rPr lang="en-US" sz="3200" b="0" i="1" smtClean="0">
                            <a:latin typeface="Cambria Math" panose="02040503050406030204" pitchFamily="18" charset="0"/>
                          </a:rPr>
                          <m:t>𝑡h</m:t>
                        </m:r>
                      </m:sup>
                    </m:sSup>
                  </m:oMath>
                </a14:m>
                <a:r>
                  <a:rPr lang="en-US" sz="3200" dirty="0"/>
                  <a:t> power</a:t>
                </a:r>
              </a:p>
              <a:p>
                <a:pPr lvl="1"/>
                <a14:m>
                  <m:oMath xmlns:m="http://schemas.openxmlformats.org/officeDocument/2006/math">
                    <m:sSup>
                      <m:sSupPr>
                        <m:ctrlPr>
                          <a:rPr lang="x-IV_mathan" sz="4000" i="1">
                            <a:latin typeface="Cambria Math" panose="02040503050406030204" pitchFamily="18" charset="0"/>
                          </a:rPr>
                        </m:ctrlPr>
                      </m:sSupPr>
                      <m:e>
                        <m:d>
                          <m:dPr>
                            <m:ctrlPr>
                              <a:rPr lang="x-IV_mathan" sz="4000" i="1">
                                <a:latin typeface="Cambria Math" panose="02040503050406030204" pitchFamily="18" charset="0"/>
                              </a:rPr>
                            </m:ctrlPr>
                          </m:dPr>
                          <m:e>
                            <m:r>
                              <a:rPr lang="x-IV_mathan" sz="4000">
                                <a:latin typeface="Cambria Math" panose="02040503050406030204" pitchFamily="18" charset="0"/>
                              </a:rPr>
                              <m:t>𝑓</m:t>
                            </m:r>
                            <m:d>
                              <m:dPr>
                                <m:ctrlPr>
                                  <a:rPr lang="x-IV_mathan"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d>
                      </m:e>
                      <m:sup>
                        <m:r>
                          <a:rPr lang="x-IV_mathan" sz="4000" smtClean="0">
                            <a:latin typeface="Cambria Math" panose="02040503050406030204" pitchFamily="18" charset="0"/>
                          </a:rPr>
                          <m:t>𝑝</m:t>
                        </m:r>
                      </m:sup>
                    </m:sSup>
                    <m:r>
                      <a:rPr lang="x-IV_mathan" sz="4000">
                        <a:latin typeface="Cambria Math" panose="02040503050406030204" pitchFamily="18" charset="0"/>
                      </a:rPr>
                      <m:t>=</m:t>
                    </m:r>
                    <m:sSup>
                      <m:sSupPr>
                        <m:ctrlPr>
                          <a:rPr lang="x-IV_mathan" sz="4000" i="1">
                            <a:latin typeface="Cambria Math" panose="02040503050406030204" pitchFamily="18" charset="0"/>
                          </a:rPr>
                        </m:ctrlPr>
                      </m:sSupPr>
                      <m:e>
                        <m:d>
                          <m:dPr>
                            <m:ctrlPr>
                              <a:rPr lang="x-IV_mathan" sz="4000" i="1">
                                <a:latin typeface="Cambria Math" panose="02040503050406030204" pitchFamily="18" charset="0"/>
                              </a:rPr>
                            </m:ctrlPr>
                          </m:dPr>
                          <m:e>
                            <m:sSub>
                              <m:sSubPr>
                                <m:ctrlPr>
                                  <a:rPr lang="x-IV_mathan" sz="4000" i="1">
                                    <a:latin typeface="Cambria Math" panose="02040503050406030204" pitchFamily="18" charset="0"/>
                                  </a:rPr>
                                </m:ctrlPr>
                              </m:sSubPr>
                              <m:e>
                                <m:r>
                                  <a:rPr lang="x-IV_mathan" sz="4000">
                                    <a:latin typeface="Cambria Math" panose="02040503050406030204" pitchFamily="18" charset="0"/>
                                  </a:rPr>
                                  <m:t>𝑓</m:t>
                                </m:r>
                              </m:e>
                              <m:sub>
                                <m:r>
                                  <a:rPr lang="x-IV_mathan" sz="4000">
                                    <a:latin typeface="Cambria Math" panose="02040503050406030204" pitchFamily="18" charset="0"/>
                                  </a:rPr>
                                  <m:t>0</m:t>
                                </m:r>
                              </m:sub>
                            </m:sSub>
                            <m:r>
                              <a:rPr lang="x-IV_mathan" sz="4000">
                                <a:latin typeface="Cambria Math" panose="02040503050406030204" pitchFamily="18" charset="0"/>
                              </a:rPr>
                              <m:t>+</m:t>
                            </m:r>
                            <m:sSub>
                              <m:sSubPr>
                                <m:ctrlPr>
                                  <a:rPr lang="x-IV_mathan" sz="4000" i="1">
                                    <a:latin typeface="Cambria Math" panose="02040503050406030204" pitchFamily="18" charset="0"/>
                                  </a:rPr>
                                </m:ctrlPr>
                              </m:sSubPr>
                              <m:e>
                                <m:r>
                                  <a:rPr lang="x-IV_mathan" sz="4000">
                                    <a:latin typeface="Cambria Math" panose="02040503050406030204" pitchFamily="18" charset="0"/>
                                  </a:rPr>
                                  <m:t>𝑓</m:t>
                                </m:r>
                              </m:e>
                              <m:sub>
                                <m:r>
                                  <a:rPr lang="x-IV_mathan" sz="4000">
                                    <a:latin typeface="Cambria Math" panose="02040503050406030204" pitchFamily="18" charset="0"/>
                                  </a:rPr>
                                  <m:t>1</m:t>
                                </m:r>
                              </m:sub>
                            </m:sSub>
                            <m:r>
                              <a:rPr lang="en-US" sz="4000" i="1">
                                <a:solidFill>
                                  <a:srgbClr val="0070C0"/>
                                </a:solidFill>
                                <a:latin typeface="Cambria Math" panose="02040503050406030204" pitchFamily="18" charset="0"/>
                              </a:rPr>
                              <m:t>𝑥</m:t>
                            </m:r>
                            <m:r>
                              <a:rPr lang="x-IV_mathan" sz="4000">
                                <a:latin typeface="Cambria Math" panose="02040503050406030204" pitchFamily="18" charset="0"/>
                              </a:rPr>
                              <m:t>+…+</m:t>
                            </m:r>
                            <m:sSub>
                              <m:sSubPr>
                                <m:ctrlPr>
                                  <a:rPr lang="x-IV_mathan" sz="4000" i="1">
                                    <a:latin typeface="Cambria Math" panose="02040503050406030204" pitchFamily="18" charset="0"/>
                                  </a:rPr>
                                </m:ctrlPr>
                              </m:sSubPr>
                              <m:e>
                                <m:r>
                                  <a:rPr lang="x-IV_mathan" sz="4000">
                                    <a:latin typeface="Cambria Math" panose="02040503050406030204" pitchFamily="18" charset="0"/>
                                  </a:rPr>
                                  <m:t>𝑓</m:t>
                                </m:r>
                              </m:e>
                              <m:sub>
                                <m:r>
                                  <a:rPr lang="x-IV_mathan" sz="4000">
                                    <a:latin typeface="Cambria Math" panose="02040503050406030204" pitchFamily="18" charset="0"/>
                                  </a:rPr>
                                  <m:t>𝑛</m:t>
                                </m:r>
                              </m:sub>
                            </m:sSub>
                            <m:sSup>
                              <m:sSupPr>
                                <m:ctrlPr>
                                  <a:rPr lang="x-IV_mathan"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x-IV_mathan" sz="4000">
                                    <a:latin typeface="Cambria Math" panose="02040503050406030204" pitchFamily="18" charset="0"/>
                                  </a:rPr>
                                  <m:t>𝑛</m:t>
                                </m:r>
                              </m:sup>
                            </m:sSup>
                          </m:e>
                        </m:d>
                      </m:e>
                      <m:sup>
                        <m:r>
                          <a:rPr lang="x-IV_mathan" sz="4000">
                            <a:latin typeface="Cambria Math" panose="02040503050406030204" pitchFamily="18" charset="0"/>
                          </a:rPr>
                          <m:t>𝑝</m:t>
                        </m:r>
                      </m:sup>
                    </m:sSup>
                  </m:oMath>
                </a14:m>
                <a:endParaRPr lang="x-IV_mathan" sz="4000" dirty="0"/>
              </a:p>
              <a:p>
                <a:pPr lvl="1"/>
                <a:r>
                  <a:rPr lang="x-IV_mathan" sz="4000" dirty="0"/>
                  <a:t>                </a:t>
                </a:r>
                <a14:m>
                  <m:oMath xmlns:m="http://schemas.openxmlformats.org/officeDocument/2006/math">
                    <m:r>
                      <a:rPr lang="x-IV_mathan" sz="4000">
                        <a:latin typeface="Cambria Math" panose="02040503050406030204" pitchFamily="18" charset="0"/>
                      </a:rPr>
                      <m:t>=</m:t>
                    </m:r>
                    <m:sSubSup>
                      <m:sSubSupPr>
                        <m:ctrlPr>
                          <a:rPr lang="x-IV_mathan" sz="4000" i="1">
                            <a:latin typeface="Cambria Math" panose="02040503050406030204" pitchFamily="18" charset="0"/>
                          </a:rPr>
                        </m:ctrlPr>
                      </m:sSubSupPr>
                      <m:e>
                        <m:r>
                          <a:rPr lang="x-IV_mathan" sz="4000">
                            <a:latin typeface="Cambria Math" panose="02040503050406030204" pitchFamily="18" charset="0"/>
                          </a:rPr>
                          <m:t>𝑓</m:t>
                        </m:r>
                      </m:e>
                      <m:sub>
                        <m:r>
                          <a:rPr lang="x-IV_mathan" sz="4000">
                            <a:latin typeface="Cambria Math" panose="02040503050406030204" pitchFamily="18" charset="0"/>
                          </a:rPr>
                          <m:t>0</m:t>
                        </m:r>
                      </m:sub>
                      <m:sup>
                        <m:r>
                          <a:rPr lang="x-IV_mathan" sz="4000">
                            <a:latin typeface="Cambria Math" panose="02040503050406030204" pitchFamily="18" charset="0"/>
                          </a:rPr>
                          <m:t>𝑝</m:t>
                        </m:r>
                      </m:sup>
                    </m:sSubSup>
                    <m:r>
                      <a:rPr lang="x-IV_mathan" sz="4000">
                        <a:latin typeface="Cambria Math" panose="02040503050406030204" pitchFamily="18" charset="0"/>
                      </a:rPr>
                      <m:t>+</m:t>
                    </m:r>
                    <m:sSubSup>
                      <m:sSubSupPr>
                        <m:ctrlPr>
                          <a:rPr lang="x-IV_mathan" sz="4000" i="1">
                            <a:latin typeface="Cambria Math" panose="02040503050406030204" pitchFamily="18" charset="0"/>
                          </a:rPr>
                        </m:ctrlPr>
                      </m:sSubSupPr>
                      <m:e>
                        <m:r>
                          <a:rPr lang="x-IV_mathan" sz="4000">
                            <a:latin typeface="Cambria Math" panose="02040503050406030204" pitchFamily="18" charset="0"/>
                          </a:rPr>
                          <m:t>𝑓</m:t>
                        </m:r>
                      </m:e>
                      <m:sub>
                        <m:r>
                          <a:rPr lang="x-IV_mathan" sz="4000">
                            <a:latin typeface="Cambria Math" panose="02040503050406030204" pitchFamily="18" charset="0"/>
                          </a:rPr>
                          <m:t>1</m:t>
                        </m:r>
                      </m:sub>
                      <m:sup>
                        <m:r>
                          <a:rPr lang="x-IV_mathan" sz="4000">
                            <a:latin typeface="Cambria Math" panose="02040503050406030204" pitchFamily="18" charset="0"/>
                          </a:rPr>
                          <m:t>𝑝</m:t>
                        </m:r>
                      </m:sup>
                    </m:sSubSup>
                    <m:sSup>
                      <m:sSupPr>
                        <m:ctrlPr>
                          <a:rPr lang="x-IV_mathan" sz="400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x-IV_mathan" sz="4000">
                            <a:latin typeface="Cambria Math" panose="02040503050406030204" pitchFamily="18" charset="0"/>
                          </a:rPr>
                          <m:t>𝑝</m:t>
                        </m:r>
                      </m:sup>
                    </m:sSup>
                    <m:r>
                      <a:rPr lang="x-IV_mathan" sz="4000">
                        <a:latin typeface="Cambria Math" panose="02040503050406030204" pitchFamily="18" charset="0"/>
                      </a:rPr>
                      <m:t>+…+</m:t>
                    </m:r>
                    <m:sSubSup>
                      <m:sSubSupPr>
                        <m:ctrlPr>
                          <a:rPr lang="x-IV_mathan" sz="4000" i="1">
                            <a:latin typeface="Cambria Math" panose="02040503050406030204" pitchFamily="18" charset="0"/>
                          </a:rPr>
                        </m:ctrlPr>
                      </m:sSubSupPr>
                      <m:e>
                        <m:r>
                          <a:rPr lang="x-IV_mathan" sz="4000">
                            <a:latin typeface="Cambria Math" panose="02040503050406030204" pitchFamily="18" charset="0"/>
                          </a:rPr>
                          <m:t>𝑓</m:t>
                        </m:r>
                      </m:e>
                      <m:sub>
                        <m:r>
                          <a:rPr lang="x-IV_mathan" sz="4000">
                            <a:latin typeface="Cambria Math" panose="02040503050406030204" pitchFamily="18" charset="0"/>
                          </a:rPr>
                          <m:t>𝑛</m:t>
                        </m:r>
                      </m:sub>
                      <m:sup>
                        <m:r>
                          <a:rPr lang="x-IV_mathan" sz="4000">
                            <a:latin typeface="Cambria Math" panose="02040503050406030204" pitchFamily="18" charset="0"/>
                          </a:rPr>
                          <m:t>𝑝</m:t>
                        </m:r>
                      </m:sup>
                    </m:sSubSup>
                    <m:sSup>
                      <m:sSupPr>
                        <m:ctrlPr>
                          <a:rPr lang="x-IV_mathan" sz="4000" i="1">
                            <a:latin typeface="Cambria Math" panose="02040503050406030204" pitchFamily="18" charset="0"/>
                          </a:rPr>
                        </m:ctrlPr>
                      </m:sSupPr>
                      <m:e>
                        <m:d>
                          <m:dPr>
                            <m:ctrlPr>
                              <a:rPr lang="x-IV_mathan" sz="4000" i="1">
                                <a:latin typeface="Cambria Math" panose="02040503050406030204" pitchFamily="18" charset="0"/>
                              </a:rPr>
                            </m:ctrlPr>
                          </m:dPr>
                          <m:e>
                            <m:sSup>
                              <m:sSupPr>
                                <m:ctrlPr>
                                  <a:rPr lang="x-IV_mathan"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x-IV_mathan" sz="4000">
                                    <a:latin typeface="Cambria Math" panose="02040503050406030204" pitchFamily="18" charset="0"/>
                                  </a:rPr>
                                  <m:t>𝑛</m:t>
                                </m:r>
                              </m:sup>
                            </m:sSup>
                          </m:e>
                        </m:d>
                      </m:e>
                      <m:sup>
                        <m:r>
                          <a:rPr lang="x-IV_mathan" sz="4000">
                            <a:latin typeface="Cambria Math" panose="02040503050406030204" pitchFamily="18" charset="0"/>
                          </a:rPr>
                          <m:t>𝑝</m:t>
                        </m:r>
                      </m:sup>
                    </m:sSup>
                  </m:oMath>
                </a14:m>
                <a:endParaRPr lang="x-IV_mathan" sz="4000" dirty="0"/>
              </a:p>
              <a:p>
                <a:pPr lvl="1"/>
                <a:r>
                  <a:rPr lang="en-CA" sz="4000" dirty="0"/>
                  <a:t>                </a:t>
                </a:r>
                <a14:m>
                  <m:oMath xmlns:m="http://schemas.openxmlformats.org/officeDocument/2006/math">
                    <m:r>
                      <a:rPr lang="en-CA" sz="4000">
                        <a:latin typeface="Cambria Math" panose="02040503050406030204" pitchFamily="18" charset="0"/>
                      </a:rPr>
                      <m:t>=</m:t>
                    </m:r>
                    <m:sSub>
                      <m:sSubPr>
                        <m:ctrlPr>
                          <a:rPr lang="en-CA" sz="4000" i="1">
                            <a:latin typeface="Cambria Math" panose="02040503050406030204" pitchFamily="18" charset="0"/>
                          </a:rPr>
                        </m:ctrlPr>
                      </m:sSubPr>
                      <m:e>
                        <m:r>
                          <a:rPr lang="en-CA" sz="4000">
                            <a:latin typeface="Cambria Math" panose="02040503050406030204" pitchFamily="18" charset="0"/>
                          </a:rPr>
                          <m:t>𝑓</m:t>
                        </m:r>
                      </m:e>
                      <m:sub>
                        <m:r>
                          <a:rPr lang="en-CA" sz="4000">
                            <a:latin typeface="Cambria Math" panose="02040503050406030204" pitchFamily="18" charset="0"/>
                          </a:rPr>
                          <m:t>0</m:t>
                        </m:r>
                      </m:sub>
                    </m:sSub>
                    <m:r>
                      <a:rPr lang="en-CA" sz="4000">
                        <a:latin typeface="Cambria Math" panose="02040503050406030204" pitchFamily="18" charset="0"/>
                      </a:rPr>
                      <m:t>+</m:t>
                    </m:r>
                    <m:sSub>
                      <m:sSubPr>
                        <m:ctrlPr>
                          <a:rPr lang="en-CA" sz="4000" i="1">
                            <a:latin typeface="Cambria Math" panose="02040503050406030204" pitchFamily="18" charset="0"/>
                          </a:rPr>
                        </m:ctrlPr>
                      </m:sSubPr>
                      <m:e>
                        <m:r>
                          <a:rPr lang="en-CA" sz="4000">
                            <a:latin typeface="Cambria Math" panose="02040503050406030204" pitchFamily="18" charset="0"/>
                          </a:rPr>
                          <m:t>𝑓</m:t>
                        </m:r>
                      </m:e>
                      <m:sub>
                        <m:r>
                          <a:rPr lang="en-CA" sz="4000">
                            <a:latin typeface="Cambria Math" panose="02040503050406030204" pitchFamily="18" charset="0"/>
                          </a:rPr>
                          <m:t>1</m:t>
                        </m:r>
                      </m:sub>
                    </m:sSub>
                    <m:sSup>
                      <m:sSupPr>
                        <m:ctrlPr>
                          <a:rPr lang="en-CA"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CA" sz="4000">
                            <a:latin typeface="Cambria Math" panose="02040503050406030204" pitchFamily="18" charset="0"/>
                          </a:rPr>
                          <m:t>𝑝</m:t>
                        </m:r>
                      </m:sup>
                    </m:sSup>
                    <m:r>
                      <a:rPr lang="en-CA" sz="4000">
                        <a:latin typeface="Cambria Math" panose="02040503050406030204" pitchFamily="18" charset="0"/>
                      </a:rPr>
                      <m:t>+…+</m:t>
                    </m:r>
                    <m:sSub>
                      <m:sSubPr>
                        <m:ctrlPr>
                          <a:rPr lang="en-CA" sz="4000" i="1">
                            <a:latin typeface="Cambria Math" panose="02040503050406030204" pitchFamily="18" charset="0"/>
                          </a:rPr>
                        </m:ctrlPr>
                      </m:sSubPr>
                      <m:e>
                        <m:r>
                          <a:rPr lang="en-CA" sz="4000">
                            <a:latin typeface="Cambria Math" panose="02040503050406030204" pitchFamily="18" charset="0"/>
                          </a:rPr>
                          <m:t>𝑓</m:t>
                        </m:r>
                      </m:e>
                      <m:sub>
                        <m:r>
                          <a:rPr lang="en-CA" sz="4000">
                            <a:latin typeface="Cambria Math" panose="02040503050406030204" pitchFamily="18" charset="0"/>
                          </a:rPr>
                          <m:t>𝑛</m:t>
                        </m:r>
                      </m:sub>
                    </m:sSub>
                    <m:sSup>
                      <m:sSupPr>
                        <m:ctrlPr>
                          <a:rPr lang="en-CA" sz="4000" i="1">
                            <a:latin typeface="Cambria Math" panose="02040503050406030204" pitchFamily="18" charset="0"/>
                          </a:rPr>
                        </m:ctrlPr>
                      </m:sSupPr>
                      <m:e>
                        <m:d>
                          <m:dPr>
                            <m:ctrlPr>
                              <a:rPr lang="en-CA" sz="4000" i="1">
                                <a:latin typeface="Cambria Math" panose="02040503050406030204" pitchFamily="18" charset="0"/>
                              </a:rPr>
                            </m:ctrlPr>
                          </m:dPr>
                          <m:e>
                            <m:sSup>
                              <m:sSupPr>
                                <m:ctrlPr>
                                  <a:rPr lang="en-CA" sz="400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CA" sz="4000">
                                    <a:latin typeface="Cambria Math" panose="02040503050406030204" pitchFamily="18" charset="0"/>
                                  </a:rPr>
                                  <m:t>𝑝</m:t>
                                </m:r>
                              </m:sup>
                            </m:sSup>
                          </m:e>
                        </m:d>
                      </m:e>
                      <m:sup>
                        <m:r>
                          <a:rPr lang="en-CA" sz="4000">
                            <a:latin typeface="Cambria Math" panose="02040503050406030204" pitchFamily="18" charset="0"/>
                          </a:rPr>
                          <m:t>𝑛</m:t>
                        </m:r>
                      </m:sup>
                    </m:sSup>
                  </m:oMath>
                </a14:m>
                <a:endParaRPr lang="en-CA" sz="4000" dirty="0"/>
              </a:p>
              <a:p>
                <a:pPr lvl="1"/>
                <a:r>
                  <a:rPr lang="x-IV_mathan" sz="4000" dirty="0"/>
                  <a:t>                </a:t>
                </a:r>
                <a14:m>
                  <m:oMath xmlns:m="http://schemas.openxmlformats.org/officeDocument/2006/math">
                    <m:r>
                      <a:rPr lang="x-IV_mathan" sz="4000">
                        <a:latin typeface="Cambria Math" panose="02040503050406030204" pitchFamily="18" charset="0"/>
                      </a:rPr>
                      <m:t>=</m:t>
                    </m:r>
                    <m:r>
                      <a:rPr lang="x-IV_mathan" sz="4000">
                        <a:latin typeface="Cambria Math" panose="02040503050406030204" pitchFamily="18" charset="0"/>
                      </a:rPr>
                      <m:t>𝑓</m:t>
                    </m:r>
                    <m:r>
                      <a:rPr lang="x-IV_mathan" sz="4000">
                        <a:latin typeface="Cambria Math" panose="02040503050406030204" pitchFamily="18" charset="0"/>
                      </a:rPr>
                      <m:t>(</m:t>
                    </m:r>
                    <m:sSup>
                      <m:sSupPr>
                        <m:ctrlPr>
                          <a:rPr lang="x-IV_mathan" sz="4000" i="1">
                            <a:latin typeface="Cambria Math" panose="02040503050406030204" pitchFamily="18" charset="0"/>
                          </a:rPr>
                        </m:ctrlPr>
                      </m:sSupPr>
                      <m:e>
                        <m:r>
                          <a:rPr lang="x-IV_mathan" sz="4000" smtClean="0">
                            <a:solidFill>
                              <a:srgbClr val="0070C0"/>
                            </a:solidFill>
                            <a:latin typeface="Cambria Math" panose="02040503050406030204" pitchFamily="18" charset="0"/>
                          </a:rPr>
                          <m:t>𝑥</m:t>
                        </m:r>
                      </m:e>
                      <m:sup>
                        <m:r>
                          <a:rPr lang="x-IV_mathan" sz="4000">
                            <a:latin typeface="Cambria Math" panose="02040503050406030204" pitchFamily="18" charset="0"/>
                          </a:rPr>
                          <m:t>𝑝</m:t>
                        </m:r>
                      </m:sup>
                    </m:sSup>
                    <m:r>
                      <a:rPr lang="x-IV_mathan" sz="4000">
                        <a:latin typeface="Cambria Math" panose="02040503050406030204" pitchFamily="18" charset="0"/>
                      </a:rPr>
                      <m:t>)</m:t>
                    </m:r>
                  </m:oMath>
                </a14:m>
                <a:endParaRPr lang="x-IV_mathan" sz="4000" dirty="0"/>
              </a:p>
              <a:p>
                <a:pPr marL="0" indent="0">
                  <a:buNone/>
                </a:pPr>
                <a:endParaRPr lang="en-US" dirty="0"/>
              </a:p>
              <a:p>
                <a:r>
                  <a:rPr lang="en-US" dirty="0"/>
                  <a:t>So… if </a:t>
                </a:r>
                <a14:m>
                  <m:oMath xmlns:m="http://schemas.openxmlformats.org/officeDocument/2006/math">
                    <m:r>
                      <a:rPr lang="en-CA" smtClean="0">
                        <a:solidFill>
                          <a:srgbClr val="00B050"/>
                        </a:solidFill>
                        <a:latin typeface="Cambria Math" panose="02040503050406030204" pitchFamily="18" charset="0"/>
                      </a:rPr>
                      <m:t>𝛽</m:t>
                    </m:r>
                    <m:r>
                      <a:rPr lang="en-CA" i="1">
                        <a:latin typeface="Cambria Math" panose="02040503050406030204" pitchFamily="18" charset="0"/>
                      </a:rPr>
                      <m:t> </m:t>
                    </m:r>
                  </m:oMath>
                </a14:m>
                <a:r>
                  <a:rPr lang="en-US" dirty="0"/>
                  <a:t>is a root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𝑥</m:t>
                    </m:r>
                    <m:r>
                      <a:rPr lang="en-US" b="0" i="1" smtClean="0">
                        <a:latin typeface="Cambria Math" panose="02040503050406030204" pitchFamily="18" charset="0"/>
                      </a:rPr>
                      <m:t>)</m:t>
                    </m:r>
                  </m:oMath>
                </a14:m>
                <a:r>
                  <a:rPr lang="en-US" dirty="0"/>
                  <a:t>, then </a:t>
                </a:r>
                <a14:m>
                  <m:oMath xmlns:m="http://schemas.openxmlformats.org/officeDocument/2006/math">
                    <m:sSup>
                      <m:sSupPr>
                        <m:ctrlPr>
                          <a:rPr lang="en-CA" i="1">
                            <a:latin typeface="Cambria Math" panose="02040503050406030204" pitchFamily="18" charset="0"/>
                          </a:rPr>
                        </m:ctrlPr>
                      </m:sSupPr>
                      <m:e>
                        <m:r>
                          <a:rPr lang="en-CA" smtClean="0">
                            <a:solidFill>
                              <a:srgbClr val="00B050"/>
                            </a:solidFill>
                            <a:latin typeface="Cambria Math" panose="02040503050406030204" pitchFamily="18" charset="0"/>
                          </a:rPr>
                          <m:t>𝛽</m:t>
                        </m:r>
                      </m:e>
                      <m:sup>
                        <m:r>
                          <a:rPr lang="en-CA">
                            <a:latin typeface="Cambria Math" panose="02040503050406030204" pitchFamily="18" charset="0"/>
                          </a:rPr>
                          <m:t>𝑝</m:t>
                        </m:r>
                      </m:sup>
                    </m:sSup>
                  </m:oMath>
                </a14:m>
                <a:r>
                  <a:rPr lang="en-US" dirty="0"/>
                  <a:t> is also a root</a:t>
                </a:r>
                <a:endParaRPr lang="en-CA" dirty="0"/>
              </a:p>
              <a:p>
                <a:pPr fontAlgn="ctr"/>
                <a14:m>
                  <m:oMath xmlns:m="http://schemas.openxmlformats.org/officeDocument/2006/math">
                    <m:r>
                      <a:rPr lang="x-IV_mathan">
                        <a:latin typeface="Cambria Math" panose="02040503050406030204" pitchFamily="18" charset="0"/>
                      </a:rPr>
                      <m:t>0=</m:t>
                    </m:r>
                    <m:r>
                      <a:rPr lang="x-IV_mathan">
                        <a:latin typeface="Cambria Math" panose="02040503050406030204" pitchFamily="18" charset="0"/>
                      </a:rPr>
                      <m:t>𝑓</m:t>
                    </m:r>
                    <m:d>
                      <m:dPr>
                        <m:ctrlPr>
                          <a:rPr lang="x-IV_mathan" i="1" smtClean="0">
                            <a:latin typeface="Cambria Math" panose="02040503050406030204" pitchFamily="18" charset="0"/>
                          </a:rPr>
                        </m:ctrlPr>
                      </m:dPr>
                      <m:e>
                        <m:r>
                          <a:rPr lang="x-IV_mathan" smtClean="0">
                            <a:solidFill>
                              <a:srgbClr val="00B050"/>
                            </a:solidFill>
                            <a:latin typeface="Cambria Math" panose="02040503050406030204" pitchFamily="18" charset="0"/>
                          </a:rPr>
                          <m:t>𝛽</m:t>
                        </m:r>
                      </m:e>
                    </m:d>
                    <m:r>
                      <a:rPr lang="x-IV_mathan">
                        <a:latin typeface="Cambria Math" panose="02040503050406030204" pitchFamily="18" charset="0"/>
                      </a:rPr>
                      <m:t>=</m:t>
                    </m:r>
                    <m:sSup>
                      <m:sSupPr>
                        <m:ctrlPr>
                          <a:rPr lang="x-IV_mathan" i="1">
                            <a:latin typeface="Cambria Math" panose="02040503050406030204" pitchFamily="18" charset="0"/>
                          </a:rPr>
                        </m:ctrlPr>
                      </m:sSupPr>
                      <m:e>
                        <m:d>
                          <m:dPr>
                            <m:ctrlPr>
                              <a:rPr lang="x-IV_mathan" i="1">
                                <a:latin typeface="Cambria Math" panose="02040503050406030204" pitchFamily="18" charset="0"/>
                              </a:rPr>
                            </m:ctrlPr>
                          </m:dPr>
                          <m:e>
                            <m:r>
                              <a:rPr lang="x-IV_mathan">
                                <a:latin typeface="Cambria Math" panose="02040503050406030204" pitchFamily="18" charset="0"/>
                              </a:rPr>
                              <m:t>𝑓</m:t>
                            </m:r>
                            <m:d>
                              <m:dPr>
                                <m:ctrlPr>
                                  <a:rPr lang="x-IV_mathan" i="1">
                                    <a:latin typeface="Cambria Math" panose="02040503050406030204" pitchFamily="18" charset="0"/>
                                  </a:rPr>
                                </m:ctrlPr>
                              </m:dPr>
                              <m:e>
                                <m:r>
                                  <a:rPr lang="x-IV_mathan" smtClean="0">
                                    <a:solidFill>
                                      <a:srgbClr val="00B050"/>
                                    </a:solidFill>
                                    <a:latin typeface="Cambria Math" panose="02040503050406030204" pitchFamily="18" charset="0"/>
                                  </a:rPr>
                                  <m:t>𝛽</m:t>
                                </m:r>
                              </m:e>
                            </m:d>
                          </m:e>
                        </m:d>
                      </m:e>
                      <m:sup>
                        <m:r>
                          <a:rPr lang="x-IV_mathan">
                            <a:latin typeface="Cambria Math" panose="02040503050406030204" pitchFamily="18" charset="0"/>
                          </a:rPr>
                          <m:t>𝑝</m:t>
                        </m:r>
                      </m:sup>
                    </m:sSup>
                    <m:r>
                      <a:rPr lang="x-IV_mathan">
                        <a:latin typeface="Cambria Math" panose="02040503050406030204" pitchFamily="18" charset="0"/>
                      </a:rPr>
                      <m:t>=</m:t>
                    </m:r>
                    <m:r>
                      <a:rPr lang="x-IV_mathan">
                        <a:latin typeface="Cambria Math" panose="02040503050406030204" pitchFamily="18" charset="0"/>
                      </a:rPr>
                      <m:t>𝑓</m:t>
                    </m:r>
                    <m:d>
                      <m:dPr>
                        <m:ctrlPr>
                          <a:rPr lang="x-IV_mathan" i="1">
                            <a:latin typeface="Cambria Math" panose="02040503050406030204" pitchFamily="18" charset="0"/>
                          </a:rPr>
                        </m:ctrlPr>
                      </m:dPr>
                      <m:e>
                        <m:sSup>
                          <m:sSupPr>
                            <m:ctrlPr>
                              <a:rPr lang="x-IV_mathan" i="1">
                                <a:latin typeface="Cambria Math" panose="02040503050406030204" pitchFamily="18" charset="0"/>
                              </a:rPr>
                            </m:ctrlPr>
                          </m:sSupPr>
                          <m:e>
                            <m:r>
                              <a:rPr lang="x-IV_mathan" smtClean="0">
                                <a:solidFill>
                                  <a:srgbClr val="00B050"/>
                                </a:solidFill>
                                <a:latin typeface="Cambria Math" panose="02040503050406030204" pitchFamily="18" charset="0"/>
                              </a:rPr>
                              <m:t>𝛽</m:t>
                            </m:r>
                          </m:e>
                          <m:sup>
                            <m:r>
                              <a:rPr lang="x-IV_mathan">
                                <a:latin typeface="Cambria Math" panose="02040503050406030204" pitchFamily="18" charset="0"/>
                              </a:rPr>
                              <m:t>𝑝</m:t>
                            </m:r>
                          </m:sup>
                        </m:sSup>
                      </m:e>
                    </m:d>
                    <m:r>
                      <a:rPr lang="x-IV_mathan">
                        <a:latin typeface="Cambria Math" panose="02040503050406030204" pitchFamily="18" charset="0"/>
                      </a:rPr>
                      <m:t>=0</m:t>
                    </m:r>
                  </m:oMath>
                </a14:m>
                <a:endParaRPr lang="x-IV_mathan" dirty="0"/>
              </a:p>
              <a:p>
                <a:r>
                  <a:rPr lang="en-US" dirty="0"/>
                  <a:t>By the same logic, if </a:t>
                </a:r>
                <a14:m>
                  <m:oMath xmlns:m="http://schemas.openxmlformats.org/officeDocument/2006/math">
                    <m:sSup>
                      <m:sSupPr>
                        <m:ctrlPr>
                          <a:rPr lang="en-CA" i="1">
                            <a:latin typeface="Cambria Math" panose="02040503050406030204" pitchFamily="18" charset="0"/>
                          </a:rPr>
                        </m:ctrlPr>
                      </m:sSupPr>
                      <m:e>
                        <m:r>
                          <a:rPr lang="en-CA" smtClean="0">
                            <a:solidFill>
                              <a:srgbClr val="00B050"/>
                            </a:solidFill>
                            <a:latin typeface="Cambria Math" panose="02040503050406030204" pitchFamily="18" charset="0"/>
                          </a:rPr>
                          <m:t>𝛽</m:t>
                        </m:r>
                      </m:e>
                      <m:sup>
                        <m:r>
                          <a:rPr lang="en-CA">
                            <a:latin typeface="Cambria Math" panose="02040503050406030204" pitchFamily="18" charset="0"/>
                          </a:rPr>
                          <m:t>𝑝</m:t>
                        </m:r>
                      </m:sup>
                    </m:sSup>
                  </m:oMath>
                </a14:m>
                <a:r>
                  <a:rPr lang="en-US" dirty="0"/>
                  <a:t> is a root, then </a:t>
                </a:r>
                <a14:m>
                  <m:oMath xmlns:m="http://schemas.openxmlformats.org/officeDocument/2006/math">
                    <m:sSup>
                      <m:sSupPr>
                        <m:ctrlPr>
                          <a:rPr lang="en-CA" i="1">
                            <a:latin typeface="Cambria Math" panose="02040503050406030204" pitchFamily="18" charset="0"/>
                          </a:rPr>
                        </m:ctrlPr>
                      </m:sSupPr>
                      <m:e>
                        <m:r>
                          <a:rPr lang="en-CA" smtClean="0">
                            <a:solidFill>
                              <a:srgbClr val="00B050"/>
                            </a:solidFill>
                            <a:latin typeface="Cambria Math" panose="02040503050406030204" pitchFamily="18" charset="0"/>
                          </a:rPr>
                          <m:t>𝛽</m:t>
                        </m:r>
                      </m:e>
                      <m:sup>
                        <m:r>
                          <a:rPr lang="en-CA">
                            <a:latin typeface="Cambria Math" panose="02040503050406030204" pitchFamily="18" charset="0"/>
                          </a:rPr>
                          <m:t>2</m:t>
                        </m:r>
                        <m:r>
                          <a:rPr lang="en-CA">
                            <a:latin typeface="Cambria Math" panose="02040503050406030204" pitchFamily="18" charset="0"/>
                          </a:rPr>
                          <m:t>𝑝</m:t>
                        </m:r>
                      </m:sup>
                    </m:sSup>
                  </m:oMath>
                </a14:m>
                <a:r>
                  <a:rPr lang="en-US" dirty="0"/>
                  <a:t> is also a root.</a:t>
                </a:r>
                <a:endParaRPr lang="en-CA"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9201149" cy="5560142"/>
              </a:xfrm>
              <a:prstGeom prst="rect">
                <a:avLst/>
              </a:prstGeom>
              <a:blipFill>
                <a:blip r:embed="rId2"/>
                <a:stretch>
                  <a:fillRect l="-1657" t="-208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EFDD24E-3C7F-4450-A311-7FB226A4CACD}"/>
                  </a:ext>
                </a:extLst>
              </p:cNvPr>
              <p:cNvSpPr txBox="1">
                <a:spLocks/>
              </p:cNvSpPr>
              <p:nvPr/>
            </p:nvSpPr>
            <p:spPr>
              <a:xfrm>
                <a:off x="4895851" y="78658"/>
                <a:ext cx="6953249" cy="1121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a polynomial </a:t>
                </a:r>
                <a14:m>
                  <m:oMath xmlns:m="http://schemas.openxmlformats.org/officeDocument/2006/math">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i="1">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𝔽</m:t>
                        </m:r>
                      </m:e>
                      <m:sub>
                        <m:r>
                          <a:rPr lang="en-US" sz="3200" b="0" i="1" smtClean="0">
                            <a:latin typeface="Cambria Math" panose="02040503050406030204" pitchFamily="18" charset="0"/>
                          </a:rPr>
                          <m:t>𝑝</m:t>
                        </m:r>
                      </m:sub>
                    </m:sSub>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r>
                      <a:rPr lang="en-US" sz="3200" i="1">
                        <a:latin typeface="Cambria Math" panose="02040503050406030204" pitchFamily="18" charset="0"/>
                      </a:rPr>
                      <m:t>] </m:t>
                    </m:r>
                  </m:oMath>
                </a14:m>
                <a:endParaRPr lang="en-US" sz="3200" dirty="0"/>
              </a:p>
              <a:p>
                <a:pPr lvl="1"/>
                <a14:m>
                  <m:oMath xmlns:m="http://schemas.openxmlformats.org/officeDocument/2006/math">
                    <m:r>
                      <a:rPr lang="x-IV_mathan" sz="3200">
                        <a:latin typeface="Cambria Math" panose="02040503050406030204" pitchFamily="18" charset="0"/>
                      </a:rPr>
                      <m:t>𝑓</m:t>
                    </m:r>
                    <m:d>
                      <m:dPr>
                        <m:ctrlPr>
                          <a:rPr lang="x-IV_mathan"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i="1">
                        <a:latin typeface="Cambria Math" panose="02040503050406030204" pitchFamily="18" charset="0"/>
                      </a:rPr>
                      <m:t>=</m:t>
                    </m:r>
                    <m:sSub>
                      <m:sSubPr>
                        <m:ctrlPr>
                          <a:rPr lang="x-IV_mathan" sz="3200" i="1">
                            <a:latin typeface="Cambria Math" panose="02040503050406030204" pitchFamily="18" charset="0"/>
                          </a:rPr>
                        </m:ctrlPr>
                      </m:sSubPr>
                      <m:e>
                        <m:r>
                          <a:rPr lang="x-IV_mathan" sz="3200">
                            <a:latin typeface="Cambria Math" panose="02040503050406030204" pitchFamily="18" charset="0"/>
                          </a:rPr>
                          <m:t>𝑓</m:t>
                        </m:r>
                      </m:e>
                      <m:sub>
                        <m:r>
                          <a:rPr lang="x-IV_mathan" sz="3200">
                            <a:latin typeface="Cambria Math" panose="02040503050406030204" pitchFamily="18" charset="0"/>
                          </a:rPr>
                          <m:t>0</m:t>
                        </m:r>
                      </m:sub>
                    </m:sSub>
                    <m:r>
                      <a:rPr lang="x-IV_mathan" sz="3200">
                        <a:latin typeface="Cambria Math" panose="02040503050406030204" pitchFamily="18" charset="0"/>
                      </a:rPr>
                      <m:t>+</m:t>
                    </m:r>
                    <m:sSub>
                      <m:sSubPr>
                        <m:ctrlPr>
                          <a:rPr lang="x-IV_mathan" sz="3200" i="1">
                            <a:latin typeface="Cambria Math" panose="02040503050406030204" pitchFamily="18" charset="0"/>
                          </a:rPr>
                        </m:ctrlPr>
                      </m:sSubPr>
                      <m:e>
                        <m:r>
                          <a:rPr lang="x-IV_mathan" sz="3200">
                            <a:latin typeface="Cambria Math" panose="02040503050406030204" pitchFamily="18" charset="0"/>
                          </a:rPr>
                          <m:t>𝑓</m:t>
                        </m:r>
                      </m:e>
                      <m:sub>
                        <m:r>
                          <a:rPr lang="x-IV_mathan" sz="3200">
                            <a:latin typeface="Cambria Math" panose="02040503050406030204" pitchFamily="18" charset="0"/>
                          </a:rPr>
                          <m:t>1</m:t>
                        </m:r>
                      </m:sub>
                    </m:sSub>
                    <m:r>
                      <a:rPr lang="en-US" sz="3200" i="1">
                        <a:solidFill>
                          <a:srgbClr val="0070C0"/>
                        </a:solidFill>
                        <a:latin typeface="Cambria Math" panose="02040503050406030204" pitchFamily="18" charset="0"/>
                      </a:rPr>
                      <m:t>𝑥</m:t>
                    </m:r>
                    <m:r>
                      <a:rPr lang="x-IV_mathan" sz="3200">
                        <a:latin typeface="Cambria Math" panose="02040503050406030204" pitchFamily="18" charset="0"/>
                      </a:rPr>
                      <m:t>+…+</m:t>
                    </m:r>
                    <m:sSub>
                      <m:sSubPr>
                        <m:ctrlPr>
                          <a:rPr lang="x-IV_mathan" sz="3200" i="1">
                            <a:latin typeface="Cambria Math" panose="02040503050406030204" pitchFamily="18" charset="0"/>
                          </a:rPr>
                        </m:ctrlPr>
                      </m:sSubPr>
                      <m:e>
                        <m:r>
                          <a:rPr lang="x-IV_mathan" sz="3200">
                            <a:latin typeface="Cambria Math" panose="02040503050406030204" pitchFamily="18" charset="0"/>
                          </a:rPr>
                          <m:t>𝑓</m:t>
                        </m:r>
                      </m:e>
                      <m:sub>
                        <m:r>
                          <a:rPr lang="x-IV_mathan" sz="3200">
                            <a:latin typeface="Cambria Math" panose="02040503050406030204" pitchFamily="18" charset="0"/>
                          </a:rPr>
                          <m:t>𝑛</m:t>
                        </m:r>
                      </m:sub>
                    </m:sSub>
                    <m:sSup>
                      <m:sSupPr>
                        <m:ctrlPr>
                          <a:rPr lang="x-IV_mathan" sz="3200" i="1">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x-IV_mathan" sz="3200">
                            <a:latin typeface="Cambria Math" panose="02040503050406030204" pitchFamily="18" charset="0"/>
                          </a:rPr>
                          <m:t>𝑛</m:t>
                        </m:r>
                      </m:sup>
                    </m:sSup>
                  </m:oMath>
                </a14:m>
                <a:endParaRPr lang="en-US" sz="3200" dirty="0"/>
              </a:p>
            </p:txBody>
          </p:sp>
        </mc:Choice>
        <mc:Fallback xmlns="">
          <p:sp>
            <p:nvSpPr>
              <p:cNvPr id="6" name="Content Placeholder 2">
                <a:extLst>
                  <a:ext uri="{FF2B5EF4-FFF2-40B4-BE49-F238E27FC236}">
                    <a16:creationId xmlns:a16="http://schemas.microsoft.com/office/drawing/2014/main" id="{7EFDD24E-3C7F-4450-A311-7FB226A4CACD}"/>
                  </a:ext>
                </a:extLst>
              </p:cNvPr>
              <p:cNvSpPr txBox="1">
                <a:spLocks noRot="1" noChangeAspect="1" noMove="1" noResize="1" noEditPoints="1" noAdjustHandles="1" noChangeArrowheads="1" noChangeShapeType="1" noTextEdit="1"/>
              </p:cNvSpPr>
              <p:nvPr/>
            </p:nvSpPr>
            <p:spPr>
              <a:xfrm>
                <a:off x="4895851" y="78658"/>
                <a:ext cx="6953249" cy="1121492"/>
              </a:xfrm>
              <a:prstGeom prst="rect">
                <a:avLst/>
              </a:prstGeom>
              <a:blipFill>
                <a:blip r:embed="rId3"/>
                <a:stretch>
                  <a:fillRect l="-2191" t="-9783"/>
                </a:stretch>
              </a:blipFill>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04A02CCE-7312-43F3-9213-61AED605D517}"/>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 name="Rectangle 1">
            <a:extLst>
              <a:ext uri="{FF2B5EF4-FFF2-40B4-BE49-F238E27FC236}">
                <a16:creationId xmlns:a16="http://schemas.microsoft.com/office/drawing/2014/main" id="{AC4FFCBC-5C6D-4C42-B252-B3CE8D4AF0B2}"/>
              </a:ext>
            </a:extLst>
          </p:cNvPr>
          <p:cNvSpPr/>
          <p:nvPr/>
        </p:nvSpPr>
        <p:spPr>
          <a:xfrm>
            <a:off x="381000" y="1866900"/>
            <a:ext cx="419100" cy="2476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07F11E8B-5743-4471-A0DD-0607BDEA9200}"/>
              </a:ext>
            </a:extLst>
          </p:cNvPr>
          <p:cNvGrpSpPr/>
          <p:nvPr/>
        </p:nvGrpSpPr>
        <p:grpSpPr>
          <a:xfrm>
            <a:off x="8458200" y="1888408"/>
            <a:ext cx="3733800" cy="702392"/>
            <a:chOff x="8458200" y="1888408"/>
            <a:chExt cx="3733800" cy="702392"/>
          </a:xfrm>
        </p:grpSpPr>
        <p:sp>
          <p:nvSpPr>
            <p:cNvPr id="7" name="Content Placeholder 2">
              <a:extLst>
                <a:ext uri="{FF2B5EF4-FFF2-40B4-BE49-F238E27FC236}">
                  <a16:creationId xmlns:a16="http://schemas.microsoft.com/office/drawing/2014/main" id="{6D5A7DAD-49CF-4A80-A90D-15D84D765586}"/>
                </a:ext>
              </a:extLst>
            </p:cNvPr>
            <p:cNvSpPr txBox="1">
              <a:spLocks/>
            </p:cNvSpPr>
            <p:nvPr/>
          </p:nvSpPr>
          <p:spPr>
            <a:xfrm>
              <a:off x="8858251" y="1888408"/>
              <a:ext cx="3333749" cy="549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Freshman’s Dream</a:t>
              </a:r>
            </a:p>
          </p:txBody>
        </p:sp>
        <p:cxnSp>
          <p:nvCxnSpPr>
            <p:cNvPr id="10" name="Straight Arrow Connector 9">
              <a:extLst>
                <a:ext uri="{FF2B5EF4-FFF2-40B4-BE49-F238E27FC236}">
                  <a16:creationId xmlns:a16="http://schemas.microsoft.com/office/drawing/2014/main" id="{1C0F79ED-6E2D-44B6-ABC2-79F06F42774A}"/>
                </a:ext>
              </a:extLst>
            </p:cNvPr>
            <p:cNvCxnSpPr>
              <a:cxnSpLocks/>
            </p:cNvCxnSpPr>
            <p:nvPr/>
          </p:nvCxnSpPr>
          <p:spPr>
            <a:xfrm flipH="1">
              <a:off x="8458200" y="2201504"/>
              <a:ext cx="361951" cy="3892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5F8B24D-7F3A-4583-917D-8387A917A429}"/>
              </a:ext>
            </a:extLst>
          </p:cNvPr>
          <p:cNvGrpSpPr/>
          <p:nvPr/>
        </p:nvGrpSpPr>
        <p:grpSpPr>
          <a:xfrm>
            <a:off x="8451144" y="3477989"/>
            <a:ext cx="3740857" cy="1132111"/>
            <a:chOff x="8451144" y="3477989"/>
            <a:chExt cx="3740857" cy="1132111"/>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832D27C-08F5-4403-A37D-6B2A4D949F12}"/>
                    </a:ext>
                  </a:extLst>
                </p:cNvPr>
                <p:cNvSpPr txBox="1">
                  <a:spLocks/>
                </p:cNvSpPr>
                <p:nvPr/>
              </p:nvSpPr>
              <p:spPr>
                <a:xfrm>
                  <a:off x="8934451" y="3488608"/>
                  <a:ext cx="3257550" cy="1121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bSup>
                        <m:sSubSupPr>
                          <m:ctrlPr>
                            <a:rPr lang="en-CA" sz="3200" i="1" smtClean="0">
                              <a:latin typeface="Cambria Math" panose="02040503050406030204" pitchFamily="18" charset="0"/>
                            </a:rPr>
                          </m:ctrlPr>
                        </m:sSubSupPr>
                        <m:e>
                          <m:r>
                            <a:rPr lang="en-CA" sz="3200">
                              <a:latin typeface="Cambria Math" panose="02040503050406030204" pitchFamily="18" charset="0"/>
                            </a:rPr>
                            <m:t>𝑓</m:t>
                          </m:r>
                        </m:e>
                        <m:sub>
                          <m:r>
                            <a:rPr lang="en-CA" sz="3200">
                              <a:latin typeface="Cambria Math" panose="02040503050406030204" pitchFamily="18" charset="0"/>
                            </a:rPr>
                            <m:t>𝑖</m:t>
                          </m:r>
                        </m:sub>
                        <m:sup>
                          <m:r>
                            <a:rPr lang="en-CA" sz="3200">
                              <a:latin typeface="Cambria Math" panose="02040503050406030204" pitchFamily="18" charset="0"/>
                            </a:rPr>
                            <m:t>𝑝</m:t>
                          </m:r>
                        </m:sup>
                      </m:sSubSup>
                      <m:r>
                        <a:rPr lang="en-CA" sz="3200">
                          <a:latin typeface="Cambria Math" panose="02040503050406030204" pitchFamily="18" charset="0"/>
                        </a:rPr>
                        <m:t>=</m:t>
                      </m:r>
                      <m:sSub>
                        <m:sSubPr>
                          <m:ctrlPr>
                            <a:rPr lang="en-CA" sz="3200" i="1">
                              <a:latin typeface="Cambria Math" panose="02040503050406030204" pitchFamily="18" charset="0"/>
                            </a:rPr>
                          </m:ctrlPr>
                        </m:sSubPr>
                        <m:e>
                          <m:r>
                            <a:rPr lang="en-CA" sz="3200">
                              <a:latin typeface="Cambria Math" panose="02040503050406030204" pitchFamily="18" charset="0"/>
                            </a:rPr>
                            <m:t>𝑓</m:t>
                          </m:r>
                        </m:e>
                        <m:sub>
                          <m:r>
                            <a:rPr lang="en-CA" sz="3200">
                              <a:latin typeface="Cambria Math" panose="02040503050406030204" pitchFamily="18" charset="0"/>
                            </a:rPr>
                            <m:t>𝑖</m:t>
                          </m:r>
                        </m:sub>
                      </m:sSub>
                    </m:oMath>
                  </a14:m>
                  <a:r>
                    <a:rPr lang="en-US" sz="3200" dirty="0"/>
                    <a:t> in a field with </a:t>
                  </a:r>
                  <a14:m>
                    <m:oMath xmlns:m="http://schemas.openxmlformats.org/officeDocument/2006/math">
                      <m:r>
                        <a:rPr lang="en-US" sz="3200" b="0" i="1" smtClean="0">
                          <a:latin typeface="Cambria Math" panose="02040503050406030204" pitchFamily="18" charset="0"/>
                        </a:rPr>
                        <m:t>𝑝</m:t>
                      </m:r>
                    </m:oMath>
                  </a14:m>
                  <a:r>
                    <a:rPr lang="en-US" sz="3200" dirty="0"/>
                    <a:t> elements</a:t>
                  </a:r>
                </a:p>
              </p:txBody>
            </p:sp>
          </mc:Choice>
          <mc:Fallback xmlns="">
            <p:sp>
              <p:nvSpPr>
                <p:cNvPr id="8" name="Content Placeholder 2">
                  <a:extLst>
                    <a:ext uri="{FF2B5EF4-FFF2-40B4-BE49-F238E27FC236}">
                      <a16:creationId xmlns:a16="http://schemas.microsoft.com/office/drawing/2014/main" id="{4832D27C-08F5-4403-A37D-6B2A4D949F12}"/>
                    </a:ext>
                  </a:extLst>
                </p:cNvPr>
                <p:cNvSpPr txBox="1">
                  <a:spLocks noRot="1" noChangeAspect="1" noMove="1" noResize="1" noEditPoints="1" noAdjustHandles="1" noChangeArrowheads="1" noChangeShapeType="1" noTextEdit="1"/>
                </p:cNvSpPr>
                <p:nvPr/>
              </p:nvSpPr>
              <p:spPr>
                <a:xfrm>
                  <a:off x="8934451" y="3488608"/>
                  <a:ext cx="3257550" cy="1121492"/>
                </a:xfrm>
                <a:prstGeom prst="rect">
                  <a:avLst/>
                </a:prstGeom>
                <a:blipFill>
                  <a:blip r:embed="rId4"/>
                  <a:stretch>
                    <a:fillRect t="-8152" r="-3184" b="-9239"/>
                  </a:stretch>
                </a:blipFill>
              </p:spPr>
              <p:txBody>
                <a:bodyPr/>
                <a:lstStyle/>
                <a:p>
                  <a:r>
                    <a:rPr lang="en-CA">
                      <a:noFill/>
                    </a:rPr>
                    <a:t> </a:t>
                  </a:r>
                </a:p>
              </p:txBody>
            </p:sp>
          </mc:Fallback>
        </mc:AlternateContent>
        <p:cxnSp>
          <p:nvCxnSpPr>
            <p:cNvPr id="12" name="Straight Arrow Connector 11">
              <a:extLst>
                <a:ext uri="{FF2B5EF4-FFF2-40B4-BE49-F238E27FC236}">
                  <a16:creationId xmlns:a16="http://schemas.microsoft.com/office/drawing/2014/main" id="{9F9D5017-043B-4F8F-A2F1-579EAD0F89B2}"/>
                </a:ext>
              </a:extLst>
            </p:cNvPr>
            <p:cNvCxnSpPr>
              <a:cxnSpLocks/>
            </p:cNvCxnSpPr>
            <p:nvPr/>
          </p:nvCxnSpPr>
          <p:spPr>
            <a:xfrm rot="4279322" flipH="1">
              <a:off x="8477515" y="3451618"/>
              <a:ext cx="476652" cy="529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93420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Minimal Polynomial</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16569" y="1081289"/>
                <a:ext cx="11766883" cy="6041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The minimal polynomial of a field element </a:t>
                </a:r>
                <a14:m>
                  <m:oMath xmlns:m="http://schemas.openxmlformats.org/officeDocument/2006/math">
                    <m:r>
                      <a:rPr lang="en-US" sz="3600" b="0" i="1" smtClean="0">
                        <a:latin typeface="Cambria Math" panose="02040503050406030204" pitchFamily="18" charset="0"/>
                      </a:rPr>
                      <m:t>𝛽</m:t>
                    </m:r>
                    <m:r>
                      <a:rPr lang="en-US" sz="3600" b="0" i="1" smtClean="0">
                        <a:latin typeface="Cambria Math" panose="02040503050406030204" pitchFamily="18" charset="0"/>
                      </a:rPr>
                      <m:t>∈</m:t>
                    </m:r>
                    <m:r>
                      <a:rPr lang="en-US" sz="3600" b="0" i="1" smtClean="0">
                        <a:latin typeface="Cambria Math" panose="02040503050406030204" pitchFamily="18" charset="0"/>
                      </a:rPr>
                      <m:t>𝐺𝐹</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𝑝</m:t>
                        </m:r>
                      </m:e>
                      <m:sup>
                        <m:r>
                          <a:rPr lang="en-US" sz="3600" b="0" i="1" smtClean="0">
                            <a:latin typeface="Cambria Math" panose="02040503050406030204" pitchFamily="18" charset="0"/>
                          </a:rPr>
                          <m:t>𝑚</m:t>
                        </m:r>
                      </m:sup>
                    </m:sSup>
                    <m:r>
                      <a:rPr lang="en-US" sz="3600" b="0" i="1" smtClean="0">
                        <a:latin typeface="Cambria Math" panose="02040503050406030204" pitchFamily="18" charset="0"/>
                      </a:rPr>
                      <m:t>)</m:t>
                    </m:r>
                  </m:oMath>
                </a14:m>
                <a:r>
                  <a:rPr lang="en-US" sz="3600" dirty="0"/>
                  <a:t> is the lowest-degree monic polynomial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𝑧</m:t>
                        </m:r>
                      </m:e>
                    </m:d>
                    <m:r>
                      <a:rPr lang="en-US" sz="3600" b="0" i="1" smtClean="0">
                        <a:latin typeface="Cambria Math" panose="02040503050406030204" pitchFamily="18" charset="0"/>
                      </a:rPr>
                      <m:t>∈</m:t>
                    </m:r>
                    <m:r>
                      <a:rPr lang="en-US" sz="3600" b="0" i="1" smtClean="0">
                        <a:latin typeface="Cambria Math" panose="02040503050406030204" pitchFamily="18" charset="0"/>
                      </a:rPr>
                      <m:t>𝐺𝐹</m:t>
                    </m:r>
                    <m: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𝑧</m:t>
                    </m:r>
                    <m:r>
                      <a:rPr lang="en-US" sz="3600" b="0" i="1" smtClean="0">
                        <a:latin typeface="Cambria Math" panose="02040503050406030204" pitchFamily="18" charset="0"/>
                      </a:rPr>
                      <m:t>]</m:t>
                    </m:r>
                  </m:oMath>
                </a14:m>
                <a:r>
                  <a:rPr lang="en-US" sz="3600" dirty="0"/>
                  <a:t> such that </a:t>
                </a:r>
                <a14:m>
                  <m:oMath xmlns:m="http://schemas.openxmlformats.org/officeDocument/2006/math">
                    <m:r>
                      <a:rPr lang="en-US" sz="3600" b="0" i="1" smtClean="0">
                        <a:latin typeface="Cambria Math" panose="02040503050406030204" pitchFamily="18" charset="0"/>
                      </a:rPr>
                      <m:t>𝛽</m:t>
                    </m:r>
                  </m:oMath>
                </a14:m>
                <a:r>
                  <a:rPr lang="en-US" sz="3600" dirty="0"/>
                  <a:t> is a root,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𝛽</m:t>
                        </m:r>
                      </m:e>
                    </m:d>
                    <m:r>
                      <a:rPr lang="en-US" sz="3600" b="0" i="1" smtClean="0">
                        <a:latin typeface="Cambria Math" panose="02040503050406030204" pitchFamily="18" charset="0"/>
                      </a:rPr>
                      <m:t>=0</m:t>
                    </m:r>
                  </m:oMath>
                </a14:m>
                <a:r>
                  <a:rPr lang="en-US" sz="3600" dirty="0"/>
                  <a:t>.</a:t>
                </a:r>
              </a:p>
              <a:p>
                <a:pPr marL="0" indent="0">
                  <a:buNone/>
                </a:pPr>
                <a:endParaRPr lang="en-US" sz="3600" dirty="0"/>
              </a:p>
              <a:p>
                <a:pPr marL="0" indent="0">
                  <a:buNone/>
                </a:pPr>
                <a:endParaRPr lang="en-US" sz="360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16569" y="1081289"/>
                <a:ext cx="11766883" cy="6041406"/>
              </a:xfrm>
              <a:prstGeom prst="rect">
                <a:avLst/>
              </a:prstGeom>
              <a:blipFill>
                <a:blip r:embed="rId2"/>
                <a:stretch>
                  <a:fillRect l="-1606" t="-2422" r="-1244"/>
                </a:stretch>
              </a:blipFill>
            </p:spPr>
            <p:txBody>
              <a:bodyPr/>
              <a:lstStyle/>
              <a:p>
                <a:r>
                  <a:rPr lang="en-CA">
                    <a:noFill/>
                  </a:rPr>
                  <a:t> </a:t>
                </a:r>
              </a:p>
            </p:txBody>
          </p:sp>
        </mc:Fallback>
      </mc:AlternateContent>
    </p:spTree>
    <p:extLst>
      <p:ext uri="{BB962C8B-B14F-4D97-AF65-F5344CB8AC3E}">
        <p14:creationId xmlns:p14="http://schemas.microsoft.com/office/powerpoint/2010/main" val="624166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Minimal Polynomial</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16569" y="1081289"/>
                <a:ext cx="11766883" cy="6041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If </a:t>
                </a:r>
                <a14:m>
                  <m:oMath xmlns:m="http://schemas.openxmlformats.org/officeDocument/2006/math">
                    <m:r>
                      <a:rPr lang="en-US" sz="3600" b="0" i="1" smtClean="0">
                        <a:solidFill>
                          <a:srgbClr val="0070C0"/>
                        </a:solidFill>
                        <a:latin typeface="Cambria Math" panose="02040503050406030204" pitchFamily="18" charset="0"/>
                      </a:rPr>
                      <m:t>𝑥</m:t>
                    </m:r>
                  </m:oMath>
                </a14:m>
                <a:r>
                  <a:rPr lang="en-US" sz="3600" dirty="0"/>
                  <a:t> is a root of polynomial </a:t>
                </a:r>
                <a14:m>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𝑧</m:t>
                    </m:r>
                    <m:r>
                      <a:rPr lang="en-US" sz="3600" b="0" i="1" smtClean="0">
                        <a:latin typeface="Cambria Math" panose="02040503050406030204" pitchFamily="18" charset="0"/>
                      </a:rPr>
                      <m:t>)</m:t>
                    </m:r>
                  </m:oMath>
                </a14:m>
                <a:r>
                  <a:rPr lang="en-US" sz="3600" dirty="0"/>
                  <a:t>, the conjugates </a:t>
                </a:r>
                <a14:m>
                  <m:oMath xmlns:m="http://schemas.openxmlformats.org/officeDocument/2006/math">
                    <m:sSup>
                      <m:sSupPr>
                        <m:ctrlPr>
                          <a:rPr lang="en-US" sz="3600" b="0" i="1" smtClean="0">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oMath>
                </a14:m>
                <a:r>
                  <a:rPr lang="en-US" sz="3600" dirty="0"/>
                  <a:t>, </a:t>
                </a:r>
                <a14:m>
                  <m:oMath xmlns:m="http://schemas.openxmlformats.org/officeDocument/2006/math">
                    <m:sSup>
                      <m:sSupPr>
                        <m:ctrlPr>
                          <a:rPr lang="en-US" sz="3600" b="0" i="1" smtClean="0">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b="0" i="1" smtClean="0">
                            <a:latin typeface="Cambria Math" panose="02040503050406030204" pitchFamily="18" charset="0"/>
                          </a:rPr>
                          <m:t>4</m:t>
                        </m:r>
                      </m:sup>
                    </m:sSup>
                  </m:oMath>
                </a14:m>
                <a:r>
                  <a:rPr lang="en-US" sz="3600" dirty="0"/>
                  <a:t>, </a:t>
                </a:r>
                <a14:m>
                  <m:oMath xmlns:m="http://schemas.openxmlformats.org/officeDocument/2006/math">
                    <m:sSup>
                      <m:sSupPr>
                        <m:ctrlPr>
                          <a:rPr lang="en-US" sz="3600" b="0" i="1" smtClean="0">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b="0" i="1" smtClean="0">
                            <a:latin typeface="Cambria Math" panose="02040503050406030204" pitchFamily="18" charset="0"/>
                          </a:rPr>
                          <m:t>8</m:t>
                        </m:r>
                      </m:sup>
                    </m:sSup>
                  </m:oMath>
                </a14:m>
                <a:r>
                  <a:rPr lang="en-US" sz="3600" dirty="0"/>
                  <a:t>,… must also be roots of </a:t>
                </a:r>
                <a14:m>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𝑧</m:t>
                    </m:r>
                    <m:r>
                      <a:rPr lang="en-US" sz="3600" b="0" i="1" smtClean="0">
                        <a:latin typeface="Cambria Math" panose="02040503050406030204" pitchFamily="18" charset="0"/>
                      </a:rPr>
                      <m:t>)</m:t>
                    </m:r>
                  </m:oMath>
                </a14:m>
                <a:r>
                  <a:rPr lang="en-US" sz="3600" dirty="0"/>
                  <a:t>.</a:t>
                </a:r>
              </a:p>
              <a:p>
                <a:pPr marL="0" indent="0">
                  <a:buNone/>
                </a:pPr>
                <a:endParaRPr lang="en-US" sz="2000" dirty="0"/>
              </a:p>
              <a:p>
                <a:pPr marL="0" indent="0">
                  <a:buNone/>
                </a:pPr>
                <a:r>
                  <a:rPr lang="en-US" sz="3400" u="sng" dirty="0"/>
                  <a:t>By the factor theorem</a:t>
                </a:r>
                <a:r>
                  <a:rPr lang="en-US" sz="3400" dirty="0"/>
                  <a:t>: </a:t>
                </a:r>
                <a14:m>
                  <m:oMath xmlns:m="http://schemas.openxmlformats.org/officeDocument/2006/math">
                    <m:r>
                      <a:rPr lang="en-US" sz="3400" b="0" i="1" smtClean="0">
                        <a:solidFill>
                          <a:srgbClr val="FF0000"/>
                        </a:solidFill>
                        <a:latin typeface="Cambria Math" panose="02040503050406030204" pitchFamily="18" charset="0"/>
                      </a:rPr>
                      <m:t>𝑘</m:t>
                    </m:r>
                  </m:oMath>
                </a14:m>
                <a:r>
                  <a:rPr lang="en-US" sz="3400" dirty="0"/>
                  <a:t> being a root of </a:t>
                </a:r>
                <a14:m>
                  <m:oMath xmlns:m="http://schemas.openxmlformats.org/officeDocument/2006/math">
                    <m:r>
                      <a:rPr lang="en-US" sz="3400" b="0" i="1" smtClean="0">
                        <a:latin typeface="Cambria Math" panose="02040503050406030204" pitchFamily="18" charset="0"/>
                      </a:rPr>
                      <m:t>𝑓</m:t>
                    </m:r>
                    <m:r>
                      <a:rPr lang="en-US" sz="3400" b="0" i="1" smtClean="0">
                        <a:latin typeface="Cambria Math" panose="02040503050406030204" pitchFamily="18" charset="0"/>
                      </a:rPr>
                      <m:t>(</m:t>
                    </m:r>
                    <m:r>
                      <a:rPr lang="en-US" sz="3400" b="0" i="1" smtClean="0">
                        <a:latin typeface="Cambria Math" panose="02040503050406030204" pitchFamily="18" charset="0"/>
                      </a:rPr>
                      <m:t>𝑧</m:t>
                    </m:r>
                    <m:r>
                      <a:rPr lang="en-US" sz="3400" b="0" i="1" smtClean="0">
                        <a:latin typeface="Cambria Math" panose="02040503050406030204" pitchFamily="18" charset="0"/>
                      </a:rPr>
                      <m:t>)</m:t>
                    </m:r>
                  </m:oMath>
                </a14:m>
                <a:r>
                  <a:rPr lang="en-US" sz="3400" dirty="0"/>
                  <a:t> is equivalent to </a:t>
                </a:r>
                <a14:m>
                  <m:oMath xmlns:m="http://schemas.openxmlformats.org/officeDocument/2006/math">
                    <m:r>
                      <a:rPr lang="en-US" sz="3400" b="0" i="1" smtClean="0">
                        <a:latin typeface="Cambria Math" panose="02040503050406030204" pitchFamily="18" charset="0"/>
                      </a:rPr>
                      <m:t>𝑓</m:t>
                    </m:r>
                    <m:r>
                      <a:rPr lang="en-US" sz="3400" b="0" i="1" smtClean="0">
                        <a:latin typeface="Cambria Math" panose="02040503050406030204" pitchFamily="18" charset="0"/>
                      </a:rPr>
                      <m:t>(</m:t>
                    </m:r>
                    <m:r>
                      <a:rPr lang="en-US" sz="3400" b="0" i="1" smtClean="0">
                        <a:latin typeface="Cambria Math" panose="02040503050406030204" pitchFamily="18" charset="0"/>
                      </a:rPr>
                      <m:t>𝑧</m:t>
                    </m:r>
                    <m:r>
                      <a:rPr lang="en-US" sz="3400" b="0" i="1" smtClean="0">
                        <a:latin typeface="Cambria Math" panose="02040503050406030204" pitchFamily="18" charset="0"/>
                      </a:rPr>
                      <m:t>)</m:t>
                    </m:r>
                  </m:oMath>
                </a14:m>
                <a:r>
                  <a:rPr lang="en-US" sz="3400" dirty="0"/>
                  <a:t> having a factor </a:t>
                </a:r>
                <a14:m>
                  <m:oMath xmlns:m="http://schemas.openxmlformats.org/officeDocument/2006/math">
                    <m:r>
                      <a:rPr lang="en-US" sz="3400" b="0" i="1" smtClean="0">
                        <a:latin typeface="Cambria Math" panose="02040503050406030204" pitchFamily="18" charset="0"/>
                      </a:rPr>
                      <m:t>(</m:t>
                    </m:r>
                    <m:r>
                      <a:rPr lang="en-US" sz="3400" b="0" i="1" smtClean="0">
                        <a:latin typeface="Cambria Math" panose="02040503050406030204" pitchFamily="18" charset="0"/>
                      </a:rPr>
                      <m:t>𝑧</m:t>
                    </m:r>
                    <m:r>
                      <a:rPr lang="en-US" sz="3400" b="0" i="1" smtClean="0">
                        <a:latin typeface="Cambria Math" panose="02040503050406030204" pitchFamily="18" charset="0"/>
                      </a:rPr>
                      <m:t>−</m:t>
                    </m:r>
                    <m:r>
                      <a:rPr lang="en-US" sz="3400" b="0" i="1" smtClean="0">
                        <a:solidFill>
                          <a:srgbClr val="FF0000"/>
                        </a:solidFill>
                        <a:latin typeface="Cambria Math" panose="02040503050406030204" pitchFamily="18" charset="0"/>
                      </a:rPr>
                      <m:t>𝑘</m:t>
                    </m:r>
                    <m:r>
                      <a:rPr lang="en-US" sz="3400" b="0" i="1" smtClean="0">
                        <a:latin typeface="Cambria Math" panose="02040503050406030204" pitchFamily="18" charset="0"/>
                      </a:rPr>
                      <m:t>)</m:t>
                    </m:r>
                  </m:oMath>
                </a14:m>
                <a:r>
                  <a:rPr lang="en-US" sz="3400" dirty="0"/>
                  <a:t>.</a:t>
                </a:r>
              </a:p>
              <a:p>
                <a:pPr marL="0" indent="0">
                  <a:buNone/>
                </a:pPr>
                <a:endParaRPr lang="en-US" sz="2000" dirty="0"/>
              </a:p>
              <a:p>
                <a:pPr marL="0" indent="0">
                  <a:buNone/>
                </a:pPr>
                <a:r>
                  <a:rPr lang="en-US" sz="3400" dirty="0"/>
                  <a:t>The minimal polynomial of </a:t>
                </a:r>
                <a14:m>
                  <m:oMath xmlns:m="http://schemas.openxmlformats.org/officeDocument/2006/math">
                    <m:r>
                      <a:rPr lang="en-US" sz="3400" b="0" i="1" smtClean="0">
                        <a:solidFill>
                          <a:srgbClr val="0070C0"/>
                        </a:solidFill>
                        <a:latin typeface="Cambria Math" panose="02040503050406030204" pitchFamily="18" charset="0"/>
                      </a:rPr>
                      <m:t>𝑥</m:t>
                    </m:r>
                  </m:oMath>
                </a14:m>
                <a:r>
                  <a:rPr lang="en-US" sz="3400" dirty="0"/>
                  <a:t> is:</a:t>
                </a:r>
              </a:p>
              <a:p>
                <a:pPr marL="0" inden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𝑧</m:t>
                          </m:r>
                        </m:e>
                      </m:d>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𝑧</m:t>
                          </m:r>
                          <m:r>
                            <a:rPr lang="en-US" sz="4800" b="0" i="1" smtClean="0">
                              <a:latin typeface="Cambria Math" panose="02040503050406030204" pitchFamily="18" charset="0"/>
                            </a:rPr>
                            <m:t>−</m:t>
                          </m:r>
                          <m:r>
                            <a:rPr lang="en-US" sz="4800" i="1">
                              <a:solidFill>
                                <a:srgbClr val="0070C0"/>
                              </a:solidFill>
                              <a:latin typeface="Cambria Math" panose="02040503050406030204" pitchFamily="18" charset="0"/>
                            </a:rPr>
                            <m:t>𝑥</m:t>
                          </m:r>
                        </m:e>
                      </m:d>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𝑧</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e>
                      </m:d>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𝑧</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e>
                      </m:d>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𝑧</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8</m:t>
                              </m:r>
                            </m:sup>
                          </m:sSup>
                        </m:e>
                      </m:d>
                      <m:r>
                        <a:rPr lang="en-US" sz="4800" b="0" i="1" smtClean="0">
                          <a:latin typeface="Cambria Math" panose="02040503050406030204" pitchFamily="18" charset="0"/>
                        </a:rPr>
                        <m:t>⋯</m:t>
                      </m:r>
                    </m:oMath>
                  </m:oMathPara>
                </a14:m>
                <a:endParaRPr lang="en-US" sz="4800" dirty="0"/>
              </a:p>
              <a:p>
                <a:pPr marL="0" indent="0">
                  <a:buNone/>
                </a:pPr>
                <a:endParaRPr lang="en-US" sz="2400" dirty="0"/>
              </a:p>
              <a:p>
                <a:pPr marL="0" indent="0">
                  <a:buNone/>
                </a:pPr>
                <a:r>
                  <a:rPr lang="en-US" sz="3600" dirty="0"/>
                  <a:t>The minimal polynomial is irreducible in </a:t>
                </a:r>
                <a14:m>
                  <m:oMath xmlns:m="http://schemas.openxmlformats.org/officeDocument/2006/math">
                    <m:r>
                      <a:rPr lang="en-US" sz="3600" i="1" dirty="0" smtClean="0">
                        <a:latin typeface="Cambria Math" panose="02040503050406030204" pitchFamily="18" charset="0"/>
                      </a:rPr>
                      <m:t>𝑧</m:t>
                    </m:r>
                  </m:oMath>
                </a14:m>
                <a:r>
                  <a:rPr lang="en-US" sz="3600" dirty="0"/>
                  <a:t> (otherwise, we could factor it and get a smaller minimal polynomial)</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16569" y="1081289"/>
                <a:ext cx="11766883" cy="6041406"/>
              </a:xfrm>
              <a:prstGeom prst="rect">
                <a:avLst/>
              </a:prstGeom>
              <a:blipFill>
                <a:blip r:embed="rId2"/>
                <a:stretch>
                  <a:fillRect l="-1606" t="-2321"/>
                </a:stretch>
              </a:blipFill>
            </p:spPr>
            <p:txBody>
              <a:bodyPr/>
              <a:lstStyle/>
              <a:p>
                <a:r>
                  <a:rPr lang="en-CA">
                    <a:noFill/>
                  </a:rPr>
                  <a:t> </a:t>
                </a:r>
              </a:p>
            </p:txBody>
          </p:sp>
        </mc:Fallback>
      </mc:AlternateContent>
    </p:spTree>
    <p:extLst>
      <p:ext uri="{BB962C8B-B14F-4D97-AF65-F5344CB8AC3E}">
        <p14:creationId xmlns:p14="http://schemas.microsoft.com/office/powerpoint/2010/main" val="25757795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B2C2F-F015-4DDC-9E7B-E6EFE9507B9D}"/>
              </a:ext>
            </a:extLst>
          </p:cNvPr>
          <p:cNvPicPr>
            <a:picLocks noChangeAspect="1"/>
          </p:cNvPicPr>
          <p:nvPr/>
        </p:nvPicPr>
        <p:blipFill>
          <a:blip r:embed="rId2"/>
          <a:stretch>
            <a:fillRect/>
          </a:stretch>
        </p:blipFill>
        <p:spPr>
          <a:xfrm>
            <a:off x="-1" y="0"/>
            <a:ext cx="12037975" cy="3598606"/>
          </a:xfrm>
          <a:prstGeom prst="rect">
            <a:avLst/>
          </a:prstGeom>
        </p:spPr>
      </p:pic>
    </p:spTree>
    <p:extLst>
      <p:ext uri="{BB962C8B-B14F-4D97-AF65-F5344CB8AC3E}">
        <p14:creationId xmlns:p14="http://schemas.microsoft.com/office/powerpoint/2010/main" val="4102004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F4A9CD-5A22-46BE-815D-8A1A200FC20A}"/>
                  </a:ext>
                </a:extLst>
              </p:cNvPr>
              <p:cNvSpPr>
                <a:spLocks noGrp="1"/>
              </p:cNvSpPr>
              <p:nvPr>
                <p:ph type="title"/>
              </p:nvPr>
            </p:nvSpPr>
            <p:spPr>
              <a:xfrm>
                <a:off x="0" y="0"/>
                <a:ext cx="12024360" cy="1325563"/>
              </a:xfrm>
            </p:spPr>
            <p:txBody>
              <a:bodyPr>
                <a:noAutofit/>
              </a:bodyPr>
              <a:lstStyle/>
              <a:p>
                <a:r>
                  <a:rPr lang="en-US" sz="6000" dirty="0"/>
                  <a:t>Mod Polynomial </a:t>
                </a:r>
                <a14:m>
                  <m:oMath xmlns:m="http://schemas.openxmlformats.org/officeDocument/2006/math">
                    <m:r>
                      <a:rPr lang="en-US" sz="6000" b="0" i="1" smtClean="0">
                        <a:latin typeface="Cambria Math" panose="02040503050406030204" pitchFamily="18" charset="0"/>
                      </a:rPr>
                      <m:t>ℤ</m:t>
                    </m:r>
                    <m:d>
                      <m:dPr>
                        <m:begChr m:val="["/>
                        <m:endChr m:val="]"/>
                        <m:ctrlPr>
                          <a:rPr lang="en-US" sz="6000" b="0" i="1" smtClean="0">
                            <a:latin typeface="Cambria Math" panose="02040503050406030204" pitchFamily="18" charset="0"/>
                          </a:rPr>
                        </m:ctrlPr>
                      </m:dPr>
                      <m:e>
                        <m:r>
                          <a:rPr lang="en-US" sz="6000" b="0" i="1" smtClean="0">
                            <a:latin typeface="Cambria Math" panose="02040503050406030204" pitchFamily="18" charset="0"/>
                          </a:rPr>
                          <m:t>𝑥</m:t>
                        </m:r>
                      </m:e>
                    </m:d>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m:t>
                    </m:r>
                    <m:r>
                      <a:rPr lang="en-US" sz="6000" b="0" i="1" smtClean="0">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2CF4A9CD-5A22-46BE-815D-8A1A200FC20A}"/>
                  </a:ext>
                </a:extLst>
              </p:cNvPr>
              <p:cNvSpPr>
                <a:spLocks noGrp="1" noRot="1" noChangeAspect="1" noMove="1" noResize="1" noEditPoints="1" noAdjustHandles="1" noChangeArrowheads="1" noChangeShapeType="1" noTextEdit="1"/>
              </p:cNvSpPr>
              <p:nvPr>
                <p:ph type="title"/>
              </p:nvPr>
            </p:nvSpPr>
            <p:spPr>
              <a:xfrm>
                <a:off x="0" y="0"/>
                <a:ext cx="12024360" cy="1325563"/>
              </a:xfrm>
              <a:blipFill>
                <a:blip r:embed="rId2"/>
                <a:stretch>
                  <a:fillRect l="-3041"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33E0B8-85D7-45B1-88A0-F8C24B62661C}"/>
                  </a:ext>
                </a:extLst>
              </p:cNvPr>
              <p:cNvSpPr>
                <a:spLocks noGrp="1"/>
              </p:cNvSpPr>
              <p:nvPr>
                <p:ph idx="1"/>
              </p:nvPr>
            </p:nvSpPr>
            <p:spPr>
              <a:xfrm>
                <a:off x="0" y="3951605"/>
                <a:ext cx="11922350" cy="2906395"/>
              </a:xfrm>
            </p:spPr>
            <p:txBody>
              <a:bodyPr>
                <a:normAutofit/>
              </a:bodyPr>
              <a:lstStyle/>
              <a:p>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𝑥</m:t>
                        </m:r>
                        <m:r>
                          <a:rPr lang="en-US" sz="4800" b="0" i="1" smtClean="0">
                            <a:latin typeface="Cambria Math" panose="02040503050406030204" pitchFamily="18" charset="0"/>
                          </a:rPr>
                          <m:t>+1</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r>
                      <a:rPr lang="en-US" sz="4800" b="0" i="1" smtClean="0">
                        <a:latin typeface="Cambria Math" panose="02040503050406030204" pitchFamily="18" charset="0"/>
                      </a:rPr>
                      <m:t>𝑥</m:t>
                    </m:r>
                    <m:r>
                      <a:rPr lang="en-US" sz="4800" b="0" i="1" smtClean="0">
                        <a:latin typeface="Cambria Math" panose="02040503050406030204" pitchFamily="18" charset="0"/>
                      </a:rPr>
                      <m:t>+1</m:t>
                    </m:r>
                  </m:oMath>
                </a14:m>
                <a:endParaRPr lang="en-CA" sz="4800" dirty="0"/>
              </a:p>
              <a:p>
                <a14:m>
                  <m:oMath xmlns:m="http://schemas.openxmlformats.org/officeDocument/2006/math">
                    <m:r>
                      <a:rPr lang="en-US" sz="4800" b="0" i="1" smtClean="0">
                        <a:latin typeface="Cambria Math" panose="02040503050406030204" pitchFamily="18" charset="0"/>
                      </a:rPr>
                      <m:t>𝑥</m:t>
                    </m:r>
                    <m:d>
                      <m:dPr>
                        <m:ctrlPr>
                          <a:rPr lang="en-US" sz="4800" b="0" i="1" smtClean="0">
                            <a:latin typeface="Cambria Math" panose="02040503050406030204" pitchFamily="18" charset="0"/>
                          </a:rPr>
                        </m:ctrlPr>
                      </m:dPr>
                      <m:e>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r>
                      <a:rPr lang="en-US" sz="4800" b="0" i="1" smtClean="0">
                        <a:latin typeface="Cambria Math" panose="02040503050406030204" pitchFamily="18" charset="0"/>
                      </a:rPr>
                      <m:t>𝑥</m:t>
                    </m:r>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𝑥</m:t>
                        </m:r>
                        <m:r>
                          <a:rPr lang="en-US" sz="4800" b="0" i="1" smtClean="0">
                            <a:latin typeface="Cambria Math" panose="02040503050406030204" pitchFamily="18" charset="0"/>
                          </a:rPr>
                          <m:t>+1</m:t>
                        </m:r>
                      </m:e>
                    </m:d>
                    <m:r>
                      <a:rPr lang="en-US" sz="4800" b="0" i="1" smtClean="0">
                        <a:latin typeface="Cambria Math" panose="02040503050406030204" pitchFamily="18" charset="0"/>
                      </a:rPr>
                      <m:t>+</m:t>
                    </m:r>
                    <m:r>
                      <a:rPr lang="en-US" sz="4800" b="0" i="1" smtClean="0">
                        <a:latin typeface="Cambria Math" panose="02040503050406030204" pitchFamily="18" charset="0"/>
                      </a:rPr>
                      <m:t>𝑥</m:t>
                    </m:r>
                    <m:r>
                      <a:rPr lang="en-US" sz="4800" b="0" i="1" smtClean="0">
                        <a:latin typeface="Cambria Math" panose="02040503050406030204" pitchFamily="18" charset="0"/>
                      </a:rPr>
                      <m:t>=2</m:t>
                    </m:r>
                    <m:r>
                      <a:rPr lang="en-US" sz="4800" b="0" i="1" smtClean="0">
                        <a:latin typeface="Cambria Math" panose="02040503050406030204" pitchFamily="18" charset="0"/>
                      </a:rPr>
                      <m:t>𝑥</m:t>
                    </m:r>
                    <m:r>
                      <a:rPr lang="en-US" sz="4800" b="0" i="1" smtClean="0">
                        <a:latin typeface="Cambria Math" panose="02040503050406030204" pitchFamily="18" charset="0"/>
                      </a:rPr>
                      <m:t>+1 </m:t>
                    </m:r>
                  </m:oMath>
                </a14:m>
                <a:endParaRPr lang="en-CA" sz="4800" dirty="0"/>
              </a:p>
            </p:txBody>
          </p:sp>
        </mc:Choice>
        <mc:Fallback xmlns="">
          <p:sp>
            <p:nvSpPr>
              <p:cNvPr id="3" name="Content Placeholder 2">
                <a:extLst>
                  <a:ext uri="{FF2B5EF4-FFF2-40B4-BE49-F238E27FC236}">
                    <a16:creationId xmlns:a16="http://schemas.microsoft.com/office/drawing/2014/main" id="{E533E0B8-85D7-45B1-88A0-F8C24B62661C}"/>
                  </a:ext>
                </a:extLst>
              </p:cNvPr>
              <p:cNvSpPr>
                <a:spLocks noGrp="1" noRot="1" noChangeAspect="1" noMove="1" noResize="1" noEditPoints="1" noAdjustHandles="1" noChangeArrowheads="1" noChangeShapeType="1" noTextEdit="1"/>
              </p:cNvSpPr>
              <p:nvPr>
                <p:ph idx="1"/>
              </p:nvPr>
            </p:nvSpPr>
            <p:spPr>
              <a:xfrm>
                <a:off x="0" y="3951605"/>
                <a:ext cx="11922350" cy="2906395"/>
              </a:xfr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CF6C95-BF27-4908-BE36-67367BCF34E5}"/>
                  </a:ext>
                </a:extLst>
              </p:cNvPr>
              <p:cNvSpPr txBox="1"/>
              <p:nvPr/>
            </p:nvSpPr>
            <p:spPr>
              <a:xfrm>
                <a:off x="6474542" y="1257529"/>
                <a:ext cx="5290294" cy="1015663"/>
              </a:xfrm>
              <a:prstGeom prst="rect">
                <a:avLst/>
              </a:prstGeom>
              <a:noFill/>
              <a:ln w="762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m:t>
                      </m:r>
                      <m:r>
                        <a:rPr lang="en-US" sz="6000" b="0" i="1" smtClean="0">
                          <a:latin typeface="Cambria Math" panose="02040503050406030204" pitchFamily="18" charset="0"/>
                        </a:rPr>
                        <m:t>𝑥</m:t>
                      </m:r>
                      <m:r>
                        <a:rPr lang="en-US" sz="6000" b="0" i="1" smtClean="0">
                          <a:latin typeface="Cambria Math" panose="02040503050406030204" pitchFamily="18" charset="0"/>
                        </a:rPr>
                        <m:t>−1≡0</m:t>
                      </m:r>
                    </m:oMath>
                  </m:oMathPara>
                </a14:m>
                <a:endParaRPr lang="en-CA" sz="6000" dirty="0"/>
              </a:p>
            </p:txBody>
          </p:sp>
        </mc:Choice>
        <mc:Fallback xmlns="">
          <p:sp>
            <p:nvSpPr>
              <p:cNvPr id="5" name="TextBox 4">
                <a:extLst>
                  <a:ext uri="{FF2B5EF4-FFF2-40B4-BE49-F238E27FC236}">
                    <a16:creationId xmlns:a16="http://schemas.microsoft.com/office/drawing/2014/main" id="{D0CF6C95-BF27-4908-BE36-67367BCF34E5}"/>
                  </a:ext>
                </a:extLst>
              </p:cNvPr>
              <p:cNvSpPr txBox="1">
                <a:spLocks noRot="1" noChangeAspect="1" noMove="1" noResize="1" noEditPoints="1" noAdjustHandles="1" noChangeArrowheads="1" noChangeShapeType="1" noTextEdit="1"/>
              </p:cNvSpPr>
              <p:nvPr/>
            </p:nvSpPr>
            <p:spPr>
              <a:xfrm>
                <a:off x="6474542" y="1257529"/>
                <a:ext cx="5290294" cy="1015663"/>
              </a:xfrm>
              <a:prstGeom prst="rect">
                <a:avLst/>
              </a:prstGeom>
              <a:blipFill>
                <a:blip r:embed="rId4"/>
                <a:stretch>
                  <a:fillRect/>
                </a:stretch>
              </a:blipFill>
              <a:ln w="762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2365D4-D29B-4F85-859A-5EC759C468B1}"/>
                  </a:ext>
                </a:extLst>
              </p:cNvPr>
              <p:cNvSpPr txBox="1"/>
              <p:nvPr/>
            </p:nvSpPr>
            <p:spPr>
              <a:xfrm>
                <a:off x="7132074" y="2433484"/>
                <a:ext cx="3946400" cy="1015663"/>
              </a:xfrm>
              <a:prstGeom prst="rect">
                <a:avLst/>
              </a:prstGeom>
              <a:noFill/>
              <a:ln w="762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m:t>
                      </m:r>
                      <m:r>
                        <a:rPr lang="en-US" sz="6000" b="0" i="1" smtClean="0">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p:txBody>
          </p:sp>
        </mc:Choice>
        <mc:Fallback xmlns="">
          <p:sp>
            <p:nvSpPr>
              <p:cNvPr id="6" name="TextBox 5">
                <a:extLst>
                  <a:ext uri="{FF2B5EF4-FFF2-40B4-BE49-F238E27FC236}">
                    <a16:creationId xmlns:a16="http://schemas.microsoft.com/office/drawing/2014/main" id="{0A2365D4-D29B-4F85-859A-5EC759C468B1}"/>
                  </a:ext>
                </a:extLst>
              </p:cNvPr>
              <p:cNvSpPr txBox="1">
                <a:spLocks noRot="1" noChangeAspect="1" noMove="1" noResize="1" noEditPoints="1" noAdjustHandles="1" noChangeArrowheads="1" noChangeShapeType="1" noTextEdit="1"/>
              </p:cNvSpPr>
              <p:nvPr/>
            </p:nvSpPr>
            <p:spPr>
              <a:xfrm>
                <a:off x="7132074" y="2433484"/>
                <a:ext cx="3946400" cy="1015663"/>
              </a:xfrm>
              <a:prstGeom prst="rect">
                <a:avLst/>
              </a:prstGeom>
              <a:blipFill>
                <a:blip r:embed="rId5"/>
                <a:stretch>
                  <a:fillRect/>
                </a:stretch>
              </a:blipFill>
              <a:ln w="762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0727683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BCBCB-5964-476B-A85D-A94E5EC261C3}"/>
              </a:ext>
            </a:extLst>
          </p:cNvPr>
          <p:cNvPicPr>
            <a:picLocks noChangeAspect="1"/>
          </p:cNvPicPr>
          <p:nvPr/>
        </p:nvPicPr>
        <p:blipFill>
          <a:blip r:embed="rId2"/>
          <a:stretch>
            <a:fillRect/>
          </a:stretch>
        </p:blipFill>
        <p:spPr>
          <a:xfrm>
            <a:off x="172604" y="266700"/>
            <a:ext cx="15471184" cy="5867400"/>
          </a:xfrm>
          <a:prstGeom prst="rect">
            <a:avLst/>
          </a:prstGeom>
        </p:spPr>
      </p:pic>
    </p:spTree>
    <p:extLst>
      <p:ext uri="{BB962C8B-B14F-4D97-AF65-F5344CB8AC3E}">
        <p14:creationId xmlns:p14="http://schemas.microsoft.com/office/powerpoint/2010/main" val="326011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332748"/>
                <a:ext cx="12059030" cy="399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What’s a Field?</a:t>
                </a:r>
                <a:endParaRPr lang="en-CA" sz="4400" dirty="0"/>
              </a:p>
              <a:p>
                <a:pPr lvl="1"/>
                <a:r>
                  <a:rPr lang="en-CA" sz="4400" dirty="0"/>
                  <a:t>Nothing to do with “vector fields” from physics</a:t>
                </a:r>
              </a:p>
              <a:p>
                <a:pPr lvl="1"/>
                <a:r>
                  <a:rPr lang="en-CA" sz="4400" dirty="0"/>
                  <a:t>We mean an </a:t>
                </a:r>
                <a:r>
                  <a:rPr lang="en-CA" sz="4400" u="sng" dirty="0">
                    <a:solidFill>
                      <a:srgbClr val="FF0000"/>
                    </a:solidFill>
                  </a:rPr>
                  <a:t>Algebraic Field</a:t>
                </a:r>
                <a:r>
                  <a:rPr lang="en-CA" sz="4400" dirty="0"/>
                  <a:t> (abstract algebra)</a:t>
                </a:r>
              </a:p>
              <a:p>
                <a:pPr lvl="1"/>
                <a:endParaRPr lang="en-CA" sz="4400" dirty="0"/>
              </a:p>
              <a:p>
                <a:pPr lvl="1"/>
                <a:r>
                  <a:rPr lang="en-CA" sz="4400" dirty="0"/>
                  <a:t>It’s a bunch of stuff where </a:t>
                </a:r>
                <a14:m>
                  <m:oMath xmlns:m="http://schemas.openxmlformats.org/officeDocument/2006/math">
                    <m:r>
                      <a:rPr lang="en-US" sz="4400" b="0" i="1" smtClean="0">
                        <a:solidFill>
                          <a:srgbClr val="FF0000"/>
                        </a:solidFill>
                        <a:latin typeface="Cambria Math" panose="02040503050406030204" pitchFamily="18" charset="0"/>
                      </a:rPr>
                      <m:t>+ </m:t>
                    </m:r>
                    <m:r>
                      <m:rPr>
                        <m:lit/>
                      </m:rPr>
                      <a:rPr lang="en-US" sz="4400" b="0" i="1" smtClean="0">
                        <a:solidFill>
                          <a:srgbClr val="FF0000"/>
                        </a:solidFill>
                        <a:latin typeface="Cambria Math" panose="02040503050406030204" pitchFamily="18" charset="0"/>
                      </a:rPr>
                      <m:t>−</m:t>
                    </m:r>
                    <m:r>
                      <a:rPr lang="en-US" sz="4400" b="0" i="1" smtClean="0">
                        <a:solidFill>
                          <a:srgbClr val="FF0000"/>
                        </a:solidFill>
                        <a:latin typeface="Cambria Math" panose="02040503050406030204" pitchFamily="18" charset="0"/>
                      </a:rPr>
                      <m:t> × ÷</m:t>
                    </m:r>
                  </m:oMath>
                </a14:m>
                <a:r>
                  <a:rPr lang="en-CA" sz="4400" dirty="0">
                    <a:solidFill>
                      <a:srgbClr val="FF0000"/>
                    </a:solidFill>
                  </a:rPr>
                  <a:t> </a:t>
                </a:r>
                <a:r>
                  <a:rPr lang="en-CA" sz="4400" dirty="0"/>
                  <a:t>make sense</a:t>
                </a:r>
              </a:p>
              <a:p>
                <a:pPr lvl="1"/>
                <a:endParaRPr lang="en-US" sz="4400" dirty="0"/>
              </a:p>
            </p:txBody>
          </p:sp>
        </mc:Choice>
        <mc:Fallback xmlns="">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225735" y="332748"/>
                <a:ext cx="12059030" cy="3991601"/>
              </a:xfrm>
              <a:prstGeom prst="rect">
                <a:avLst/>
              </a:prstGeom>
              <a:blipFill>
                <a:blip r:embed="rId3"/>
                <a:stretch>
                  <a:fillRect l="-2275" t="-5199" r="-253"/>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573505137"/>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558EDE-3472-44E0-9AFA-AC83F68E94D1}"/>
              </a:ext>
            </a:extLst>
          </p:cNvPr>
          <p:cNvPicPr>
            <a:picLocks noChangeAspect="1"/>
          </p:cNvPicPr>
          <p:nvPr/>
        </p:nvPicPr>
        <p:blipFill>
          <a:blip r:embed="rId2"/>
          <a:stretch>
            <a:fillRect/>
          </a:stretch>
        </p:blipFill>
        <p:spPr>
          <a:xfrm>
            <a:off x="0" y="0"/>
            <a:ext cx="12009450" cy="6858000"/>
          </a:xfrm>
          <a:prstGeom prst="rect">
            <a:avLst/>
          </a:prstGeom>
        </p:spPr>
      </p:pic>
    </p:spTree>
    <p:extLst>
      <p:ext uri="{BB962C8B-B14F-4D97-AF65-F5344CB8AC3E}">
        <p14:creationId xmlns:p14="http://schemas.microsoft.com/office/powerpoint/2010/main" val="2934675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0D7117-0672-405B-B2CC-2E3193E9C511}"/>
              </a:ext>
            </a:extLst>
          </p:cNvPr>
          <p:cNvPicPr>
            <a:picLocks noChangeAspect="1"/>
          </p:cNvPicPr>
          <p:nvPr/>
        </p:nvPicPr>
        <p:blipFill>
          <a:blip r:embed="rId2"/>
          <a:stretch>
            <a:fillRect/>
          </a:stretch>
        </p:blipFill>
        <p:spPr>
          <a:xfrm>
            <a:off x="-1" y="0"/>
            <a:ext cx="12196715" cy="6229350"/>
          </a:xfrm>
          <a:prstGeom prst="rect">
            <a:avLst/>
          </a:prstGeom>
        </p:spPr>
      </p:pic>
    </p:spTree>
    <p:extLst>
      <p:ext uri="{BB962C8B-B14F-4D97-AF65-F5344CB8AC3E}">
        <p14:creationId xmlns:p14="http://schemas.microsoft.com/office/powerpoint/2010/main" val="42392350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69630-ACAC-4D81-AD09-D8BD82304352}"/>
              </a:ext>
            </a:extLst>
          </p:cNvPr>
          <p:cNvPicPr>
            <a:picLocks noChangeAspect="1"/>
          </p:cNvPicPr>
          <p:nvPr/>
        </p:nvPicPr>
        <p:blipFill>
          <a:blip r:embed="rId2"/>
          <a:stretch>
            <a:fillRect/>
          </a:stretch>
        </p:blipFill>
        <p:spPr>
          <a:xfrm>
            <a:off x="0" y="0"/>
            <a:ext cx="8391909" cy="6199560"/>
          </a:xfrm>
          <a:prstGeom prst="rect">
            <a:avLst/>
          </a:prstGeom>
        </p:spPr>
      </p:pic>
      <p:sp>
        <p:nvSpPr>
          <p:cNvPr id="5" name="Rectangle 4">
            <a:extLst>
              <a:ext uri="{FF2B5EF4-FFF2-40B4-BE49-F238E27FC236}">
                <a16:creationId xmlns:a16="http://schemas.microsoft.com/office/drawing/2014/main" id="{EBBB435E-13F2-4D36-8D05-9CA21DA07102}"/>
              </a:ext>
            </a:extLst>
          </p:cNvPr>
          <p:cNvSpPr/>
          <p:nvPr/>
        </p:nvSpPr>
        <p:spPr>
          <a:xfrm>
            <a:off x="0" y="6273225"/>
            <a:ext cx="8267700" cy="584775"/>
          </a:xfrm>
          <a:prstGeom prst="rect">
            <a:avLst/>
          </a:prstGeom>
        </p:spPr>
        <p:txBody>
          <a:bodyPr wrap="square">
            <a:spAutoFit/>
          </a:bodyPr>
          <a:lstStyle/>
          <a:p>
            <a:r>
              <a:rPr lang="en-CA" sz="3200" dirty="0">
                <a:hlinkClick r:id="rId3"/>
              </a:rPr>
              <a:t>http://web.ntpu.edu.tw/~yshan/cyclic_code.pdf</a:t>
            </a:r>
            <a:endParaRPr lang="en-CA" sz="3200" dirty="0"/>
          </a:p>
        </p:txBody>
      </p:sp>
      <p:pic>
        <p:nvPicPr>
          <p:cNvPr id="6" name="Picture 5">
            <a:extLst>
              <a:ext uri="{FF2B5EF4-FFF2-40B4-BE49-F238E27FC236}">
                <a16:creationId xmlns:a16="http://schemas.microsoft.com/office/drawing/2014/main" id="{AC1FD385-1F77-48C7-A713-C85438792177}"/>
              </a:ext>
            </a:extLst>
          </p:cNvPr>
          <p:cNvPicPr>
            <a:picLocks noChangeAspect="1"/>
          </p:cNvPicPr>
          <p:nvPr/>
        </p:nvPicPr>
        <p:blipFill>
          <a:blip r:embed="rId4"/>
          <a:stretch>
            <a:fillRect/>
          </a:stretch>
        </p:blipFill>
        <p:spPr>
          <a:xfrm>
            <a:off x="8467598" y="0"/>
            <a:ext cx="5207433" cy="1452598"/>
          </a:xfrm>
          <a:prstGeom prst="rect">
            <a:avLst/>
          </a:prstGeom>
        </p:spPr>
      </p:pic>
    </p:spTree>
    <p:extLst>
      <p:ext uri="{BB962C8B-B14F-4D97-AF65-F5344CB8AC3E}">
        <p14:creationId xmlns:p14="http://schemas.microsoft.com/office/powerpoint/2010/main" val="13630117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𝑔</m:t>
                      </m:r>
                      <m:d>
                        <m:dPr>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A9BE10-D7D9-4846-B850-01148F2D3A88}"/>
                  </a:ext>
                </a:extLst>
              </p:cNvPr>
              <p:cNvSpPr/>
              <p:nvPr/>
            </p:nvSpPr>
            <p:spPr>
              <a:xfrm>
                <a:off x="1256752" y="1520656"/>
                <a:ext cx="4467120" cy="5016758"/>
              </a:xfrm>
              <a:prstGeom prst="rect">
                <a:avLst/>
              </a:prstGeom>
            </p:spPr>
            <p:txBody>
              <a:bodyPr wrap="none">
                <a:spAutoFit/>
              </a:bodyPr>
              <a:lstStyle/>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b="0" i="1" dirty="0">
                  <a:latin typeface="Cambria Math" panose="02040503050406030204" pitchFamily="18" charset="0"/>
                </a:endParaRPr>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1⋅</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p:txBody>
          </p:sp>
        </mc:Choice>
        <mc:Fallback xmlns="">
          <p:sp>
            <p:nvSpPr>
              <p:cNvPr id="9" name="Rectangle 8">
                <a:extLst>
                  <a:ext uri="{FF2B5EF4-FFF2-40B4-BE49-F238E27FC236}">
                    <a16:creationId xmlns:a16="http://schemas.microsoft.com/office/drawing/2014/main" id="{13A9BE10-D7D9-4846-B850-01148F2D3A88}"/>
                  </a:ext>
                </a:extLst>
              </p:cNvPr>
              <p:cNvSpPr>
                <a:spLocks noRot="1" noChangeAspect="1" noMove="1" noResize="1" noEditPoints="1" noAdjustHandles="1" noChangeArrowheads="1" noChangeShapeType="1" noTextEdit="1"/>
              </p:cNvSpPr>
              <p:nvPr/>
            </p:nvSpPr>
            <p:spPr>
              <a:xfrm>
                <a:off x="1256752" y="1520656"/>
                <a:ext cx="4467120" cy="501675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BE991D-6F51-45F6-9C35-EBC16825185C}"/>
                  </a:ext>
                </a:extLst>
              </p:cNvPr>
              <p:cNvSpPr/>
              <p:nvPr/>
            </p:nvSpPr>
            <p:spPr>
              <a:xfrm>
                <a:off x="6817286" y="1525572"/>
                <a:ext cx="3778470" cy="5016758"/>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ABE991D-6F51-45F6-9C35-EBC16825185C}"/>
                  </a:ext>
                </a:extLst>
              </p:cNvPr>
              <p:cNvSpPr>
                <a:spLocks noRot="1" noChangeAspect="1" noMove="1" noResize="1" noEditPoints="1" noAdjustHandles="1" noChangeArrowheads="1" noChangeShapeType="1" noTextEdit="1"/>
              </p:cNvSpPr>
              <p:nvPr/>
            </p:nvSpPr>
            <p:spPr>
              <a:xfrm>
                <a:off x="6817286" y="1525572"/>
                <a:ext cx="3778470" cy="5016758"/>
              </a:xfrm>
              <a:prstGeom prst="rect">
                <a:avLst/>
              </a:prstGeom>
              <a:blipFill>
                <a:blip r:embed="rId9"/>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D6B67534-0AA2-40FF-B808-13B207AE62EA}"/>
              </a:ext>
            </a:extLst>
          </p:cNvPr>
          <p:cNvSpPr/>
          <p:nvPr/>
        </p:nvSpPr>
        <p:spPr>
          <a:xfrm>
            <a:off x="509686" y="-737731"/>
            <a:ext cx="4624343" cy="369332"/>
          </a:xfrm>
          <a:prstGeom prst="rect">
            <a:avLst/>
          </a:prstGeom>
        </p:spPr>
        <p:txBody>
          <a:bodyPr wrap="none">
            <a:spAutoFit/>
          </a:bodyPr>
          <a:lstStyle/>
          <a:p>
            <a:r>
              <a:rPr lang="en-CA" dirty="0">
                <a:hlinkClick r:id="rId10"/>
              </a:rPr>
              <a:t>https://en.wikipedia.org/wiki/Polynomial_code</a:t>
            </a:r>
            <a:endParaRPr lang="en-CA"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10C3601-BC4D-4AA8-AD72-21E90312DF98}"/>
                  </a:ext>
                </a:extLst>
              </p:cNvPr>
              <p:cNvSpPr/>
              <p:nvPr/>
            </p:nvSpPr>
            <p:spPr>
              <a:xfrm>
                <a:off x="5984719" y="1559985"/>
                <a:ext cx="692882" cy="5016758"/>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110C3601-BC4D-4AA8-AD72-21E90312DF98}"/>
                  </a:ext>
                </a:extLst>
              </p:cNvPr>
              <p:cNvSpPr>
                <a:spLocks noRot="1" noChangeAspect="1" noMove="1" noResize="1" noEditPoints="1" noAdjustHandles="1" noChangeArrowheads="1" noChangeShapeType="1" noTextEdit="1"/>
              </p:cNvSpPr>
              <p:nvPr/>
            </p:nvSpPr>
            <p:spPr>
              <a:xfrm>
                <a:off x="5984719" y="1559985"/>
                <a:ext cx="692882" cy="501675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2B2DC0C-44FF-4470-8C8D-96B1CD781339}"/>
                  </a:ext>
                </a:extLst>
              </p:cNvPr>
              <p:cNvSpPr/>
              <p:nvPr/>
            </p:nvSpPr>
            <p:spPr>
              <a:xfrm>
                <a:off x="0" y="1516777"/>
                <a:ext cx="973392" cy="5016758"/>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11</m:t>
                      </m:r>
                    </m:oMath>
                  </m:oMathPara>
                </a14:m>
                <a:endParaRPr lang="en-US" sz="4000" b="0" dirty="0"/>
              </a:p>
            </p:txBody>
          </p:sp>
        </mc:Choice>
        <mc:Fallback xmlns="">
          <p:sp>
            <p:nvSpPr>
              <p:cNvPr id="12" name="Rectangle 11">
                <a:extLst>
                  <a:ext uri="{FF2B5EF4-FFF2-40B4-BE49-F238E27FC236}">
                    <a16:creationId xmlns:a16="http://schemas.microsoft.com/office/drawing/2014/main" id="{02B2DC0C-44FF-4470-8C8D-96B1CD781339}"/>
                  </a:ext>
                </a:extLst>
              </p:cNvPr>
              <p:cNvSpPr>
                <a:spLocks noRot="1" noChangeAspect="1" noMove="1" noResize="1" noEditPoints="1" noAdjustHandles="1" noChangeArrowheads="1" noChangeShapeType="1" noTextEdit="1"/>
              </p:cNvSpPr>
              <p:nvPr/>
            </p:nvSpPr>
            <p:spPr>
              <a:xfrm>
                <a:off x="0" y="1516777"/>
                <a:ext cx="973392" cy="5016758"/>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41047F0-EE0F-4152-A3AB-DE4342062313}"/>
                  </a:ext>
                </a:extLst>
              </p:cNvPr>
              <p:cNvSpPr/>
              <p:nvPr/>
            </p:nvSpPr>
            <p:spPr>
              <a:xfrm>
                <a:off x="10473260" y="1521693"/>
                <a:ext cx="1718740" cy="5016758"/>
              </a:xfrm>
              <a:prstGeom prst="rect">
                <a:avLst/>
              </a:prstGeom>
            </p:spPr>
            <p:txBody>
              <a:bodyPr wrap="none">
                <a:spAutoFit/>
              </a:bodyPr>
              <a:lstStyle/>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00</m:t>
                      </m:r>
                      <m:r>
                        <a:rPr lang="en-US" sz="4000" b="0" i="1" smtClean="0">
                          <a:latin typeface="Cambria Math" panose="02040503050406030204" pitchFamily="18" charset="0"/>
                        </a:rPr>
                        <m:t>000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00111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011</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01</m:t>
                      </m:r>
                      <m:r>
                        <a:rPr lang="en-US" sz="4000" b="0" i="1" smtClean="0">
                          <a:latin typeface="Cambria Math" panose="02040503050406030204" pitchFamily="18" charset="0"/>
                        </a:rPr>
                        <m:t>001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1</m:t>
                      </m:r>
                      <m:r>
                        <a:rPr lang="en-US" sz="4000" i="1">
                          <a:latin typeface="Cambria Math" panose="02040503050406030204" pitchFamily="18" charset="0"/>
                        </a:rPr>
                        <m:t>1</m:t>
                      </m:r>
                      <m:r>
                        <a:rPr lang="en-US" sz="4000" b="0" i="1" smtClean="0">
                          <a:latin typeface="Cambria Math" panose="02040503050406030204" pitchFamily="18" charset="0"/>
                        </a:rPr>
                        <m:t>100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dirty="0" smtClean="0">
                          <a:latin typeface="Cambria Math" panose="02040503050406030204" pitchFamily="18" charset="0"/>
                        </a:rPr>
                        <m:t>11</m:t>
                      </m:r>
                      <m:r>
                        <a:rPr lang="en-US" sz="4000" i="1" dirty="0" smtClean="0">
                          <a:latin typeface="Cambria Math" panose="02040503050406030204" pitchFamily="18" charset="0"/>
                        </a:rPr>
                        <m:t>0</m:t>
                      </m:r>
                      <m:r>
                        <a:rPr lang="en-US" sz="4000" b="0" i="1" smtClean="0">
                          <a:latin typeface="Cambria Math" panose="02040503050406030204" pitchFamily="18" charset="0"/>
                        </a:rPr>
                        <m:t>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dirty="0" smtClean="0">
                          <a:latin typeface="Cambria Math" panose="02040503050406030204" pitchFamily="18" charset="0"/>
                        </a:rPr>
                        <m:t>10</m:t>
                      </m:r>
                      <m:r>
                        <a:rPr lang="en-US" sz="4000" i="1" dirty="0" smtClean="0">
                          <a:latin typeface="Cambria Math" panose="02040503050406030204" pitchFamily="18" charset="0"/>
                        </a:rPr>
                        <m:t>0</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10</m:t>
                      </m:r>
                      <m:r>
                        <a:rPr lang="en-US" sz="4000" i="1">
                          <a:latin typeface="Cambria Math" panose="02040503050406030204" pitchFamily="18" charset="0"/>
                        </a:rPr>
                        <m:t>1</m:t>
                      </m:r>
                      <m:r>
                        <a:rPr lang="en-US" sz="4000" b="0" i="1" smtClean="0">
                          <a:latin typeface="Cambria Math" panose="02040503050406030204" pitchFamily="18" charset="0"/>
                        </a:rPr>
                        <m:t>01</m:t>
                      </m:r>
                    </m:oMath>
                  </m:oMathPara>
                </a14:m>
                <a:endParaRPr lang="en-US" sz="4000" b="0" dirty="0"/>
              </a:p>
            </p:txBody>
          </p:sp>
        </mc:Choice>
        <mc:Fallback xmlns="">
          <p:sp>
            <p:nvSpPr>
              <p:cNvPr id="13" name="Rectangle 12">
                <a:extLst>
                  <a:ext uri="{FF2B5EF4-FFF2-40B4-BE49-F238E27FC236}">
                    <a16:creationId xmlns:a16="http://schemas.microsoft.com/office/drawing/2014/main" id="{741047F0-EE0F-4152-A3AB-DE4342062313}"/>
                  </a:ext>
                </a:extLst>
              </p:cNvPr>
              <p:cNvSpPr>
                <a:spLocks noRot="1" noChangeAspect="1" noMove="1" noResize="1" noEditPoints="1" noAdjustHandles="1" noChangeArrowheads="1" noChangeShapeType="1" noTextEdit="1"/>
              </p:cNvSpPr>
              <p:nvPr/>
            </p:nvSpPr>
            <p:spPr>
              <a:xfrm>
                <a:off x="10473260" y="1521693"/>
                <a:ext cx="1718740" cy="5016758"/>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501253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BE991D-6F51-45F6-9C35-EBC16825185C}"/>
                  </a:ext>
                </a:extLst>
              </p:cNvPr>
              <p:cNvSpPr/>
              <p:nvPr/>
            </p:nvSpPr>
            <p:spPr>
              <a:xfrm>
                <a:off x="7043185" y="1627173"/>
                <a:ext cx="4800801"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ABE991D-6F51-45F6-9C35-EBC16825185C}"/>
                  </a:ext>
                </a:extLst>
              </p:cNvPr>
              <p:cNvSpPr>
                <a:spLocks noRot="1" noChangeAspect="1" noMove="1" noResize="1" noEditPoints="1" noAdjustHandles="1" noChangeArrowheads="1" noChangeShapeType="1" noTextEdit="1"/>
              </p:cNvSpPr>
              <p:nvPr/>
            </p:nvSpPr>
            <p:spPr>
              <a:xfrm>
                <a:off x="7043185" y="1627173"/>
                <a:ext cx="4800801" cy="830997"/>
              </a:xfrm>
              <a:prstGeom prst="rect">
                <a:avLst/>
              </a:prstGeom>
              <a:blipFill>
                <a:blip r:embed="rId9"/>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D6B67534-0AA2-40FF-B808-13B207AE62EA}"/>
              </a:ext>
            </a:extLst>
          </p:cNvPr>
          <p:cNvSpPr/>
          <p:nvPr/>
        </p:nvSpPr>
        <p:spPr>
          <a:xfrm>
            <a:off x="509686" y="-737731"/>
            <a:ext cx="4624343" cy="369332"/>
          </a:xfrm>
          <a:prstGeom prst="rect">
            <a:avLst/>
          </a:prstGeom>
        </p:spPr>
        <p:txBody>
          <a:bodyPr wrap="none">
            <a:spAutoFit/>
          </a:bodyPr>
          <a:lstStyle/>
          <a:p>
            <a:r>
              <a:rPr lang="en-CA" dirty="0">
                <a:hlinkClick r:id="rId10"/>
              </a:rPr>
              <a:t>https://en.wikipedia.org/wiki/Polynomial_code</a:t>
            </a:r>
            <a:endParaRPr lang="en-CA"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41047F0-EE0F-4152-A3AB-DE4342062313}"/>
                  </a:ext>
                </a:extLst>
              </p:cNvPr>
              <p:cNvSpPr/>
              <p:nvPr/>
            </p:nvSpPr>
            <p:spPr>
              <a:xfrm>
                <a:off x="2879946" y="0"/>
                <a:ext cx="2491388" cy="1015663"/>
              </a:xfrm>
              <a:prstGeom prst="rect">
                <a:avLst/>
              </a:prstGeom>
            </p:spPr>
            <p:txBody>
              <a:bodyPr wrap="none">
                <a:spAutoFit/>
              </a:bodyPr>
              <a:lstStyle/>
              <a:p>
                <a:pPr algn="r"/>
                <a14:m>
                  <m:oMathPara xmlns:m="http://schemas.openxmlformats.org/officeDocument/2006/math">
                    <m:oMathParaPr>
                      <m:jc m:val="right"/>
                    </m:oMathParaPr>
                    <m:oMath xmlns:m="http://schemas.openxmlformats.org/officeDocument/2006/math">
                      <m:r>
                        <a:rPr lang="en-US" sz="6000" b="0" i="1" smtClean="0">
                          <a:latin typeface="Cambria Math" panose="02040503050406030204" pitchFamily="18" charset="0"/>
                        </a:rPr>
                        <m:t>1</m:t>
                      </m:r>
                      <m:r>
                        <a:rPr lang="en-US" sz="6000" i="1">
                          <a:latin typeface="Cambria Math" panose="02040503050406030204" pitchFamily="18" charset="0"/>
                        </a:rPr>
                        <m:t>1</m:t>
                      </m:r>
                      <m:r>
                        <a:rPr lang="en-US" sz="6000" b="0" i="1" smtClean="0">
                          <a:latin typeface="Cambria Math" panose="02040503050406030204" pitchFamily="18" charset="0"/>
                        </a:rPr>
                        <m:t>101</m:t>
                      </m:r>
                    </m:oMath>
                  </m:oMathPara>
                </a14:m>
                <a:endParaRPr lang="en-US" sz="6000" b="0" dirty="0"/>
              </a:p>
            </p:txBody>
          </p:sp>
        </mc:Choice>
        <mc:Fallback xmlns="">
          <p:sp>
            <p:nvSpPr>
              <p:cNvPr id="13" name="Rectangle 12">
                <a:extLst>
                  <a:ext uri="{FF2B5EF4-FFF2-40B4-BE49-F238E27FC236}">
                    <a16:creationId xmlns:a16="http://schemas.microsoft.com/office/drawing/2014/main" id="{741047F0-EE0F-4152-A3AB-DE4342062313}"/>
                  </a:ext>
                </a:extLst>
              </p:cNvPr>
              <p:cNvSpPr>
                <a:spLocks noRot="1" noChangeAspect="1" noMove="1" noResize="1" noEditPoints="1" noAdjustHandles="1" noChangeArrowheads="1" noChangeShapeType="1" noTextEdit="1"/>
              </p:cNvSpPr>
              <p:nvPr/>
            </p:nvSpPr>
            <p:spPr>
              <a:xfrm>
                <a:off x="2879946" y="0"/>
                <a:ext cx="2491388" cy="1015663"/>
              </a:xfrm>
              <a:prstGeom prst="rect">
                <a:avLst/>
              </a:prstGeom>
              <a:blipFill>
                <a:blip r:embed="rId11"/>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A371CFE5-FDAD-437C-BC79-ACA88AC9791C}"/>
              </a:ext>
            </a:extLst>
          </p:cNvPr>
          <p:cNvGrpSpPr/>
          <p:nvPr/>
        </p:nvGrpSpPr>
        <p:grpSpPr>
          <a:xfrm>
            <a:off x="161206" y="136483"/>
            <a:ext cx="2729386" cy="751138"/>
            <a:chOff x="161206" y="136483"/>
            <a:chExt cx="2729386" cy="751138"/>
          </a:xfrm>
        </p:grpSpPr>
        <p:pic>
          <p:nvPicPr>
            <p:cNvPr id="15" name="Picture 2" descr="Image result for voyager 2">
              <a:extLst>
                <a:ext uri="{FF2B5EF4-FFF2-40B4-BE49-F238E27FC236}">
                  <a16:creationId xmlns:a16="http://schemas.microsoft.com/office/drawing/2014/main" id="{B18B2ECC-C18D-4C79-B967-7AA3C7DC407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042" r="46487" b="26693"/>
            <a:stretch/>
          </p:blipFill>
          <p:spPr bwMode="auto">
            <a:xfrm>
              <a:off x="161206" y="158108"/>
              <a:ext cx="751138" cy="707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earth">
              <a:extLst>
                <a:ext uri="{FF2B5EF4-FFF2-40B4-BE49-F238E27FC236}">
                  <a16:creationId xmlns:a16="http://schemas.microsoft.com/office/drawing/2014/main" id="{EFF147C5-2446-4A4E-A457-F763F3FEA4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454" y="136483"/>
              <a:ext cx="751138" cy="75113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7AD80670-89DF-48B5-B90D-2A4BBB48DB72}"/>
                </a:ext>
              </a:extLst>
            </p:cNvPr>
            <p:cNvSpPr/>
            <p:nvPr/>
          </p:nvSpPr>
          <p:spPr>
            <a:xfrm rot="16200000">
              <a:off x="1316408" y="-61124"/>
              <a:ext cx="397566" cy="1142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F8B3AEBD-B7E3-4551-841F-2292CBD7FA51}"/>
                  </a:ext>
                </a:extLst>
              </p:cNvPr>
              <p:cNvSpPr txBox="1">
                <a:spLocks/>
              </p:cNvSpPr>
              <p:nvPr/>
            </p:nvSpPr>
            <p:spPr>
              <a:xfrm>
                <a:off x="3294743" y="1727200"/>
                <a:ext cx="3323772"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+1</m:t>
                      </m:r>
                    </m:oMath>
                  </m:oMathPara>
                </a14:m>
                <a:endParaRPr lang="en-CA" sz="4800" dirty="0"/>
              </a:p>
            </p:txBody>
          </p:sp>
        </mc:Choice>
        <mc:Fallback xmlns="">
          <p:sp>
            <p:nvSpPr>
              <p:cNvPr id="18" name="Title 1">
                <a:extLst>
                  <a:ext uri="{FF2B5EF4-FFF2-40B4-BE49-F238E27FC236}">
                    <a16:creationId xmlns:a16="http://schemas.microsoft.com/office/drawing/2014/main" id="{F8B3AEBD-B7E3-4551-841F-2292CBD7FA51}"/>
                  </a:ext>
                </a:extLst>
              </p:cNvPr>
              <p:cNvSpPr txBox="1">
                <a:spLocks noRot="1" noChangeAspect="1" noMove="1" noResize="1" noEditPoints="1" noAdjustHandles="1" noChangeArrowheads="1" noChangeShapeType="1" noTextEdit="1"/>
              </p:cNvSpPr>
              <p:nvPr/>
            </p:nvSpPr>
            <p:spPr>
              <a:xfrm>
                <a:off x="3294743" y="1727200"/>
                <a:ext cx="3323772" cy="723220"/>
              </a:xfrm>
              <a:prstGeom prst="rect">
                <a:avLst/>
              </a:prstGeom>
              <a:blipFill>
                <a:blip r:embed="rId14"/>
                <a:stretch>
                  <a:fillRect/>
                </a:stretch>
              </a:blipFill>
            </p:spPr>
            <p:txBody>
              <a:bodyPr/>
              <a:lstStyle/>
              <a:p>
                <a:r>
                  <a:rPr lang="en-CA">
                    <a:noFill/>
                  </a:rPr>
                  <a:t> </a:t>
                </a:r>
              </a:p>
            </p:txBody>
          </p:sp>
        </mc:Fallback>
      </mc:AlternateContent>
      <p:sp>
        <p:nvSpPr>
          <p:cNvPr id="5" name="L-Shape 4">
            <a:extLst>
              <a:ext uri="{FF2B5EF4-FFF2-40B4-BE49-F238E27FC236}">
                <a16:creationId xmlns:a16="http://schemas.microsoft.com/office/drawing/2014/main" id="{D66879CB-ADC4-44FD-BC82-4BDF74123456}"/>
              </a:ext>
            </a:extLst>
          </p:cNvPr>
          <p:cNvSpPr/>
          <p:nvPr/>
        </p:nvSpPr>
        <p:spPr>
          <a:xfrm flipV="1">
            <a:off x="6792686" y="1480455"/>
            <a:ext cx="4789714"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CCB3255-8196-4384-B211-D283A12C5C07}"/>
                  </a:ext>
                </a:extLst>
              </p:cNvPr>
              <p:cNvSpPr/>
              <p:nvPr/>
            </p:nvSpPr>
            <p:spPr>
              <a:xfrm>
                <a:off x="203627" y="3971230"/>
                <a:ext cx="11081560"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m:t>
                      </m:r>
                      <m:d>
                        <m:dPr>
                          <m:ctrlPr>
                            <a:rPr lang="en-US" sz="4800" b="0" i="1" smtClean="0">
                              <a:latin typeface="Cambria Math" panose="02040503050406030204" pitchFamily="18" charset="0"/>
                            </a:rPr>
                          </m:ctrlPr>
                        </m:dPr>
                        <m:e>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+1</m:t>
                          </m:r>
                        </m:e>
                      </m:d>
                      <m:r>
                        <a:rPr lang="en-US" sz="4800" b="0" i="1" smtClean="0">
                          <a:solidFill>
                            <a:schemeClr val="tx1"/>
                          </a:solidFill>
                          <a:latin typeface="Cambria Math" panose="02040503050406030204" pitchFamily="18" charset="0"/>
                        </a:rPr>
                        <m:t>⋅</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b="0" i="1" smtClean="0">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5CCB3255-8196-4384-B211-D283A12C5C07}"/>
                  </a:ext>
                </a:extLst>
              </p:cNvPr>
              <p:cNvSpPr>
                <a:spLocks noRot="1" noChangeAspect="1" noMove="1" noResize="1" noEditPoints="1" noAdjustHandles="1" noChangeArrowheads="1" noChangeShapeType="1" noTextEdit="1"/>
              </p:cNvSpPr>
              <p:nvPr/>
            </p:nvSpPr>
            <p:spPr>
              <a:xfrm>
                <a:off x="203627" y="3971230"/>
                <a:ext cx="11081560" cy="830997"/>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194040-F7BD-49CB-A19E-F45D9304B961}"/>
                  </a:ext>
                </a:extLst>
              </p:cNvPr>
              <p:cNvSpPr/>
              <p:nvPr/>
            </p:nvSpPr>
            <p:spPr>
              <a:xfrm>
                <a:off x="10184344" y="5726223"/>
                <a:ext cx="1638590" cy="1015663"/>
              </a:xfrm>
              <a:prstGeom prst="rect">
                <a:avLst/>
              </a:prstGeom>
              <a:ln w="76200">
                <a:solidFill>
                  <a:schemeClr val="tx1"/>
                </a:solidFill>
              </a:ln>
            </p:spPr>
            <p:txBody>
              <a:bodyPr wrap="none">
                <a:spAutoFit/>
              </a:bodyPr>
              <a:lstStyle/>
              <a:p>
                <a:pPr algn="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100</m:t>
                      </m:r>
                    </m:oMath>
                  </m:oMathPara>
                </a14:m>
                <a:endParaRPr lang="en-US" sz="6000" b="0" dirty="0"/>
              </a:p>
            </p:txBody>
          </p:sp>
        </mc:Choice>
        <mc:Fallback xmlns="">
          <p:sp>
            <p:nvSpPr>
              <p:cNvPr id="20" name="Rectangle 19">
                <a:extLst>
                  <a:ext uri="{FF2B5EF4-FFF2-40B4-BE49-F238E27FC236}">
                    <a16:creationId xmlns:a16="http://schemas.microsoft.com/office/drawing/2014/main" id="{B7194040-F7BD-49CB-A19E-F45D9304B961}"/>
                  </a:ext>
                </a:extLst>
              </p:cNvPr>
              <p:cNvSpPr>
                <a:spLocks noRot="1" noChangeAspect="1" noMove="1" noResize="1" noEditPoints="1" noAdjustHandles="1" noChangeArrowheads="1" noChangeShapeType="1" noTextEdit="1"/>
              </p:cNvSpPr>
              <p:nvPr/>
            </p:nvSpPr>
            <p:spPr>
              <a:xfrm>
                <a:off x="10184344" y="5726223"/>
                <a:ext cx="1638590" cy="1015663"/>
              </a:xfrm>
              <a:prstGeom prst="rect">
                <a:avLst/>
              </a:prstGeom>
              <a:blipFill>
                <a:blip r:embed="rId16"/>
                <a:stretch>
                  <a:fillRect/>
                </a:stretch>
              </a:blipFill>
              <a:ln w="762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B9D5D9E-6528-4E3B-B012-BF267F379A7A}"/>
                  </a:ext>
                </a:extLst>
              </p:cNvPr>
              <p:cNvSpPr/>
              <p:nvPr/>
            </p:nvSpPr>
            <p:spPr>
              <a:xfrm>
                <a:off x="184287" y="4834829"/>
                <a:ext cx="11499713" cy="830997"/>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         </m:t>
                      </m:r>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solidFill>
                            <a:srgbClr val="0070C0"/>
                          </a:solidFill>
                          <a:latin typeface="Cambria Math" panose="02040503050406030204" pitchFamily="18" charset="0"/>
                        </a:rPr>
                        <m:t>      </m:t>
                      </m:r>
                      <m:r>
                        <a:rPr lang="en-US" sz="4800" b="0" i="1" smtClean="0">
                          <a:solidFill>
                            <a:schemeClr val="tx1"/>
                          </a:solidFill>
                          <a:latin typeface="Cambria Math" panose="02040503050406030204" pitchFamily="18" charset="0"/>
                        </a:rPr>
                        <m:t>⋅</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b="0" i="1" smtClean="0">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AB9D5D9E-6528-4E3B-B012-BF267F379A7A}"/>
                  </a:ext>
                </a:extLst>
              </p:cNvPr>
              <p:cNvSpPr>
                <a:spLocks noRot="1" noChangeAspect="1" noMove="1" noResize="1" noEditPoints="1" noAdjustHandles="1" noChangeArrowheads="1" noChangeShapeType="1" noTextEdit="1"/>
              </p:cNvSpPr>
              <p:nvPr/>
            </p:nvSpPr>
            <p:spPr>
              <a:xfrm>
                <a:off x="184287" y="4834829"/>
                <a:ext cx="11499713" cy="830997"/>
              </a:xfrm>
              <a:prstGeom prst="rect">
                <a:avLst/>
              </a:prstGeom>
              <a:blipFill>
                <a:blip r:embed="rId1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1877978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9D96EE-599D-48E9-AA78-19790845A3D0}"/>
              </a:ext>
            </a:extLst>
          </p:cNvPr>
          <p:cNvSpPr/>
          <p:nvPr/>
        </p:nvSpPr>
        <p:spPr>
          <a:xfrm>
            <a:off x="0" y="4041059"/>
            <a:ext cx="12192000" cy="589936"/>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𝑔</m:t>
                      </m:r>
                      <m:d>
                        <m:dPr>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3A9BE10-D7D9-4846-B850-01148F2D3A88}"/>
                  </a:ext>
                </a:extLst>
              </p:cNvPr>
              <p:cNvSpPr/>
              <p:nvPr/>
            </p:nvSpPr>
            <p:spPr>
              <a:xfrm>
                <a:off x="1256752" y="1520656"/>
                <a:ext cx="4467120" cy="5016758"/>
              </a:xfrm>
              <a:prstGeom prst="rect">
                <a:avLst/>
              </a:prstGeom>
            </p:spPr>
            <p:txBody>
              <a:bodyPr wrap="none">
                <a:spAutoFit/>
              </a:bodyPr>
              <a:lstStyle/>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b="0" i="1" dirty="0">
                  <a:latin typeface="Cambria Math" panose="02040503050406030204" pitchFamily="18" charset="0"/>
                </a:endParaRPr>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1⋅</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a:p>
                <a:pPr algn="ctr"/>
                <a14:m>
                  <m:oMathPara xmlns:m="http://schemas.openxmlformats.org/officeDocument/2006/math">
                    <m:oMathParaPr>
                      <m:jc m:val="right"/>
                    </m:oMathParaPr>
                    <m:oMath xmlns:m="http://schemas.openxmlformats.org/officeDocument/2006/math">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oMath>
                  </m:oMathPara>
                </a14:m>
                <a:endParaRPr lang="en-CA" sz="4000" dirty="0"/>
              </a:p>
            </p:txBody>
          </p:sp>
        </mc:Choice>
        <mc:Fallback xmlns="">
          <p:sp>
            <p:nvSpPr>
              <p:cNvPr id="9" name="Rectangle 8">
                <a:extLst>
                  <a:ext uri="{FF2B5EF4-FFF2-40B4-BE49-F238E27FC236}">
                    <a16:creationId xmlns:a16="http://schemas.microsoft.com/office/drawing/2014/main" id="{13A9BE10-D7D9-4846-B850-01148F2D3A88}"/>
                  </a:ext>
                </a:extLst>
              </p:cNvPr>
              <p:cNvSpPr>
                <a:spLocks noRot="1" noChangeAspect="1" noMove="1" noResize="1" noEditPoints="1" noAdjustHandles="1" noChangeArrowheads="1" noChangeShapeType="1" noTextEdit="1"/>
              </p:cNvSpPr>
              <p:nvPr/>
            </p:nvSpPr>
            <p:spPr>
              <a:xfrm>
                <a:off x="1256752" y="1520656"/>
                <a:ext cx="4467120" cy="501675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BE991D-6F51-45F6-9C35-EBC16825185C}"/>
                  </a:ext>
                </a:extLst>
              </p:cNvPr>
              <p:cNvSpPr/>
              <p:nvPr/>
            </p:nvSpPr>
            <p:spPr>
              <a:xfrm>
                <a:off x="6817286" y="1525572"/>
                <a:ext cx="3778470" cy="5016758"/>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US" sz="40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+1</m:t>
                      </m:r>
                    </m:oMath>
                  </m:oMathPara>
                </a14:m>
                <a:endParaRPr lang="en-US" sz="40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ABE991D-6F51-45F6-9C35-EBC16825185C}"/>
                  </a:ext>
                </a:extLst>
              </p:cNvPr>
              <p:cNvSpPr>
                <a:spLocks noRot="1" noChangeAspect="1" noMove="1" noResize="1" noEditPoints="1" noAdjustHandles="1" noChangeArrowheads="1" noChangeShapeType="1" noTextEdit="1"/>
              </p:cNvSpPr>
              <p:nvPr/>
            </p:nvSpPr>
            <p:spPr>
              <a:xfrm>
                <a:off x="6817286" y="1525572"/>
                <a:ext cx="3778470" cy="5016758"/>
              </a:xfrm>
              <a:prstGeom prst="rect">
                <a:avLst/>
              </a:prstGeom>
              <a:blipFill>
                <a:blip r:embed="rId4"/>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D6B67534-0AA2-40FF-B808-13B207AE62EA}"/>
              </a:ext>
            </a:extLst>
          </p:cNvPr>
          <p:cNvSpPr/>
          <p:nvPr/>
        </p:nvSpPr>
        <p:spPr>
          <a:xfrm>
            <a:off x="509686" y="-737731"/>
            <a:ext cx="4624343" cy="369332"/>
          </a:xfrm>
          <a:prstGeom prst="rect">
            <a:avLst/>
          </a:prstGeom>
        </p:spPr>
        <p:txBody>
          <a:bodyPr wrap="none">
            <a:spAutoFit/>
          </a:bodyPr>
          <a:lstStyle/>
          <a:p>
            <a:r>
              <a:rPr lang="en-CA" dirty="0">
                <a:hlinkClick r:id="rId5"/>
              </a:rPr>
              <a:t>https://en.wikipedia.org/wiki/Polynomial_code</a:t>
            </a:r>
            <a:endParaRPr lang="en-CA"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10C3601-BC4D-4AA8-AD72-21E90312DF98}"/>
                  </a:ext>
                </a:extLst>
              </p:cNvPr>
              <p:cNvSpPr/>
              <p:nvPr/>
            </p:nvSpPr>
            <p:spPr>
              <a:xfrm>
                <a:off x="5984719" y="1559985"/>
                <a:ext cx="692882" cy="5016758"/>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oMath>
                  </m:oMathPara>
                </a14:m>
                <a:endParaRPr lang="en-US" sz="40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110C3601-BC4D-4AA8-AD72-21E90312DF98}"/>
                  </a:ext>
                </a:extLst>
              </p:cNvPr>
              <p:cNvSpPr>
                <a:spLocks noRot="1" noChangeAspect="1" noMove="1" noResize="1" noEditPoints="1" noAdjustHandles="1" noChangeArrowheads="1" noChangeShapeType="1" noTextEdit="1"/>
              </p:cNvSpPr>
              <p:nvPr/>
            </p:nvSpPr>
            <p:spPr>
              <a:xfrm>
                <a:off x="5984719" y="1559985"/>
                <a:ext cx="692882" cy="501675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2B2DC0C-44FF-4470-8C8D-96B1CD781339}"/>
                  </a:ext>
                </a:extLst>
              </p:cNvPr>
              <p:cNvSpPr/>
              <p:nvPr/>
            </p:nvSpPr>
            <p:spPr>
              <a:xfrm>
                <a:off x="0" y="1516777"/>
                <a:ext cx="973392" cy="5016758"/>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b="0" i="1" smtClean="0">
                          <a:latin typeface="Cambria Math" panose="02040503050406030204" pitchFamily="18" charset="0"/>
                        </a:rPr>
                        <m:t>11</m:t>
                      </m:r>
                    </m:oMath>
                  </m:oMathPara>
                </a14:m>
                <a:endParaRPr lang="en-US" sz="4000" b="0" dirty="0"/>
              </a:p>
            </p:txBody>
          </p:sp>
        </mc:Choice>
        <mc:Fallback xmlns="">
          <p:sp>
            <p:nvSpPr>
              <p:cNvPr id="12" name="Rectangle 11">
                <a:extLst>
                  <a:ext uri="{FF2B5EF4-FFF2-40B4-BE49-F238E27FC236}">
                    <a16:creationId xmlns:a16="http://schemas.microsoft.com/office/drawing/2014/main" id="{02B2DC0C-44FF-4470-8C8D-96B1CD781339}"/>
                  </a:ext>
                </a:extLst>
              </p:cNvPr>
              <p:cNvSpPr>
                <a:spLocks noRot="1" noChangeAspect="1" noMove="1" noResize="1" noEditPoints="1" noAdjustHandles="1" noChangeArrowheads="1" noChangeShapeType="1" noTextEdit="1"/>
              </p:cNvSpPr>
              <p:nvPr/>
            </p:nvSpPr>
            <p:spPr>
              <a:xfrm>
                <a:off x="0" y="1516777"/>
                <a:ext cx="973392" cy="501675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41047F0-EE0F-4152-A3AB-DE4342062313}"/>
                  </a:ext>
                </a:extLst>
              </p:cNvPr>
              <p:cNvSpPr/>
              <p:nvPr/>
            </p:nvSpPr>
            <p:spPr>
              <a:xfrm>
                <a:off x="10473261" y="1521693"/>
                <a:ext cx="1718739" cy="5016758"/>
              </a:xfrm>
              <a:prstGeom prst="rect">
                <a:avLst/>
              </a:prstGeom>
            </p:spPr>
            <p:txBody>
              <a:bodyPr wrap="none">
                <a:spAutoFit/>
              </a:bodyPr>
              <a:lstStyle/>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00</m:t>
                      </m:r>
                      <m:r>
                        <a:rPr lang="en-US" sz="4000" b="0" i="1" smtClean="0">
                          <a:latin typeface="Cambria Math" panose="02040503050406030204" pitchFamily="18" charset="0"/>
                        </a:rPr>
                        <m:t>000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00111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011</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01</m:t>
                      </m:r>
                      <m:r>
                        <a:rPr lang="en-US" sz="4000" b="0" i="1" smtClean="0">
                          <a:latin typeface="Cambria Math" panose="02040503050406030204" pitchFamily="18" charset="0"/>
                        </a:rPr>
                        <m:t>001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1</m:t>
                      </m:r>
                      <m:r>
                        <a:rPr lang="en-US" sz="4000" i="1">
                          <a:latin typeface="Cambria Math" panose="02040503050406030204" pitchFamily="18" charset="0"/>
                        </a:rPr>
                        <m:t>1</m:t>
                      </m:r>
                      <m:r>
                        <a:rPr lang="en-US" sz="4000" b="0" i="1" smtClean="0">
                          <a:latin typeface="Cambria Math" panose="02040503050406030204" pitchFamily="18" charset="0"/>
                        </a:rPr>
                        <m:t>100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1" dirty="0" smtClean="0">
                          <a:latin typeface="Cambria Math" panose="02040503050406030204" pitchFamily="18" charset="0"/>
                        </a:rPr>
                        <m:t>11</m:t>
                      </m:r>
                      <m:r>
                        <a:rPr lang="en-US" sz="4000" i="1" dirty="0" smtClean="0">
                          <a:latin typeface="Cambria Math" panose="02040503050406030204" pitchFamily="18" charset="0"/>
                        </a:rPr>
                        <m:t>0</m:t>
                      </m:r>
                      <m:r>
                        <a:rPr lang="en-US" sz="4000" b="0" i="1" smtClean="0">
                          <a:latin typeface="Cambria Math" panose="02040503050406030204" pitchFamily="18" charset="0"/>
                        </a:rPr>
                        <m:t>11</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dirty="0" smtClean="0">
                          <a:latin typeface="Cambria Math" panose="02040503050406030204" pitchFamily="18" charset="0"/>
                        </a:rPr>
                        <m:t>10</m:t>
                      </m:r>
                      <m:r>
                        <a:rPr lang="en-US" sz="4000" i="1" dirty="0" smtClean="0">
                          <a:latin typeface="Cambria Math" panose="02040503050406030204" pitchFamily="18" charset="0"/>
                        </a:rPr>
                        <m:t>0</m:t>
                      </m:r>
                      <m:r>
                        <a:rPr lang="en-US" sz="4000" b="0" i="1" smtClean="0">
                          <a:latin typeface="Cambria Math" panose="02040503050406030204" pitchFamily="18" charset="0"/>
                        </a:rPr>
                        <m:t>10</m:t>
                      </m:r>
                    </m:oMath>
                  </m:oMathPara>
                </a14:m>
                <a:endParaRPr lang="en-US" sz="4000" b="0" dirty="0"/>
              </a:p>
              <a:p>
                <a:pPr algn="r"/>
                <a14:m>
                  <m:oMathPara xmlns:m="http://schemas.openxmlformats.org/officeDocument/2006/math">
                    <m:oMathParaPr>
                      <m:jc m:val="right"/>
                    </m:oMathParaPr>
                    <m:oMath xmlns:m="http://schemas.openxmlformats.org/officeDocument/2006/math">
                      <m:r>
                        <a:rPr lang="en-US" sz="4000" b="0" i="0" smtClean="0">
                          <a:latin typeface="Cambria Math" panose="02040503050406030204" pitchFamily="18" charset="0"/>
                        </a:rPr>
                        <m:t>10</m:t>
                      </m:r>
                      <m:r>
                        <a:rPr lang="en-US" sz="4000" i="1">
                          <a:latin typeface="Cambria Math" panose="02040503050406030204" pitchFamily="18" charset="0"/>
                        </a:rPr>
                        <m:t>1</m:t>
                      </m:r>
                      <m:r>
                        <a:rPr lang="en-US" sz="4000" b="0" i="1" smtClean="0">
                          <a:latin typeface="Cambria Math" panose="02040503050406030204" pitchFamily="18" charset="0"/>
                        </a:rPr>
                        <m:t>01</m:t>
                      </m:r>
                    </m:oMath>
                  </m:oMathPara>
                </a14:m>
                <a:endParaRPr lang="en-US" sz="4000" b="0" dirty="0"/>
              </a:p>
            </p:txBody>
          </p:sp>
        </mc:Choice>
        <mc:Fallback xmlns="">
          <p:sp>
            <p:nvSpPr>
              <p:cNvPr id="13" name="Rectangle 12">
                <a:extLst>
                  <a:ext uri="{FF2B5EF4-FFF2-40B4-BE49-F238E27FC236}">
                    <a16:creationId xmlns:a16="http://schemas.microsoft.com/office/drawing/2014/main" id="{741047F0-EE0F-4152-A3AB-DE4342062313}"/>
                  </a:ext>
                </a:extLst>
              </p:cNvPr>
              <p:cNvSpPr>
                <a:spLocks noRot="1" noChangeAspect="1" noMove="1" noResize="1" noEditPoints="1" noAdjustHandles="1" noChangeArrowheads="1" noChangeShapeType="1" noTextEdit="1"/>
              </p:cNvSpPr>
              <p:nvPr/>
            </p:nvSpPr>
            <p:spPr>
              <a:xfrm>
                <a:off x="10473261" y="1521693"/>
                <a:ext cx="1718739" cy="5016758"/>
              </a:xfrm>
              <a:prstGeom prst="rect">
                <a:avLst/>
              </a:prstGeom>
              <a:blipFill>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041655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58CC64C-9586-4AD9-A3DD-1D61C61863F9}"/>
              </a:ext>
            </a:extLst>
          </p:cNvPr>
          <p:cNvGrpSpPr/>
          <p:nvPr/>
        </p:nvGrpSpPr>
        <p:grpSpPr>
          <a:xfrm>
            <a:off x="0" y="3643282"/>
            <a:ext cx="3336371" cy="3361234"/>
            <a:chOff x="4930811" y="3014632"/>
            <a:chExt cx="3336371" cy="3361234"/>
          </a:xfrm>
        </p:grpSpPr>
        <p:cxnSp>
          <p:nvCxnSpPr>
            <p:cNvPr id="105" name="Straight Arrow Connector 104">
              <a:extLst>
                <a:ext uri="{FF2B5EF4-FFF2-40B4-BE49-F238E27FC236}">
                  <a16:creationId xmlns:a16="http://schemas.microsoft.com/office/drawing/2014/main" id="{CCDF0A6C-9EFD-4733-A271-C970695AC579}"/>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61B897-93AE-407E-8BC3-4D705651928B}"/>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52ADFD3-7F8A-4731-9725-1DC49A01FDAA}"/>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7" name="Content Placeholder 2">
                  <a:extLst>
                    <a:ext uri="{FF2B5EF4-FFF2-40B4-BE49-F238E27FC236}">
                      <a16:creationId xmlns:a16="http://schemas.microsoft.com/office/drawing/2014/main" id="{652ADFD3-7F8A-4731-9725-1DC49A01FDAA}"/>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3C4EA64-6B14-4D37-849C-68EB8C42C86B}"/>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8" name="Content Placeholder 2">
                  <a:extLst>
                    <a:ext uri="{FF2B5EF4-FFF2-40B4-BE49-F238E27FC236}">
                      <a16:creationId xmlns:a16="http://schemas.microsoft.com/office/drawing/2014/main" id="{33C4EA64-6B14-4D37-849C-68EB8C42C86B}"/>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765FAB2-1B2D-4650-834C-A13DC2E4CA6D}"/>
              </a:ext>
            </a:extLst>
          </p:cNvPr>
          <p:cNvGrpSpPr/>
          <p:nvPr/>
        </p:nvGrpSpPr>
        <p:grpSpPr>
          <a:xfrm>
            <a:off x="793755" y="1378209"/>
            <a:ext cx="5321294" cy="4767447"/>
            <a:chOff x="165105" y="1854459"/>
            <a:chExt cx="5321294" cy="4767447"/>
          </a:xfrm>
        </p:grpSpPr>
        <p:cxnSp>
          <p:nvCxnSpPr>
            <p:cNvPr id="38" name="Straight Connector 37">
              <a:extLst>
                <a:ext uri="{FF2B5EF4-FFF2-40B4-BE49-F238E27FC236}">
                  <a16:creationId xmlns:a16="http://schemas.microsoft.com/office/drawing/2014/main" id="{A1E1F8DA-DA1A-4943-9BE6-0D08342332E8}"/>
                </a:ext>
              </a:extLst>
            </p:cNvPr>
            <p:cNvCxnSpPr>
              <a:cxnSpLocks/>
            </p:cNvCxnSpPr>
            <p:nvPr/>
          </p:nvCxnSpPr>
          <p:spPr>
            <a:xfrm>
              <a:off x="928568" y="427525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E02F3-769F-45C0-A05C-102259C4EC98}"/>
                </a:ext>
              </a:extLst>
            </p:cNvPr>
            <p:cNvCxnSpPr>
              <a:cxnSpLocks/>
            </p:cNvCxnSpPr>
            <p:nvPr/>
          </p:nvCxnSpPr>
          <p:spPr>
            <a:xfrm>
              <a:off x="928568" y="234799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BA85C8-1375-4FAE-B6EB-51A15F249CAF}"/>
                </a:ext>
              </a:extLst>
            </p:cNvPr>
            <p:cNvCxnSpPr>
              <a:cxnSpLocks/>
            </p:cNvCxnSpPr>
            <p:nvPr/>
          </p:nvCxnSpPr>
          <p:spPr>
            <a:xfrm>
              <a:off x="727181"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FD0964-7DC6-4AEF-84FF-0F011F7491FD}"/>
                </a:ext>
              </a:extLst>
            </p:cNvPr>
            <p:cNvCxnSpPr>
              <a:cxnSpLocks/>
            </p:cNvCxnSpPr>
            <p:nvPr/>
          </p:nvCxnSpPr>
          <p:spPr>
            <a:xfrm>
              <a:off x="2767077"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9A0C37D-6A92-49DA-838E-65E5A65D51EF}"/>
                </a:ext>
              </a:extLst>
            </p:cNvPr>
            <p:cNvCxnSpPr>
              <a:cxnSpLocks/>
            </p:cNvCxnSpPr>
            <p:nvPr/>
          </p:nvCxnSpPr>
          <p:spPr>
            <a:xfrm>
              <a:off x="923196" y="6203843"/>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E559AA8-2FD5-4C76-8BB8-F6BE2A980F01}"/>
                </a:ext>
              </a:extLst>
            </p:cNvPr>
            <p:cNvCxnSpPr>
              <a:cxnSpLocks/>
            </p:cNvCxnSpPr>
            <p:nvPr/>
          </p:nvCxnSpPr>
          <p:spPr>
            <a:xfrm>
              <a:off x="923196" y="42765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F32BFC-EB3F-4B44-9461-6BA24C6EDBFF}"/>
                </a:ext>
              </a:extLst>
            </p:cNvPr>
            <p:cNvCxnSpPr>
              <a:cxnSpLocks/>
            </p:cNvCxnSpPr>
            <p:nvPr/>
          </p:nvCxnSpPr>
          <p:spPr>
            <a:xfrm>
              <a:off x="721809"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18A3AB-46F1-46A9-9730-85FAA0649639}"/>
                </a:ext>
              </a:extLst>
            </p:cNvPr>
            <p:cNvCxnSpPr>
              <a:cxnSpLocks/>
            </p:cNvCxnSpPr>
            <p:nvPr/>
          </p:nvCxnSpPr>
          <p:spPr>
            <a:xfrm>
              <a:off x="2761705"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D65B65F-3603-4F92-A342-541149525036}"/>
                </a:ext>
              </a:extLst>
            </p:cNvPr>
            <p:cNvCxnSpPr>
              <a:cxnSpLocks/>
            </p:cNvCxnSpPr>
            <p:nvPr/>
          </p:nvCxnSpPr>
          <p:spPr>
            <a:xfrm>
              <a:off x="2965519" y="426182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784BAB-A040-4E12-A127-644C501021B5}"/>
                </a:ext>
              </a:extLst>
            </p:cNvPr>
            <p:cNvCxnSpPr>
              <a:cxnSpLocks/>
            </p:cNvCxnSpPr>
            <p:nvPr/>
          </p:nvCxnSpPr>
          <p:spPr>
            <a:xfrm>
              <a:off x="2965519" y="233456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94F5CF-FD6E-4892-825D-503D3D041045}"/>
                </a:ext>
              </a:extLst>
            </p:cNvPr>
            <p:cNvCxnSpPr>
              <a:cxnSpLocks/>
            </p:cNvCxnSpPr>
            <p:nvPr/>
          </p:nvCxnSpPr>
          <p:spPr>
            <a:xfrm>
              <a:off x="2764132"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402CD9-DBAF-4F06-8318-A5FCEB55CA48}"/>
                </a:ext>
              </a:extLst>
            </p:cNvPr>
            <p:cNvCxnSpPr>
              <a:cxnSpLocks/>
            </p:cNvCxnSpPr>
            <p:nvPr/>
          </p:nvCxnSpPr>
          <p:spPr>
            <a:xfrm>
              <a:off x="4804028"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D529A7-5C7D-4F6E-8C15-55BB9587E251}"/>
                </a:ext>
              </a:extLst>
            </p:cNvPr>
            <p:cNvCxnSpPr>
              <a:cxnSpLocks/>
            </p:cNvCxnSpPr>
            <p:nvPr/>
          </p:nvCxnSpPr>
          <p:spPr>
            <a:xfrm>
              <a:off x="2965519" y="61957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29512DF-EDAA-4166-A58B-BE73C9422782}"/>
                </a:ext>
              </a:extLst>
            </p:cNvPr>
            <p:cNvCxnSpPr>
              <a:cxnSpLocks/>
            </p:cNvCxnSpPr>
            <p:nvPr/>
          </p:nvCxnSpPr>
          <p:spPr>
            <a:xfrm>
              <a:off x="2965519" y="4268525"/>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2D9592-D269-45CE-BEB2-2D073EDCD984}"/>
                </a:ext>
              </a:extLst>
            </p:cNvPr>
            <p:cNvCxnSpPr>
              <a:cxnSpLocks/>
            </p:cNvCxnSpPr>
            <p:nvPr/>
          </p:nvCxnSpPr>
          <p:spPr>
            <a:xfrm>
              <a:off x="2764132"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37DF2A5-A005-4D72-92F8-ABB56BAF8B1F}"/>
                </a:ext>
              </a:extLst>
            </p:cNvPr>
            <p:cNvCxnSpPr>
              <a:cxnSpLocks/>
            </p:cNvCxnSpPr>
            <p:nvPr/>
          </p:nvCxnSpPr>
          <p:spPr>
            <a:xfrm>
              <a:off x="4804028"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3CCAEAE4-E5B6-418E-800E-76DFCD63B4D9}"/>
                </a:ext>
              </a:extLst>
            </p:cNvPr>
            <p:cNvGrpSpPr/>
            <p:nvPr/>
          </p:nvGrpSpPr>
          <p:grpSpPr>
            <a:xfrm>
              <a:off x="180710" y="1861555"/>
              <a:ext cx="1069483" cy="886673"/>
              <a:chOff x="5227758" y="2553151"/>
              <a:chExt cx="862737" cy="715267"/>
            </a:xfrm>
          </p:grpSpPr>
          <p:sp>
            <p:nvSpPr>
              <p:cNvPr id="144" name="Oval 143">
                <a:extLst>
                  <a:ext uri="{FF2B5EF4-FFF2-40B4-BE49-F238E27FC236}">
                    <a16:creationId xmlns:a16="http://schemas.microsoft.com/office/drawing/2014/main" id="{1E996317-1F9F-4BB6-89ED-78768D4882E5}"/>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78822E3-1097-4782-8892-3B2FC88ABEF6}"/>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r>
                            <a:rPr lang="en-US" sz="4000" b="0" i="1" dirty="0" smtClean="0">
                              <a:latin typeface="Cambria Math" panose="02040503050406030204" pitchFamily="18" charset="0"/>
                            </a:rPr>
                            <m:t>𝑥</m:t>
                          </m:r>
                        </m:oMath>
                      </m:oMathPara>
                    </a14:m>
                    <a:endParaRPr lang="en-CA" sz="4000" dirty="0"/>
                  </a:p>
                </p:txBody>
              </p:sp>
            </mc:Choice>
            <mc:Fallback xmlns="">
              <p:sp>
                <p:nvSpPr>
                  <p:cNvPr id="145" name="TextBox 144">
                    <a:extLst>
                      <a:ext uri="{FF2B5EF4-FFF2-40B4-BE49-F238E27FC236}">
                        <a16:creationId xmlns:a16="http://schemas.microsoft.com/office/drawing/2014/main" id="{A78822E3-1097-4782-8892-3B2FC88ABEF6}"/>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15"/>
                    <a:stretch>
                      <a:fillRect/>
                    </a:stretch>
                  </a:blipFill>
                </p:spPr>
                <p:txBody>
                  <a:bodyPr/>
                  <a:lstStyle/>
                  <a:p>
                    <a:r>
                      <a:rPr lang="en-CA">
                        <a:noFill/>
                      </a:rPr>
                      <a:t> </a:t>
                    </a:r>
                  </a:p>
                </p:txBody>
              </p:sp>
            </mc:Fallback>
          </mc:AlternateContent>
        </p:grpSp>
        <p:grpSp>
          <p:nvGrpSpPr>
            <p:cNvPr id="146" name="Group 145">
              <a:extLst>
                <a:ext uri="{FF2B5EF4-FFF2-40B4-BE49-F238E27FC236}">
                  <a16:creationId xmlns:a16="http://schemas.microsoft.com/office/drawing/2014/main" id="{619F8BBF-FC79-4421-BCBC-CD53F1A597B5}"/>
                </a:ext>
              </a:extLst>
            </p:cNvPr>
            <p:cNvGrpSpPr/>
            <p:nvPr/>
          </p:nvGrpSpPr>
          <p:grpSpPr>
            <a:xfrm>
              <a:off x="166059" y="5735233"/>
              <a:ext cx="1069483" cy="886673"/>
              <a:chOff x="5928751" y="4327186"/>
              <a:chExt cx="862737" cy="715267"/>
            </a:xfrm>
          </p:grpSpPr>
          <p:sp>
            <p:nvSpPr>
              <p:cNvPr id="147" name="Oval 146">
                <a:extLst>
                  <a:ext uri="{FF2B5EF4-FFF2-40B4-BE49-F238E27FC236}">
                    <a16:creationId xmlns:a16="http://schemas.microsoft.com/office/drawing/2014/main" id="{399EDB84-7BA4-4C17-A979-4DF779244D93}"/>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76CDA0-6D64-4185-8DD3-791D54BA813E}"/>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148" name="TextBox 147">
                    <a:extLst>
                      <a:ext uri="{FF2B5EF4-FFF2-40B4-BE49-F238E27FC236}">
                        <a16:creationId xmlns:a16="http://schemas.microsoft.com/office/drawing/2014/main" id="{5076CDA0-6D64-4185-8DD3-791D54BA813E}"/>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6"/>
                    <a:stretch>
                      <a:fillRect/>
                    </a:stretch>
                  </a:blipFill>
                </p:spPr>
                <p:txBody>
                  <a:bodyPr/>
                  <a:lstStyle/>
                  <a:p>
                    <a:r>
                      <a:rPr lang="en-CA">
                        <a:noFill/>
                      </a:rPr>
                      <a:t> </a:t>
                    </a:r>
                  </a:p>
                </p:txBody>
              </p:sp>
            </mc:Fallback>
          </mc:AlternateContent>
        </p:grpSp>
        <p:grpSp>
          <p:nvGrpSpPr>
            <p:cNvPr id="149" name="Group 148">
              <a:extLst>
                <a:ext uri="{FF2B5EF4-FFF2-40B4-BE49-F238E27FC236}">
                  <a16:creationId xmlns:a16="http://schemas.microsoft.com/office/drawing/2014/main" id="{F5706B18-3EDE-4FE1-B37E-7B041FB431CD}"/>
                </a:ext>
              </a:extLst>
            </p:cNvPr>
            <p:cNvGrpSpPr/>
            <p:nvPr/>
          </p:nvGrpSpPr>
          <p:grpSpPr>
            <a:xfrm>
              <a:off x="165105" y="3800374"/>
              <a:ext cx="1069483" cy="886673"/>
              <a:chOff x="5227758" y="2553151"/>
              <a:chExt cx="862737" cy="715267"/>
            </a:xfrm>
          </p:grpSpPr>
          <p:sp>
            <p:nvSpPr>
              <p:cNvPr id="150" name="Oval 149">
                <a:extLst>
                  <a:ext uri="{FF2B5EF4-FFF2-40B4-BE49-F238E27FC236}">
                    <a16:creationId xmlns:a16="http://schemas.microsoft.com/office/drawing/2014/main" id="{F708A9A1-A1F0-49F8-A749-1BECB22623B7}"/>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D92DF412-5492-478E-9659-1AB546207F8E}"/>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151" name="TextBox 150">
                    <a:extLst>
                      <a:ext uri="{FF2B5EF4-FFF2-40B4-BE49-F238E27FC236}">
                        <a16:creationId xmlns:a16="http://schemas.microsoft.com/office/drawing/2014/main" id="{D92DF412-5492-478E-9659-1AB546207F8E}"/>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7"/>
                    <a:stretch>
                      <a:fillRect/>
                    </a:stretch>
                  </a:blipFill>
                </p:spPr>
                <p:txBody>
                  <a:bodyPr/>
                  <a:lstStyle/>
                  <a:p>
                    <a:r>
                      <a:rPr lang="en-CA">
                        <a:noFill/>
                      </a:rPr>
                      <a:t> </a:t>
                    </a:r>
                  </a:p>
                </p:txBody>
              </p:sp>
            </mc:Fallback>
          </mc:AlternateContent>
        </p:grpSp>
        <p:grpSp>
          <p:nvGrpSpPr>
            <p:cNvPr id="152" name="Group 151">
              <a:extLst>
                <a:ext uri="{FF2B5EF4-FFF2-40B4-BE49-F238E27FC236}">
                  <a16:creationId xmlns:a16="http://schemas.microsoft.com/office/drawing/2014/main" id="{1BF18499-D4D9-4BFC-9FD3-2EB10821DEA8}"/>
                </a:ext>
              </a:extLst>
            </p:cNvPr>
            <p:cNvGrpSpPr/>
            <p:nvPr/>
          </p:nvGrpSpPr>
          <p:grpSpPr>
            <a:xfrm>
              <a:off x="2095501" y="1874989"/>
              <a:ext cx="1295400" cy="886674"/>
              <a:chOff x="5140047" y="2553151"/>
              <a:chExt cx="1044981" cy="715267"/>
            </a:xfrm>
          </p:grpSpPr>
          <p:sp>
            <p:nvSpPr>
              <p:cNvPr id="153" name="Oval 152">
                <a:extLst>
                  <a:ext uri="{FF2B5EF4-FFF2-40B4-BE49-F238E27FC236}">
                    <a16:creationId xmlns:a16="http://schemas.microsoft.com/office/drawing/2014/main" id="{38C5A3F9-9B60-4328-8FAB-9B37E10E9022}"/>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6F03DEB9-AC57-43CC-968C-692B67454E9B}"/>
                      </a:ext>
                    </a:extLst>
                  </p:cNvPr>
                  <p:cNvSpPr txBox="1"/>
                  <p:nvPr/>
                </p:nvSpPr>
                <p:spPr>
                  <a:xfrm>
                    <a:off x="5140047" y="2699748"/>
                    <a:ext cx="1044981"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54" name="TextBox 153">
                    <a:extLst>
                      <a:ext uri="{FF2B5EF4-FFF2-40B4-BE49-F238E27FC236}">
                        <a16:creationId xmlns:a16="http://schemas.microsoft.com/office/drawing/2014/main" id="{6F03DEB9-AC57-43CC-968C-692B67454E9B}"/>
                      </a:ext>
                    </a:extLst>
                  </p:cNvPr>
                  <p:cNvSpPr txBox="1">
                    <a:spLocks noRot="1" noChangeAspect="1" noMove="1" noResize="1" noEditPoints="1" noAdjustHandles="1" noChangeArrowheads="1" noChangeShapeType="1" noTextEdit="1"/>
                  </p:cNvSpPr>
                  <p:nvPr/>
                </p:nvSpPr>
                <p:spPr>
                  <a:xfrm>
                    <a:off x="5140047" y="2699748"/>
                    <a:ext cx="1044981" cy="422074"/>
                  </a:xfrm>
                  <a:prstGeom prst="rect">
                    <a:avLst/>
                  </a:prstGeom>
                  <a:blipFill>
                    <a:blip r:embed="rId18"/>
                    <a:stretch>
                      <a:fillRect/>
                    </a:stretch>
                  </a:blipFill>
                  <a:effectLst>
                    <a:softEdge rad="63500"/>
                  </a:effectLst>
                </p:spPr>
                <p:txBody>
                  <a:bodyPr/>
                  <a:lstStyle/>
                  <a:p>
                    <a:r>
                      <a:rPr lang="en-CA">
                        <a:noFill/>
                      </a:rPr>
                      <a:t> </a:t>
                    </a:r>
                  </a:p>
                </p:txBody>
              </p:sp>
            </mc:Fallback>
          </mc:AlternateContent>
        </p:grpSp>
        <p:grpSp>
          <p:nvGrpSpPr>
            <p:cNvPr id="155" name="Group 154">
              <a:extLst>
                <a:ext uri="{FF2B5EF4-FFF2-40B4-BE49-F238E27FC236}">
                  <a16:creationId xmlns:a16="http://schemas.microsoft.com/office/drawing/2014/main" id="{92F92C12-4EAA-49DD-BC3B-57750C398AE0}"/>
                </a:ext>
              </a:extLst>
            </p:cNvPr>
            <p:cNvGrpSpPr/>
            <p:nvPr/>
          </p:nvGrpSpPr>
          <p:grpSpPr>
            <a:xfrm>
              <a:off x="4081671" y="1854459"/>
              <a:ext cx="1404728" cy="886674"/>
              <a:chOff x="7342958" y="2560165"/>
              <a:chExt cx="1133174" cy="715267"/>
            </a:xfrm>
          </p:grpSpPr>
          <p:sp>
            <p:nvSpPr>
              <p:cNvPr id="156" name="Oval 155">
                <a:extLst>
                  <a:ext uri="{FF2B5EF4-FFF2-40B4-BE49-F238E27FC236}">
                    <a16:creationId xmlns:a16="http://schemas.microsoft.com/office/drawing/2014/main" id="{E194B43B-C13A-40BB-9A51-0DCCD6E2D6F3}"/>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E30A4944-9882-4A6D-B4EF-9D3DFA5CE194}"/>
                      </a:ext>
                    </a:extLst>
                  </p:cNvPr>
                  <p:cNvSpPr txBox="1"/>
                  <p:nvPr/>
                </p:nvSpPr>
                <p:spPr>
                  <a:xfrm>
                    <a:off x="7342958" y="2715447"/>
                    <a:ext cx="1133174"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57" name="TextBox 156">
                    <a:extLst>
                      <a:ext uri="{FF2B5EF4-FFF2-40B4-BE49-F238E27FC236}">
                        <a16:creationId xmlns:a16="http://schemas.microsoft.com/office/drawing/2014/main" id="{E30A4944-9882-4A6D-B4EF-9D3DFA5CE194}"/>
                      </a:ext>
                    </a:extLst>
                  </p:cNvPr>
                  <p:cNvSpPr txBox="1">
                    <a:spLocks noRot="1" noChangeAspect="1" noMove="1" noResize="1" noEditPoints="1" noAdjustHandles="1" noChangeArrowheads="1" noChangeShapeType="1" noTextEdit="1"/>
                  </p:cNvSpPr>
                  <p:nvPr/>
                </p:nvSpPr>
                <p:spPr>
                  <a:xfrm>
                    <a:off x="7342958" y="2715447"/>
                    <a:ext cx="1133174" cy="422074"/>
                  </a:xfrm>
                  <a:prstGeom prst="rect">
                    <a:avLst/>
                  </a:prstGeom>
                  <a:blipFill>
                    <a:blip r:embed="rId19"/>
                    <a:stretch>
                      <a:fillRect/>
                    </a:stretch>
                  </a:blipFill>
                  <a:effectLst>
                    <a:softEdge rad="63500"/>
                  </a:effectLst>
                </p:spPr>
                <p:txBody>
                  <a:bodyPr/>
                  <a:lstStyle/>
                  <a:p>
                    <a:r>
                      <a:rPr lang="en-CA">
                        <a:noFill/>
                      </a:rPr>
                      <a:t> </a:t>
                    </a:r>
                  </a:p>
                </p:txBody>
              </p:sp>
            </mc:Fallback>
          </mc:AlternateContent>
        </p:grpSp>
        <p:grpSp>
          <p:nvGrpSpPr>
            <p:cNvPr id="158" name="Group 157">
              <a:extLst>
                <a:ext uri="{FF2B5EF4-FFF2-40B4-BE49-F238E27FC236}">
                  <a16:creationId xmlns:a16="http://schemas.microsoft.com/office/drawing/2014/main" id="{A19D7993-903A-4AEE-AAE4-AFF20D99815B}"/>
                </a:ext>
              </a:extLst>
            </p:cNvPr>
            <p:cNvGrpSpPr/>
            <p:nvPr/>
          </p:nvGrpSpPr>
          <p:grpSpPr>
            <a:xfrm>
              <a:off x="2208382" y="5727175"/>
              <a:ext cx="1069483" cy="886673"/>
              <a:chOff x="5928751" y="4327186"/>
              <a:chExt cx="862737" cy="715267"/>
            </a:xfrm>
          </p:grpSpPr>
          <p:sp>
            <p:nvSpPr>
              <p:cNvPr id="159" name="Oval 158">
                <a:extLst>
                  <a:ext uri="{FF2B5EF4-FFF2-40B4-BE49-F238E27FC236}">
                    <a16:creationId xmlns:a16="http://schemas.microsoft.com/office/drawing/2014/main" id="{F0C79FEC-0BE9-4589-8379-651034D1F4DC}"/>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8105326B-1311-4D75-B528-54A13DA97156}"/>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160" name="TextBox 159">
                    <a:extLst>
                      <a:ext uri="{FF2B5EF4-FFF2-40B4-BE49-F238E27FC236}">
                        <a16:creationId xmlns:a16="http://schemas.microsoft.com/office/drawing/2014/main" id="{8105326B-1311-4D75-B528-54A13DA97156}"/>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20"/>
                    <a:stretch>
                      <a:fillRect/>
                    </a:stretch>
                  </a:blipFill>
                </p:spPr>
                <p:txBody>
                  <a:bodyPr/>
                  <a:lstStyle/>
                  <a:p>
                    <a:r>
                      <a:rPr lang="en-CA">
                        <a:noFill/>
                      </a:rPr>
                      <a:t> </a:t>
                    </a:r>
                  </a:p>
                </p:txBody>
              </p:sp>
            </mc:Fallback>
          </mc:AlternateContent>
        </p:grpSp>
        <p:grpSp>
          <p:nvGrpSpPr>
            <p:cNvPr id="161" name="Group 160">
              <a:extLst>
                <a:ext uri="{FF2B5EF4-FFF2-40B4-BE49-F238E27FC236}">
                  <a16:creationId xmlns:a16="http://schemas.microsoft.com/office/drawing/2014/main" id="{CA08EE1C-AB1C-478F-9258-282CE1EDF801}"/>
                </a:ext>
              </a:extLst>
            </p:cNvPr>
            <p:cNvGrpSpPr/>
            <p:nvPr/>
          </p:nvGrpSpPr>
          <p:grpSpPr>
            <a:xfrm>
              <a:off x="2204230" y="3795517"/>
              <a:ext cx="1069483" cy="886674"/>
              <a:chOff x="5227758" y="2553151"/>
              <a:chExt cx="862737" cy="715267"/>
            </a:xfrm>
          </p:grpSpPr>
          <p:sp>
            <p:nvSpPr>
              <p:cNvPr id="162" name="Oval 161">
                <a:extLst>
                  <a:ext uri="{FF2B5EF4-FFF2-40B4-BE49-F238E27FC236}">
                    <a16:creationId xmlns:a16="http://schemas.microsoft.com/office/drawing/2014/main" id="{661D93DA-E584-43D4-9A8C-969FA6CF418B}"/>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1BE83FF-17B2-4341-96AF-1CBD272CBC9C}"/>
                      </a:ext>
                    </a:extLst>
                  </p:cNvPr>
                  <p:cNvSpPr txBox="1"/>
                  <p:nvPr/>
                </p:nvSpPr>
                <p:spPr>
                  <a:xfrm>
                    <a:off x="5227758" y="2684379"/>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63" name="TextBox 162">
                    <a:extLst>
                      <a:ext uri="{FF2B5EF4-FFF2-40B4-BE49-F238E27FC236}">
                        <a16:creationId xmlns:a16="http://schemas.microsoft.com/office/drawing/2014/main" id="{41BE83FF-17B2-4341-96AF-1CBD272CBC9C}"/>
                      </a:ext>
                    </a:extLst>
                  </p:cNvPr>
                  <p:cNvSpPr txBox="1">
                    <a:spLocks noRot="1" noChangeAspect="1" noMove="1" noResize="1" noEditPoints="1" noAdjustHandles="1" noChangeArrowheads="1" noChangeShapeType="1" noTextEdit="1"/>
                  </p:cNvSpPr>
                  <p:nvPr/>
                </p:nvSpPr>
                <p:spPr>
                  <a:xfrm>
                    <a:off x="5227758" y="2684379"/>
                    <a:ext cx="862737" cy="422074"/>
                  </a:xfrm>
                  <a:prstGeom prst="rect">
                    <a:avLst/>
                  </a:prstGeom>
                  <a:blipFill>
                    <a:blip r:embed="rId21"/>
                    <a:stretch>
                      <a:fillRect/>
                    </a:stretch>
                  </a:blipFill>
                </p:spPr>
                <p:txBody>
                  <a:bodyPr/>
                  <a:lstStyle/>
                  <a:p>
                    <a:r>
                      <a:rPr lang="en-CA">
                        <a:noFill/>
                      </a:rPr>
                      <a:t> </a:t>
                    </a:r>
                  </a:p>
                </p:txBody>
              </p:sp>
            </mc:Fallback>
          </mc:AlternateContent>
        </p:grpSp>
        <p:grpSp>
          <p:nvGrpSpPr>
            <p:cNvPr id="164" name="Group 163">
              <a:extLst>
                <a:ext uri="{FF2B5EF4-FFF2-40B4-BE49-F238E27FC236}">
                  <a16:creationId xmlns:a16="http://schemas.microsoft.com/office/drawing/2014/main" id="{007C2448-C972-40E6-B67A-C93F41846424}"/>
                </a:ext>
              </a:extLst>
            </p:cNvPr>
            <p:cNvGrpSpPr/>
            <p:nvPr/>
          </p:nvGrpSpPr>
          <p:grpSpPr>
            <a:xfrm>
              <a:off x="4248150" y="5715673"/>
              <a:ext cx="1069483" cy="886673"/>
              <a:chOff x="7477258" y="4695299"/>
              <a:chExt cx="862737" cy="715267"/>
            </a:xfrm>
          </p:grpSpPr>
          <p:sp>
            <p:nvSpPr>
              <p:cNvPr id="165" name="Oval 164">
                <a:extLst>
                  <a:ext uri="{FF2B5EF4-FFF2-40B4-BE49-F238E27FC236}">
                    <a16:creationId xmlns:a16="http://schemas.microsoft.com/office/drawing/2014/main" id="{E1F9A879-EAA2-49AC-A44E-21FC27CF9143}"/>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02022020-C860-4B54-90DC-298B5C291433}"/>
                      </a:ext>
                    </a:extLst>
                  </p:cNvPr>
                  <p:cNvSpPr txBox="1"/>
                  <p:nvPr/>
                </p:nvSpPr>
                <p:spPr>
                  <a:xfrm>
                    <a:off x="7477258" y="4765059"/>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oMath>
                      </m:oMathPara>
                    </a14:m>
                    <a:endParaRPr lang="en-CA" sz="4000" dirty="0"/>
                  </a:p>
                </p:txBody>
              </p:sp>
            </mc:Choice>
            <mc:Fallback xmlns="">
              <p:sp>
                <p:nvSpPr>
                  <p:cNvPr id="166" name="TextBox 165">
                    <a:extLst>
                      <a:ext uri="{FF2B5EF4-FFF2-40B4-BE49-F238E27FC236}">
                        <a16:creationId xmlns:a16="http://schemas.microsoft.com/office/drawing/2014/main" id="{02022020-C860-4B54-90DC-298B5C291433}"/>
                      </a:ext>
                    </a:extLst>
                  </p:cNvPr>
                  <p:cNvSpPr txBox="1">
                    <a:spLocks noRot="1" noChangeAspect="1" noMove="1" noResize="1" noEditPoints="1" noAdjustHandles="1" noChangeArrowheads="1" noChangeShapeType="1" noTextEdit="1"/>
                  </p:cNvSpPr>
                  <p:nvPr/>
                </p:nvSpPr>
                <p:spPr>
                  <a:xfrm>
                    <a:off x="7477258" y="4765059"/>
                    <a:ext cx="862737" cy="571042"/>
                  </a:xfrm>
                  <a:prstGeom prst="rect">
                    <a:avLst/>
                  </a:prstGeom>
                  <a:blipFill>
                    <a:blip r:embed="rId22"/>
                    <a:stretch>
                      <a:fillRect/>
                    </a:stretch>
                  </a:blipFill>
                </p:spPr>
                <p:txBody>
                  <a:bodyPr/>
                  <a:lstStyle/>
                  <a:p>
                    <a:r>
                      <a:rPr lang="en-CA">
                        <a:noFill/>
                      </a:rPr>
                      <a:t> </a:t>
                    </a:r>
                  </a:p>
                </p:txBody>
              </p:sp>
            </mc:Fallback>
          </mc:AlternateContent>
        </p:grpSp>
        <p:grpSp>
          <p:nvGrpSpPr>
            <p:cNvPr id="167" name="Group 166">
              <a:extLst>
                <a:ext uri="{FF2B5EF4-FFF2-40B4-BE49-F238E27FC236}">
                  <a16:creationId xmlns:a16="http://schemas.microsoft.com/office/drawing/2014/main" id="{7AB924B0-6006-4986-839E-63006CA3D4C2}"/>
                </a:ext>
              </a:extLst>
            </p:cNvPr>
            <p:cNvGrpSpPr/>
            <p:nvPr/>
          </p:nvGrpSpPr>
          <p:grpSpPr>
            <a:xfrm>
              <a:off x="4248149" y="3788418"/>
              <a:ext cx="1069483" cy="886674"/>
              <a:chOff x="7477257" y="2560165"/>
              <a:chExt cx="862737" cy="715267"/>
            </a:xfrm>
          </p:grpSpPr>
          <p:sp>
            <p:nvSpPr>
              <p:cNvPr id="168" name="Oval 167">
                <a:extLst>
                  <a:ext uri="{FF2B5EF4-FFF2-40B4-BE49-F238E27FC236}">
                    <a16:creationId xmlns:a16="http://schemas.microsoft.com/office/drawing/2014/main" id="{069E066E-CC0C-4E4E-A1F6-1B61C77D6744}"/>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EA5DD4D-B8CE-49EC-9685-8B65ECD0EB5B}"/>
                      </a:ext>
                    </a:extLst>
                  </p:cNvPr>
                  <p:cNvSpPr txBox="1"/>
                  <p:nvPr/>
                </p:nvSpPr>
                <p:spPr>
                  <a:xfrm>
                    <a:off x="7477257" y="2708098"/>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69" name="TextBox 168">
                    <a:extLst>
                      <a:ext uri="{FF2B5EF4-FFF2-40B4-BE49-F238E27FC236}">
                        <a16:creationId xmlns:a16="http://schemas.microsoft.com/office/drawing/2014/main" id="{7EA5DD4D-B8CE-49EC-9685-8B65ECD0EB5B}"/>
                      </a:ext>
                    </a:extLst>
                  </p:cNvPr>
                  <p:cNvSpPr txBox="1">
                    <a:spLocks noRot="1" noChangeAspect="1" noMove="1" noResize="1" noEditPoints="1" noAdjustHandles="1" noChangeArrowheads="1" noChangeShapeType="1" noTextEdit="1"/>
                  </p:cNvSpPr>
                  <p:nvPr/>
                </p:nvSpPr>
                <p:spPr>
                  <a:xfrm>
                    <a:off x="7477257" y="2708098"/>
                    <a:ext cx="862737" cy="422074"/>
                  </a:xfrm>
                  <a:prstGeom prst="rect">
                    <a:avLst/>
                  </a:prstGeom>
                  <a:blipFill>
                    <a:blip r:embed="rId2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2CB53DDD-D134-45A2-B3A0-19BE042D61CF}"/>
                  </a:ext>
                </a:extLst>
              </p:cNvPr>
              <p:cNvSpPr/>
              <p:nvPr/>
            </p:nvSpPr>
            <p:spPr>
              <a:xfrm>
                <a:off x="7686676" y="2661159"/>
                <a:ext cx="3935054" cy="37856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1</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latin typeface="Cambria Math" panose="02040503050406030204" pitchFamily="18" charset="0"/>
                        </a:rPr>
                        <m:t>=2</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3</m:t>
                          </m:r>
                        </m:sup>
                      </m:sSup>
                      <m:r>
                        <a:rPr lang="en-US" sz="6000" b="0" i="1" dirty="0" smtClean="0">
                          <a:latin typeface="Cambria Math" panose="02040503050406030204" pitchFamily="18" charset="0"/>
                        </a:rPr>
                        <m:t>=</m:t>
                      </m:r>
                      <m:r>
                        <a:rPr lang="en-US" sz="6000" b="0" i="1" smtClean="0">
                          <a:latin typeface="Cambria Math" panose="02040503050406030204" pitchFamily="18" charset="0"/>
                        </a:rPr>
                        <m:t>2</m:t>
                      </m:r>
                      <m:r>
                        <a:rPr lang="en-US" sz="6000" b="0" i="1" smtClean="0">
                          <a:solidFill>
                            <a:srgbClr val="0070C0"/>
                          </a:solidFill>
                          <a:latin typeface="Cambria Math" panose="02040503050406030204" pitchFamily="18" charset="0"/>
                        </a:rPr>
                        <m:t>𝑥</m:t>
                      </m:r>
                    </m:oMath>
                  </m:oMathPara>
                </a14:m>
                <a:endParaRPr lang="en-US" sz="6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4</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p:txBody>
          </p:sp>
        </mc:Choice>
        <mc:Fallback xmlns="">
          <p:sp>
            <p:nvSpPr>
              <p:cNvPr id="170" name="Rectangle 169">
                <a:extLst>
                  <a:ext uri="{FF2B5EF4-FFF2-40B4-BE49-F238E27FC236}">
                    <a16:creationId xmlns:a16="http://schemas.microsoft.com/office/drawing/2014/main" id="{2CB53DDD-D134-45A2-B3A0-19BE042D61CF}"/>
                  </a:ext>
                </a:extLst>
              </p:cNvPr>
              <p:cNvSpPr>
                <a:spLocks noRot="1" noChangeAspect="1" noMove="1" noResize="1" noEditPoints="1" noAdjustHandles="1" noChangeArrowheads="1" noChangeShapeType="1" noTextEdit="1"/>
              </p:cNvSpPr>
              <p:nvPr/>
            </p:nvSpPr>
            <p:spPr>
              <a:xfrm>
                <a:off x="7686676" y="2661159"/>
                <a:ext cx="3935054" cy="3785652"/>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1" name="Title 1">
                <a:extLst>
                  <a:ext uri="{FF2B5EF4-FFF2-40B4-BE49-F238E27FC236}">
                    <a16:creationId xmlns:a16="http://schemas.microsoft.com/office/drawing/2014/main" id="{A2A22402-724E-4070-B0B2-9743796D9AF7}"/>
                  </a:ext>
                </a:extLst>
              </p:cNvPr>
              <p:cNvSpPr>
                <a:spLocks noGrp="1"/>
              </p:cNvSpPr>
              <p:nvPr>
                <p:ph type="title"/>
              </p:nvPr>
            </p:nvSpPr>
            <p:spPr>
              <a:xfrm>
                <a:off x="0" y="0"/>
                <a:ext cx="6572251" cy="1325563"/>
              </a:xfrm>
            </p:spPr>
            <p:txBody>
              <a:bodyPr>
                <a:no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𝐺𝐹</m:t>
                      </m:r>
                      <m:d>
                        <m:dPr>
                          <m:ctrlPr>
                            <a:rPr lang="en-US" sz="6000" b="0" i="1" smtClean="0">
                              <a:latin typeface="Cambria Math" panose="02040503050406030204" pitchFamily="18" charset="0"/>
                            </a:rPr>
                          </m:ctrlPr>
                        </m:dPr>
                        <m:e>
                          <m:r>
                            <a:rPr lang="en-US" sz="6000" b="0" i="1" smtClean="0">
                              <a:latin typeface="Cambria Math" panose="02040503050406030204" pitchFamily="18" charset="0"/>
                            </a:rPr>
                            <m:t>3</m:t>
                          </m:r>
                        </m:e>
                      </m:d>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m:oMathPara>
                </a14:m>
                <a:endParaRPr lang="en-CA" sz="6000" dirty="0"/>
              </a:p>
            </p:txBody>
          </p:sp>
        </mc:Choice>
        <mc:Fallback xmlns="">
          <p:sp>
            <p:nvSpPr>
              <p:cNvPr id="171" name="Title 1">
                <a:extLst>
                  <a:ext uri="{FF2B5EF4-FFF2-40B4-BE49-F238E27FC236}">
                    <a16:creationId xmlns:a16="http://schemas.microsoft.com/office/drawing/2014/main" id="{A2A22402-724E-4070-B0B2-9743796D9AF7}"/>
                  </a:ext>
                </a:extLst>
              </p:cNvPr>
              <p:cNvSpPr>
                <a:spLocks noGrp="1" noRot="1" noChangeAspect="1" noMove="1" noResize="1" noEditPoints="1" noAdjustHandles="1" noChangeArrowheads="1" noChangeShapeType="1" noTextEdit="1"/>
              </p:cNvSpPr>
              <p:nvPr>
                <p:ph type="title"/>
              </p:nvPr>
            </p:nvSpPr>
            <p:spPr>
              <a:xfrm>
                <a:off x="0" y="0"/>
                <a:ext cx="6572251" cy="1325563"/>
              </a:xfr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2" name="Rectangle 171">
                <a:extLst>
                  <a:ext uri="{FF2B5EF4-FFF2-40B4-BE49-F238E27FC236}">
                    <a16:creationId xmlns:a16="http://schemas.microsoft.com/office/drawing/2014/main" id="{F8D7CD37-5DFC-411E-8C43-15547FD48EC7}"/>
                  </a:ext>
                </a:extLst>
              </p:cNvPr>
              <p:cNvSpPr/>
              <p:nvPr/>
            </p:nvSpPr>
            <p:spPr>
              <a:xfrm>
                <a:off x="7315200" y="203709"/>
                <a:ext cx="4668480" cy="1569660"/>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        ≡−1≡2</m:t>
                      </m:r>
                    </m:oMath>
                  </m:oMathPara>
                </a14:m>
                <a:endParaRPr lang="en-CA" sz="4800" dirty="0"/>
              </a:p>
            </p:txBody>
          </p:sp>
        </mc:Choice>
        <mc:Fallback xmlns="">
          <p:sp>
            <p:nvSpPr>
              <p:cNvPr id="172" name="Rectangle 171">
                <a:extLst>
                  <a:ext uri="{FF2B5EF4-FFF2-40B4-BE49-F238E27FC236}">
                    <a16:creationId xmlns:a16="http://schemas.microsoft.com/office/drawing/2014/main" id="{F8D7CD37-5DFC-411E-8C43-15547FD48EC7}"/>
                  </a:ext>
                </a:extLst>
              </p:cNvPr>
              <p:cNvSpPr>
                <a:spLocks noRot="1" noChangeAspect="1" noMove="1" noResize="1" noEditPoints="1" noAdjustHandles="1" noChangeArrowheads="1" noChangeShapeType="1" noTextEdit="1"/>
              </p:cNvSpPr>
              <p:nvPr/>
            </p:nvSpPr>
            <p:spPr>
              <a:xfrm>
                <a:off x="7315200" y="203709"/>
                <a:ext cx="4668480" cy="1569660"/>
              </a:xfrm>
              <a:prstGeom prst="rect">
                <a:avLst/>
              </a:prstGeom>
              <a:blipFill>
                <a:blip r:embed="rId25"/>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123522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94030-A821-432D-A2CD-9BFA3C1A8BBB}"/>
                  </a:ext>
                </a:extLst>
              </p:cNvPr>
              <p:cNvSpPr>
                <a:spLocks noGrp="1"/>
              </p:cNvSpPr>
              <p:nvPr>
                <p:ph type="title"/>
              </p:nvPr>
            </p:nvSpPr>
            <p:spPr>
              <a:xfrm>
                <a:off x="120315" y="72189"/>
                <a:ext cx="7964905" cy="1325563"/>
              </a:xfrm>
            </p:spPr>
            <p:txBody>
              <a:bodyPr/>
              <a:lstStyle/>
              <a:p>
                <a:r>
                  <a:rPr lang="en-US" dirty="0"/>
                  <a:t>Singleton Bound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CA" dirty="0"/>
              </a:p>
            </p:txBody>
          </p:sp>
        </mc:Choice>
        <mc:Fallback xmlns="">
          <p:sp>
            <p:nvSpPr>
              <p:cNvPr id="2" name="Title 1">
                <a:extLst>
                  <a:ext uri="{FF2B5EF4-FFF2-40B4-BE49-F238E27FC236}">
                    <a16:creationId xmlns:a16="http://schemas.microsoft.com/office/drawing/2014/main" id="{07694030-A821-432D-A2CD-9BFA3C1A8BBB}"/>
                  </a:ext>
                </a:extLst>
              </p:cNvPr>
              <p:cNvSpPr>
                <a:spLocks noGrp="1" noRot="1" noChangeAspect="1" noMove="1" noResize="1" noEditPoints="1" noAdjustHandles="1" noChangeArrowheads="1" noChangeShapeType="1" noTextEdit="1"/>
              </p:cNvSpPr>
              <p:nvPr>
                <p:ph type="title"/>
              </p:nvPr>
            </p:nvSpPr>
            <p:spPr>
              <a:xfrm>
                <a:off x="120315" y="72189"/>
                <a:ext cx="7964905" cy="1325563"/>
              </a:xfrm>
              <a:blipFill>
                <a:blip r:embed="rId2"/>
                <a:stretch>
                  <a:fillRect l="-31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87F9F-247C-4EDF-8A11-7125CBC870C9}"/>
                  </a:ext>
                </a:extLst>
              </p:cNvPr>
              <p:cNvSpPr>
                <a:spLocks noGrp="1"/>
              </p:cNvSpPr>
              <p:nvPr>
                <p:ph idx="1"/>
              </p:nvPr>
            </p:nvSpPr>
            <p:spPr>
              <a:xfrm>
                <a:off x="0" y="1464677"/>
                <a:ext cx="8422105" cy="3925470"/>
              </a:xfrm>
            </p:spPr>
            <p:txBody>
              <a:bodyPr>
                <a:noAutofit/>
              </a:bodyPr>
              <a:lstStyle/>
              <a:p>
                <a:r>
                  <a:rPr lang="en-US" sz="3200" dirty="0"/>
                  <a:t>If we map messages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𝑘</m:t>
                        </m:r>
                      </m:sup>
                    </m:sSubSup>
                  </m:oMath>
                </a14:m>
                <a:r>
                  <a:rPr lang="en-US" sz="3200" dirty="0"/>
                  <a:t> to codewords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𝑛</m:t>
                        </m:r>
                      </m:sup>
                    </m:sSubSup>
                  </m:oMath>
                </a14:m>
                <a:r>
                  <a:rPr lang="en-US" sz="3200" dirty="0"/>
                  <a:t>…</a:t>
                </a:r>
              </a:p>
              <a:p>
                <a:pPr lvl="1"/>
                <a:r>
                  <a:rPr lang="en-US" sz="2800" dirty="0"/>
                  <a:t>There are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𝑘</m:t>
                        </m:r>
                      </m:sup>
                    </m:sSup>
                  </m:oMath>
                </a14:m>
                <a:r>
                  <a:rPr lang="en-US" sz="2800" dirty="0"/>
                  <a:t> different codewords </a:t>
                </a:r>
              </a:p>
              <a:p>
                <a:r>
                  <a:rPr lang="en-US" sz="3200" dirty="0"/>
                  <a:t>Take all codewords and “truncate” them to obtain the first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a:t>
                </a:r>
              </a:p>
              <a:p>
                <a:pPr lvl="1"/>
                <a:r>
                  <a:rPr lang="en-US" sz="2800" dirty="0"/>
                  <a:t>Since there are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𝑘</m:t>
                        </m:r>
                      </m:sup>
                    </m:sSup>
                  </m:oMath>
                </a14:m>
                <a:r>
                  <a:rPr lang="en-US" sz="2800" dirty="0"/>
                  <a:t> codewords, but only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𝑘</m:t>
                        </m:r>
                        <m:r>
                          <a:rPr lang="en-US" sz="2800" b="0" i="1" smtClean="0">
                            <a:latin typeface="Cambria Math" panose="02040503050406030204" pitchFamily="18" charset="0"/>
                          </a:rPr>
                          <m:t>−1</m:t>
                        </m:r>
                      </m:sup>
                    </m:sSup>
                  </m:oMath>
                </a14:m>
                <a:r>
                  <a:rPr lang="en-US" sz="2800" dirty="0"/>
                  <a:t> possible truncated words, some of the truncated words must be repeats.</a:t>
                </a:r>
              </a:p>
              <a:p>
                <a:pPr lvl="1"/>
                <a:r>
                  <a:rPr lang="en-CA" sz="2800" dirty="0"/>
                  <a:t>Given a pair of repeats, the remaining digits in each will be separated by a maximum of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𝑘</m:t>
                        </m:r>
                        <m:r>
                          <a:rPr lang="en-US" sz="2800" b="0" i="1" smtClean="0">
                            <a:latin typeface="Cambria Math" panose="02040503050406030204" pitchFamily="18" charset="0"/>
                          </a:rPr>
                          <m:t>−1</m:t>
                        </m:r>
                      </m:e>
                    </m:d>
                  </m:oMath>
                </a14:m>
                <a:r>
                  <a:rPr lang="en-CA" sz="2800" dirty="0"/>
                  <a:t> digits</a:t>
                </a:r>
              </a:p>
            </p:txBody>
          </p:sp>
        </mc:Choice>
        <mc:Fallback xmlns="">
          <p:sp>
            <p:nvSpPr>
              <p:cNvPr id="3" name="Content Placeholder 2">
                <a:extLst>
                  <a:ext uri="{FF2B5EF4-FFF2-40B4-BE49-F238E27FC236}">
                    <a16:creationId xmlns:a16="http://schemas.microsoft.com/office/drawing/2014/main" id="{65387F9F-247C-4EDF-8A11-7125CBC870C9}"/>
                  </a:ext>
                </a:extLst>
              </p:cNvPr>
              <p:cNvSpPr>
                <a:spLocks noGrp="1" noRot="1" noChangeAspect="1" noMove="1" noResize="1" noEditPoints="1" noAdjustHandles="1" noChangeArrowheads="1" noChangeShapeType="1" noTextEdit="1"/>
              </p:cNvSpPr>
              <p:nvPr>
                <p:ph idx="1"/>
              </p:nvPr>
            </p:nvSpPr>
            <p:spPr>
              <a:xfrm>
                <a:off x="0" y="1464677"/>
                <a:ext cx="8422105" cy="3925470"/>
              </a:xfrm>
              <a:blipFill>
                <a:blip r:embed="rId3"/>
                <a:stretch>
                  <a:fillRect l="-1664" t="-2329" r="-796" b="-18478"/>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2863127B-5FE6-45BC-B96E-76F6850F1412}"/>
              </a:ext>
            </a:extLst>
          </p:cNvPr>
          <p:cNvSpPr txBox="1"/>
          <p:nvPr/>
        </p:nvSpPr>
        <p:spPr>
          <a:xfrm>
            <a:off x="8849226" y="-2056514"/>
            <a:ext cx="992606" cy="1815882"/>
          </a:xfrm>
          <a:prstGeom prst="rect">
            <a:avLst/>
          </a:prstGeom>
          <a:noFill/>
        </p:spPr>
        <p:txBody>
          <a:bodyPr wrap="square" rtlCol="0">
            <a:spAutoFit/>
          </a:bodyPr>
          <a:lstStyle/>
          <a:p>
            <a:pPr lvl="0">
              <a:defRPr/>
            </a:pPr>
            <a:r>
              <a:rPr lang="en-US" sz="2800" b="1" dirty="0"/>
              <a:t>0000</a:t>
            </a:r>
          </a:p>
          <a:p>
            <a:pPr lvl="0">
              <a:defRPr/>
            </a:pPr>
            <a:r>
              <a:rPr lang="en-US" sz="2800" b="1" dirty="0"/>
              <a:t>0001</a:t>
            </a:r>
          </a:p>
          <a:p>
            <a:pPr lvl="0">
              <a:defRPr/>
            </a:pPr>
            <a:r>
              <a:rPr lang="en-US" sz="2800" b="1" dirty="0"/>
              <a:t>1110</a:t>
            </a:r>
          </a:p>
          <a:p>
            <a:pPr lvl="0">
              <a:defRPr/>
            </a:pPr>
            <a:r>
              <a:rPr lang="en-US" sz="2800" b="1" dirty="0"/>
              <a:t>1111</a:t>
            </a:r>
            <a:endParaRPr lang="en-CA" sz="2800" b="1" dirty="0"/>
          </a:p>
        </p:txBody>
      </p:sp>
      <p:sp>
        <p:nvSpPr>
          <p:cNvPr id="7" name="TextBox 6">
            <a:extLst>
              <a:ext uri="{FF2B5EF4-FFF2-40B4-BE49-F238E27FC236}">
                <a16:creationId xmlns:a16="http://schemas.microsoft.com/office/drawing/2014/main" id="{F126E65A-E83B-4E9F-9758-6DEEA0098C62}"/>
              </a:ext>
            </a:extLst>
          </p:cNvPr>
          <p:cNvSpPr txBox="1"/>
          <p:nvPr/>
        </p:nvSpPr>
        <p:spPr>
          <a:xfrm>
            <a:off x="8640678" y="0"/>
            <a:ext cx="1594184" cy="6986528"/>
          </a:xfrm>
          <a:prstGeom prst="rect">
            <a:avLst/>
          </a:prstGeom>
          <a:noFill/>
        </p:spPr>
        <p:txBody>
          <a:bodyPr wrap="square" rtlCol="0">
            <a:spAutoFit/>
          </a:bodyPr>
          <a:lstStyle/>
          <a:p>
            <a:pPr lvl="0">
              <a:defRPr/>
            </a:pPr>
            <a:r>
              <a:rPr lang="en-US" sz="2800" b="1" dirty="0"/>
              <a:t>0000000</a:t>
            </a:r>
          </a:p>
          <a:p>
            <a:pPr>
              <a:defRPr/>
            </a:pPr>
            <a:r>
              <a:rPr lang="en-US" sz="2800" b="1" dirty="0"/>
              <a:t>0001111</a:t>
            </a:r>
            <a:endParaRPr lang="en-CA" sz="2800" b="1" dirty="0"/>
          </a:p>
          <a:p>
            <a:pPr>
              <a:defRPr/>
            </a:pPr>
            <a:r>
              <a:rPr lang="en-US" sz="2800" b="1" dirty="0"/>
              <a:t>0010011</a:t>
            </a:r>
            <a:endParaRPr lang="en-CA" sz="2800" b="1" dirty="0"/>
          </a:p>
          <a:p>
            <a:pPr>
              <a:defRPr/>
            </a:pPr>
            <a:r>
              <a:rPr lang="en-US" sz="2800" b="1" dirty="0"/>
              <a:t>0011100</a:t>
            </a:r>
            <a:endParaRPr lang="en-CA" sz="2800" b="1" dirty="0"/>
          </a:p>
          <a:p>
            <a:pPr>
              <a:defRPr/>
            </a:pPr>
            <a:r>
              <a:rPr lang="en-US" sz="2800" b="1" dirty="0"/>
              <a:t>0100101</a:t>
            </a:r>
            <a:endParaRPr lang="en-CA" sz="2800" b="1" dirty="0"/>
          </a:p>
          <a:p>
            <a:pPr>
              <a:defRPr/>
            </a:pPr>
            <a:r>
              <a:rPr lang="en-US" sz="2800" b="1" dirty="0"/>
              <a:t>0101010</a:t>
            </a:r>
            <a:endParaRPr lang="en-CA" sz="2800" b="1" dirty="0"/>
          </a:p>
          <a:p>
            <a:pPr>
              <a:defRPr/>
            </a:pPr>
            <a:r>
              <a:rPr lang="en-US" sz="2800" b="1" dirty="0"/>
              <a:t>0110110</a:t>
            </a:r>
            <a:endParaRPr lang="en-CA" sz="2800" b="1" dirty="0"/>
          </a:p>
          <a:p>
            <a:pPr>
              <a:defRPr/>
            </a:pPr>
            <a:r>
              <a:rPr lang="en-US" sz="2800" b="1" dirty="0"/>
              <a:t>0111001</a:t>
            </a:r>
          </a:p>
          <a:p>
            <a:pPr>
              <a:defRPr/>
            </a:pPr>
            <a:r>
              <a:rPr lang="en-US" sz="2800" b="1" dirty="0"/>
              <a:t>1000110</a:t>
            </a:r>
            <a:endParaRPr lang="en-CA" sz="2800" b="1" dirty="0"/>
          </a:p>
          <a:p>
            <a:pPr>
              <a:defRPr/>
            </a:pPr>
            <a:r>
              <a:rPr lang="en-US" sz="2800" b="1" dirty="0"/>
              <a:t>1001001</a:t>
            </a:r>
            <a:endParaRPr lang="en-CA" sz="2800" b="1" dirty="0"/>
          </a:p>
          <a:p>
            <a:pPr>
              <a:defRPr/>
            </a:pPr>
            <a:r>
              <a:rPr lang="en-US" sz="2800" b="1" dirty="0"/>
              <a:t>1010101</a:t>
            </a:r>
            <a:endParaRPr lang="en-CA" sz="2800" b="1" dirty="0"/>
          </a:p>
          <a:p>
            <a:pPr>
              <a:defRPr/>
            </a:pPr>
            <a:r>
              <a:rPr lang="en-US" sz="2800" b="1" dirty="0"/>
              <a:t>1011010</a:t>
            </a:r>
          </a:p>
          <a:p>
            <a:pPr>
              <a:defRPr/>
            </a:pPr>
            <a:r>
              <a:rPr lang="en-US" sz="2800" b="1" dirty="0"/>
              <a:t>1100011</a:t>
            </a:r>
            <a:endParaRPr lang="en-CA" sz="2800" b="1" dirty="0"/>
          </a:p>
          <a:p>
            <a:pPr>
              <a:defRPr/>
            </a:pPr>
            <a:r>
              <a:rPr lang="en-US" sz="2800" b="1" dirty="0"/>
              <a:t>1101100</a:t>
            </a:r>
            <a:endParaRPr lang="en-CA" sz="2800" b="1" dirty="0"/>
          </a:p>
          <a:p>
            <a:pPr>
              <a:defRPr/>
            </a:pPr>
            <a:r>
              <a:rPr lang="en-US" sz="2800" b="1" dirty="0"/>
              <a:t>1110000</a:t>
            </a:r>
            <a:endParaRPr lang="en-CA" sz="2800" b="1" dirty="0"/>
          </a:p>
          <a:p>
            <a:pPr>
              <a:defRPr/>
            </a:pPr>
            <a:r>
              <a:rPr lang="en-US" sz="2800" b="1" dirty="0"/>
              <a:t>1111111</a:t>
            </a:r>
            <a:endParaRPr lang="en-CA" sz="2800" b="1" dirty="0"/>
          </a:p>
        </p:txBody>
      </p:sp>
      <p:cxnSp>
        <p:nvCxnSpPr>
          <p:cNvPr id="9" name="Straight Connector 8">
            <a:extLst>
              <a:ext uri="{FF2B5EF4-FFF2-40B4-BE49-F238E27FC236}">
                <a16:creationId xmlns:a16="http://schemas.microsoft.com/office/drawing/2014/main" id="{FBB11E87-E6FB-4B6A-82E4-95F5B406C39C}"/>
              </a:ext>
            </a:extLst>
          </p:cNvPr>
          <p:cNvCxnSpPr/>
          <p:nvPr/>
        </p:nvCxnSpPr>
        <p:spPr>
          <a:xfrm>
            <a:off x="8422105" y="-529389"/>
            <a:ext cx="0" cy="7724273"/>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D422FC-576D-42A4-A13A-562BFBE97959}"/>
                  </a:ext>
                </a:extLst>
              </p:cNvPr>
              <p:cNvSpPr txBox="1"/>
              <p:nvPr/>
            </p:nvSpPr>
            <p:spPr>
              <a:xfrm>
                <a:off x="10130589" y="168442"/>
                <a:ext cx="1868905" cy="2062103"/>
              </a:xfrm>
              <a:prstGeom prst="rect">
                <a:avLst/>
              </a:prstGeom>
              <a:noFill/>
            </p:spPr>
            <p:txBody>
              <a:bodyPr wrap="square" rtlCol="0">
                <a:spAutoFit/>
              </a:bodyPr>
              <a:lstStyle/>
              <a:p>
                <a:pPr lvl="0" algn="ctr">
                  <a:defRPr/>
                </a:pPr>
                <a:r>
                  <a:rPr lang="en-US" sz="3200" b="1" dirty="0">
                    <a:solidFill>
                      <a:srgbClr val="FF0000"/>
                    </a:solidFill>
                  </a:rPr>
                  <a:t>Hamming </a:t>
                </a:r>
                <a14:m>
                  <m:oMath xmlns:m="http://schemas.openxmlformats.org/officeDocument/2006/math">
                    <m:r>
                      <a:rPr lang="en-US" sz="3200" b="1" i="0"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𝒏</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𝟕</m:t>
                    </m:r>
                  </m:oMath>
                </a14:m>
                <a:endParaRPr lang="en-US" sz="3200" b="1" dirty="0">
                  <a:solidFill>
                    <a:srgbClr val="FF0000"/>
                  </a:solidFill>
                </a:endParaRPr>
              </a:p>
              <a:p>
                <a:pPr lvl="0" algn="ctr">
                  <a:defRPr/>
                </a:pPr>
                <a14:m>
                  <m:oMathPara xmlns:m="http://schemas.openxmlformats.org/officeDocument/2006/math">
                    <m:oMathParaPr>
                      <m:jc m:val="centerGroup"/>
                    </m:oMathParaPr>
                    <m:oMath xmlns:m="http://schemas.openxmlformats.org/officeDocument/2006/math">
                      <m:r>
                        <a:rPr lang="en-US" sz="3200" b="1" i="1" smtClean="0">
                          <a:solidFill>
                            <a:srgbClr val="FF0000"/>
                          </a:solidFill>
                          <a:latin typeface="Cambria Math" panose="02040503050406030204" pitchFamily="18" charset="0"/>
                        </a:rPr>
                        <m:t>𝒌</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𝟒</m:t>
                      </m:r>
                      <m:r>
                        <a:rPr lang="en-US" sz="3200" b="1" i="1" smtClean="0">
                          <a:solidFill>
                            <a:srgbClr val="FF0000"/>
                          </a:solidFill>
                          <a:latin typeface="Cambria Math" panose="02040503050406030204" pitchFamily="18" charset="0"/>
                        </a:rPr>
                        <m:t>)</m:t>
                      </m:r>
                    </m:oMath>
                  </m:oMathPara>
                </a14:m>
                <a:endParaRPr lang="en-US" sz="3200" b="1" dirty="0">
                  <a:solidFill>
                    <a:srgbClr val="FF0000"/>
                  </a:solidFill>
                </a:endParaRPr>
              </a:p>
              <a:p>
                <a:pPr lvl="0" algn="ctr">
                  <a:defRPr/>
                </a:pPr>
                <a:r>
                  <a:rPr lang="en-CA" sz="3200" b="1" dirty="0">
                    <a:solidFill>
                      <a:srgbClr val="FF0000"/>
                    </a:solidFill>
                  </a:rPr>
                  <a:t>Code</a:t>
                </a:r>
              </a:p>
            </p:txBody>
          </p:sp>
        </mc:Choice>
        <mc:Fallback xmlns="">
          <p:sp>
            <p:nvSpPr>
              <p:cNvPr id="11" name="TextBox 10">
                <a:extLst>
                  <a:ext uri="{FF2B5EF4-FFF2-40B4-BE49-F238E27FC236}">
                    <a16:creationId xmlns:a16="http://schemas.microsoft.com/office/drawing/2014/main" id="{B4D422FC-576D-42A4-A13A-562BFBE97959}"/>
                  </a:ext>
                </a:extLst>
              </p:cNvPr>
              <p:cNvSpPr txBox="1">
                <a:spLocks noRot="1" noChangeAspect="1" noMove="1" noResize="1" noEditPoints="1" noAdjustHandles="1" noChangeArrowheads="1" noChangeShapeType="1" noTextEdit="1"/>
              </p:cNvSpPr>
              <p:nvPr/>
            </p:nvSpPr>
            <p:spPr>
              <a:xfrm>
                <a:off x="10130589" y="168442"/>
                <a:ext cx="1868905" cy="2062103"/>
              </a:xfrm>
              <a:prstGeom prst="rect">
                <a:avLst/>
              </a:prstGeom>
              <a:blipFill>
                <a:blip r:embed="rId4"/>
                <a:stretch>
                  <a:fillRect l="-7190" t="-3846" r="-11438" b="-8876"/>
                </a:stretch>
              </a:blipFill>
            </p:spPr>
            <p:txBody>
              <a:bodyPr/>
              <a:lstStyle/>
              <a:p>
                <a:r>
                  <a:rPr lang="en-CA">
                    <a:noFill/>
                  </a:rPr>
                  <a:t> </a:t>
                </a:r>
              </a:p>
            </p:txBody>
          </p:sp>
        </mc:Fallback>
      </mc:AlternateContent>
    </p:spTree>
    <p:extLst>
      <p:ext uri="{BB962C8B-B14F-4D97-AF65-F5344CB8AC3E}">
        <p14:creationId xmlns:p14="http://schemas.microsoft.com/office/powerpoint/2010/main" val="29911344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94030-A821-432D-A2CD-9BFA3C1A8BBB}"/>
                  </a:ext>
                </a:extLst>
              </p:cNvPr>
              <p:cNvSpPr>
                <a:spLocks noGrp="1"/>
              </p:cNvSpPr>
              <p:nvPr>
                <p:ph type="title"/>
              </p:nvPr>
            </p:nvSpPr>
            <p:spPr>
              <a:xfrm>
                <a:off x="120315" y="72189"/>
                <a:ext cx="7964905" cy="1325563"/>
              </a:xfrm>
            </p:spPr>
            <p:txBody>
              <a:bodyPr/>
              <a:lstStyle/>
              <a:p>
                <a:r>
                  <a:rPr lang="en-US" dirty="0"/>
                  <a:t>Singleton Bound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CA" dirty="0"/>
              </a:p>
            </p:txBody>
          </p:sp>
        </mc:Choice>
        <mc:Fallback xmlns="">
          <p:sp>
            <p:nvSpPr>
              <p:cNvPr id="2" name="Title 1">
                <a:extLst>
                  <a:ext uri="{FF2B5EF4-FFF2-40B4-BE49-F238E27FC236}">
                    <a16:creationId xmlns:a16="http://schemas.microsoft.com/office/drawing/2014/main" id="{07694030-A821-432D-A2CD-9BFA3C1A8BBB}"/>
                  </a:ext>
                </a:extLst>
              </p:cNvPr>
              <p:cNvSpPr>
                <a:spLocks noGrp="1" noRot="1" noChangeAspect="1" noMove="1" noResize="1" noEditPoints="1" noAdjustHandles="1" noChangeArrowheads="1" noChangeShapeType="1" noTextEdit="1"/>
              </p:cNvSpPr>
              <p:nvPr>
                <p:ph type="title"/>
              </p:nvPr>
            </p:nvSpPr>
            <p:spPr>
              <a:xfrm>
                <a:off x="120315" y="72189"/>
                <a:ext cx="7964905" cy="1325563"/>
              </a:xfrm>
              <a:blipFill>
                <a:blip r:embed="rId2"/>
                <a:stretch>
                  <a:fillRect l="-31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87F9F-247C-4EDF-8A11-7125CBC870C9}"/>
                  </a:ext>
                </a:extLst>
              </p:cNvPr>
              <p:cNvSpPr>
                <a:spLocks noGrp="1"/>
              </p:cNvSpPr>
              <p:nvPr>
                <p:ph idx="1"/>
              </p:nvPr>
            </p:nvSpPr>
            <p:spPr>
              <a:xfrm>
                <a:off x="0" y="1464677"/>
                <a:ext cx="8422105" cy="3925470"/>
              </a:xfrm>
            </p:spPr>
            <p:txBody>
              <a:bodyPr>
                <a:noAutofit/>
              </a:bodyPr>
              <a:lstStyle/>
              <a:p>
                <a:r>
                  <a:rPr lang="en-US" sz="3200" dirty="0"/>
                  <a:t>If we map messages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𝑘</m:t>
                        </m:r>
                      </m:sup>
                    </m:sSubSup>
                  </m:oMath>
                </a14:m>
                <a:r>
                  <a:rPr lang="en-US" sz="3200" dirty="0"/>
                  <a:t> to codewords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𝑛</m:t>
                        </m:r>
                      </m:sup>
                    </m:sSubSup>
                  </m:oMath>
                </a14:m>
                <a:r>
                  <a:rPr lang="en-US" sz="3200" dirty="0"/>
                  <a:t>…</a:t>
                </a:r>
              </a:p>
              <a:p>
                <a:pPr lvl="1"/>
                <a:r>
                  <a:rPr lang="en-US" sz="2800" dirty="0"/>
                  <a:t>There are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𝑘</m:t>
                        </m:r>
                      </m:sup>
                    </m:sSup>
                  </m:oMath>
                </a14:m>
                <a:r>
                  <a:rPr lang="en-US" sz="2800" dirty="0"/>
                  <a:t> different codewords </a:t>
                </a:r>
              </a:p>
              <a:p>
                <a:r>
                  <a:rPr lang="en-US" sz="3200" dirty="0"/>
                  <a:t>Take two messages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2</m:t>
                        </m:r>
                      </m:sub>
                    </m:sSub>
                  </m:oMath>
                </a14:m>
                <a:r>
                  <a:rPr lang="en-US" sz="3200" dirty="0"/>
                  <a:t> of length </a:t>
                </a:r>
                <a14:m>
                  <m:oMath xmlns:m="http://schemas.openxmlformats.org/officeDocument/2006/math">
                    <m:r>
                      <a:rPr lang="en-US" sz="3200" b="0" i="1" smtClean="0">
                        <a:latin typeface="Cambria Math" panose="02040503050406030204" pitchFamily="18" charset="0"/>
                      </a:rPr>
                      <m:t>𝑘</m:t>
                    </m:r>
                  </m:oMath>
                </a14:m>
                <a:r>
                  <a:rPr lang="en-US" sz="3200" dirty="0"/>
                  <a:t> that are identical for the first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 but differ for the last digit</a:t>
                </a:r>
              </a:p>
              <a:p>
                <a:r>
                  <a:rPr lang="en-US" sz="3200" dirty="0"/>
                  <a:t>Map the messages to the codewords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2</m:t>
                        </m:r>
                      </m:sub>
                    </m:sSub>
                  </m:oMath>
                </a14:m>
                <a:r>
                  <a:rPr lang="en-US" sz="3200" dirty="0"/>
                  <a:t> of length </a:t>
                </a:r>
                <a14:m>
                  <m:oMath xmlns:m="http://schemas.openxmlformats.org/officeDocument/2006/math">
                    <m:r>
                      <a:rPr lang="en-US" sz="3200" b="0" i="1" smtClean="0">
                        <a:latin typeface="Cambria Math" panose="02040503050406030204" pitchFamily="18" charset="0"/>
                      </a:rPr>
                      <m:t>𝑛</m:t>
                    </m:r>
                  </m:oMath>
                </a14:m>
                <a:endParaRPr lang="en-US" sz="3200" b="0" dirty="0"/>
              </a:p>
              <a:p>
                <a:r>
                  <a:rPr lang="en-US" sz="3200" dirty="0"/>
                  <a:t>Since the first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 are identical, the codewords are different for at most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a:t>
                </a:r>
              </a:p>
              <a:p>
                <a:endParaRPr lang="en-US" sz="3200" dirty="0"/>
              </a:p>
            </p:txBody>
          </p:sp>
        </mc:Choice>
        <mc:Fallback xmlns="">
          <p:sp>
            <p:nvSpPr>
              <p:cNvPr id="3" name="Content Placeholder 2">
                <a:extLst>
                  <a:ext uri="{FF2B5EF4-FFF2-40B4-BE49-F238E27FC236}">
                    <a16:creationId xmlns:a16="http://schemas.microsoft.com/office/drawing/2014/main" id="{65387F9F-247C-4EDF-8A11-7125CBC870C9}"/>
                  </a:ext>
                </a:extLst>
              </p:cNvPr>
              <p:cNvSpPr>
                <a:spLocks noGrp="1" noRot="1" noChangeAspect="1" noMove="1" noResize="1" noEditPoints="1" noAdjustHandles="1" noChangeArrowheads="1" noChangeShapeType="1" noTextEdit="1"/>
              </p:cNvSpPr>
              <p:nvPr>
                <p:ph idx="1"/>
              </p:nvPr>
            </p:nvSpPr>
            <p:spPr>
              <a:xfrm>
                <a:off x="0" y="1464677"/>
                <a:ext cx="8422105" cy="3925470"/>
              </a:xfrm>
              <a:blipFill>
                <a:blip r:embed="rId3"/>
                <a:stretch>
                  <a:fillRect l="-1664" t="-2329" r="-2822" b="-30745"/>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2863127B-5FE6-45BC-B96E-76F6850F1412}"/>
              </a:ext>
            </a:extLst>
          </p:cNvPr>
          <p:cNvSpPr txBox="1"/>
          <p:nvPr/>
        </p:nvSpPr>
        <p:spPr>
          <a:xfrm>
            <a:off x="8849226" y="-2056514"/>
            <a:ext cx="992606" cy="1815882"/>
          </a:xfrm>
          <a:prstGeom prst="rect">
            <a:avLst/>
          </a:prstGeom>
          <a:noFill/>
        </p:spPr>
        <p:txBody>
          <a:bodyPr wrap="square" rtlCol="0">
            <a:spAutoFit/>
          </a:bodyPr>
          <a:lstStyle/>
          <a:p>
            <a:pPr lvl="0">
              <a:defRPr/>
            </a:pPr>
            <a:r>
              <a:rPr lang="en-US" sz="2800" b="1" dirty="0"/>
              <a:t>0000</a:t>
            </a:r>
          </a:p>
          <a:p>
            <a:pPr lvl="0">
              <a:defRPr/>
            </a:pPr>
            <a:r>
              <a:rPr lang="en-US" sz="2800" b="1" dirty="0"/>
              <a:t>0001</a:t>
            </a:r>
          </a:p>
          <a:p>
            <a:pPr lvl="0">
              <a:defRPr/>
            </a:pPr>
            <a:r>
              <a:rPr lang="en-US" sz="2800" b="1" dirty="0"/>
              <a:t>1110</a:t>
            </a:r>
          </a:p>
          <a:p>
            <a:pPr lvl="0">
              <a:defRPr/>
            </a:pPr>
            <a:r>
              <a:rPr lang="en-US" sz="2800" b="1" dirty="0"/>
              <a:t>1111</a:t>
            </a:r>
            <a:endParaRPr lang="en-CA" sz="2800" b="1" dirty="0"/>
          </a:p>
        </p:txBody>
      </p:sp>
      <p:sp>
        <p:nvSpPr>
          <p:cNvPr id="7" name="TextBox 6">
            <a:extLst>
              <a:ext uri="{FF2B5EF4-FFF2-40B4-BE49-F238E27FC236}">
                <a16:creationId xmlns:a16="http://schemas.microsoft.com/office/drawing/2014/main" id="{F126E65A-E83B-4E9F-9758-6DEEA0098C62}"/>
              </a:ext>
            </a:extLst>
          </p:cNvPr>
          <p:cNvSpPr txBox="1"/>
          <p:nvPr/>
        </p:nvSpPr>
        <p:spPr>
          <a:xfrm>
            <a:off x="8640678" y="0"/>
            <a:ext cx="1594184" cy="6986528"/>
          </a:xfrm>
          <a:prstGeom prst="rect">
            <a:avLst/>
          </a:prstGeom>
          <a:noFill/>
        </p:spPr>
        <p:txBody>
          <a:bodyPr wrap="square" rtlCol="0">
            <a:spAutoFit/>
          </a:bodyPr>
          <a:lstStyle/>
          <a:p>
            <a:pPr lvl="0">
              <a:defRPr/>
            </a:pPr>
            <a:r>
              <a:rPr lang="en-US" sz="2800" b="1" dirty="0"/>
              <a:t>0000000</a:t>
            </a:r>
          </a:p>
          <a:p>
            <a:pPr>
              <a:defRPr/>
            </a:pPr>
            <a:r>
              <a:rPr lang="en-US" sz="2800" b="1" dirty="0"/>
              <a:t>0001111</a:t>
            </a:r>
            <a:endParaRPr lang="en-CA" sz="2800" b="1" dirty="0"/>
          </a:p>
          <a:p>
            <a:pPr>
              <a:defRPr/>
            </a:pPr>
            <a:r>
              <a:rPr lang="en-US" sz="2800" b="1" dirty="0"/>
              <a:t>0010011</a:t>
            </a:r>
            <a:endParaRPr lang="en-CA" sz="2800" b="1" dirty="0"/>
          </a:p>
          <a:p>
            <a:pPr>
              <a:defRPr/>
            </a:pPr>
            <a:r>
              <a:rPr lang="en-US" sz="2800" b="1" dirty="0"/>
              <a:t>0011100</a:t>
            </a:r>
            <a:endParaRPr lang="en-CA" sz="2800" b="1" dirty="0"/>
          </a:p>
          <a:p>
            <a:pPr>
              <a:defRPr/>
            </a:pPr>
            <a:r>
              <a:rPr lang="en-US" sz="2800" b="1" dirty="0"/>
              <a:t>0100101</a:t>
            </a:r>
            <a:endParaRPr lang="en-CA" sz="2800" b="1" dirty="0"/>
          </a:p>
          <a:p>
            <a:pPr>
              <a:defRPr/>
            </a:pPr>
            <a:r>
              <a:rPr lang="en-US" sz="2800" b="1" dirty="0"/>
              <a:t>0101010</a:t>
            </a:r>
            <a:endParaRPr lang="en-CA" sz="2800" b="1" dirty="0"/>
          </a:p>
          <a:p>
            <a:pPr>
              <a:defRPr/>
            </a:pPr>
            <a:r>
              <a:rPr lang="en-US" sz="2800" b="1" dirty="0"/>
              <a:t>0110110</a:t>
            </a:r>
            <a:endParaRPr lang="en-CA" sz="2800" b="1" dirty="0"/>
          </a:p>
          <a:p>
            <a:pPr>
              <a:defRPr/>
            </a:pPr>
            <a:r>
              <a:rPr lang="en-US" sz="2800" b="1" dirty="0"/>
              <a:t>0111001</a:t>
            </a:r>
          </a:p>
          <a:p>
            <a:pPr>
              <a:defRPr/>
            </a:pPr>
            <a:r>
              <a:rPr lang="en-US" sz="2800" b="1" dirty="0"/>
              <a:t>1000110</a:t>
            </a:r>
            <a:endParaRPr lang="en-CA" sz="2800" b="1" dirty="0"/>
          </a:p>
          <a:p>
            <a:pPr>
              <a:defRPr/>
            </a:pPr>
            <a:r>
              <a:rPr lang="en-US" sz="2800" b="1" dirty="0"/>
              <a:t>1001001</a:t>
            </a:r>
            <a:endParaRPr lang="en-CA" sz="2800" b="1" dirty="0"/>
          </a:p>
          <a:p>
            <a:pPr>
              <a:defRPr/>
            </a:pPr>
            <a:r>
              <a:rPr lang="en-US" sz="2800" b="1" dirty="0"/>
              <a:t>1010101</a:t>
            </a:r>
            <a:endParaRPr lang="en-CA" sz="2800" b="1" dirty="0"/>
          </a:p>
          <a:p>
            <a:pPr>
              <a:defRPr/>
            </a:pPr>
            <a:r>
              <a:rPr lang="en-US" sz="2800" b="1" dirty="0"/>
              <a:t>1011010</a:t>
            </a:r>
          </a:p>
          <a:p>
            <a:pPr>
              <a:defRPr/>
            </a:pPr>
            <a:r>
              <a:rPr lang="en-US" sz="2800" b="1" dirty="0"/>
              <a:t>1100011</a:t>
            </a:r>
            <a:endParaRPr lang="en-CA" sz="2800" b="1" dirty="0"/>
          </a:p>
          <a:p>
            <a:pPr>
              <a:defRPr/>
            </a:pPr>
            <a:r>
              <a:rPr lang="en-US" sz="2800" b="1" dirty="0"/>
              <a:t>1101100</a:t>
            </a:r>
            <a:endParaRPr lang="en-CA" sz="2800" b="1" dirty="0"/>
          </a:p>
          <a:p>
            <a:pPr>
              <a:defRPr/>
            </a:pPr>
            <a:r>
              <a:rPr lang="en-US" sz="2800" b="1" dirty="0"/>
              <a:t>1110000</a:t>
            </a:r>
            <a:endParaRPr lang="en-CA" sz="2800" b="1" dirty="0"/>
          </a:p>
          <a:p>
            <a:pPr>
              <a:defRPr/>
            </a:pPr>
            <a:r>
              <a:rPr lang="en-US" sz="2800" b="1" dirty="0"/>
              <a:t>1111111</a:t>
            </a:r>
            <a:endParaRPr lang="en-CA" sz="2800" b="1" dirty="0"/>
          </a:p>
        </p:txBody>
      </p:sp>
      <p:cxnSp>
        <p:nvCxnSpPr>
          <p:cNvPr id="9" name="Straight Connector 8">
            <a:extLst>
              <a:ext uri="{FF2B5EF4-FFF2-40B4-BE49-F238E27FC236}">
                <a16:creationId xmlns:a16="http://schemas.microsoft.com/office/drawing/2014/main" id="{FBB11E87-E6FB-4B6A-82E4-95F5B406C39C}"/>
              </a:ext>
            </a:extLst>
          </p:cNvPr>
          <p:cNvCxnSpPr/>
          <p:nvPr/>
        </p:nvCxnSpPr>
        <p:spPr>
          <a:xfrm>
            <a:off x="8422105" y="-529389"/>
            <a:ext cx="0" cy="7724273"/>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D422FC-576D-42A4-A13A-562BFBE97959}"/>
                  </a:ext>
                </a:extLst>
              </p:cNvPr>
              <p:cNvSpPr txBox="1"/>
              <p:nvPr/>
            </p:nvSpPr>
            <p:spPr>
              <a:xfrm>
                <a:off x="10130589" y="168442"/>
                <a:ext cx="1868905" cy="2062103"/>
              </a:xfrm>
              <a:prstGeom prst="rect">
                <a:avLst/>
              </a:prstGeom>
              <a:noFill/>
            </p:spPr>
            <p:txBody>
              <a:bodyPr wrap="square" rtlCol="0">
                <a:spAutoFit/>
              </a:bodyPr>
              <a:lstStyle/>
              <a:p>
                <a:pPr lvl="0" algn="ctr">
                  <a:defRPr/>
                </a:pPr>
                <a:r>
                  <a:rPr lang="en-US" sz="3200" b="1" dirty="0">
                    <a:solidFill>
                      <a:srgbClr val="FF0000"/>
                    </a:solidFill>
                  </a:rPr>
                  <a:t>Hamming </a:t>
                </a:r>
                <a14:m>
                  <m:oMath xmlns:m="http://schemas.openxmlformats.org/officeDocument/2006/math">
                    <m:r>
                      <a:rPr lang="en-US" sz="3200" b="1" i="0"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𝒏</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𝟕</m:t>
                    </m:r>
                  </m:oMath>
                </a14:m>
                <a:endParaRPr lang="en-US" sz="3200" b="1" dirty="0">
                  <a:solidFill>
                    <a:srgbClr val="FF0000"/>
                  </a:solidFill>
                </a:endParaRPr>
              </a:p>
              <a:p>
                <a:pPr lvl="0" algn="ctr">
                  <a:defRPr/>
                </a:pPr>
                <a14:m>
                  <m:oMathPara xmlns:m="http://schemas.openxmlformats.org/officeDocument/2006/math">
                    <m:oMathParaPr>
                      <m:jc m:val="centerGroup"/>
                    </m:oMathParaPr>
                    <m:oMath xmlns:m="http://schemas.openxmlformats.org/officeDocument/2006/math">
                      <m:r>
                        <a:rPr lang="en-US" sz="3200" b="1" i="1" smtClean="0">
                          <a:solidFill>
                            <a:srgbClr val="FF0000"/>
                          </a:solidFill>
                          <a:latin typeface="Cambria Math" panose="02040503050406030204" pitchFamily="18" charset="0"/>
                        </a:rPr>
                        <m:t>𝒌</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𝟒</m:t>
                      </m:r>
                      <m:r>
                        <a:rPr lang="en-US" sz="3200" b="1" i="1" smtClean="0">
                          <a:solidFill>
                            <a:srgbClr val="FF0000"/>
                          </a:solidFill>
                          <a:latin typeface="Cambria Math" panose="02040503050406030204" pitchFamily="18" charset="0"/>
                        </a:rPr>
                        <m:t>)</m:t>
                      </m:r>
                    </m:oMath>
                  </m:oMathPara>
                </a14:m>
                <a:endParaRPr lang="en-US" sz="3200" b="1" dirty="0">
                  <a:solidFill>
                    <a:srgbClr val="FF0000"/>
                  </a:solidFill>
                </a:endParaRPr>
              </a:p>
              <a:p>
                <a:pPr lvl="0" algn="ctr">
                  <a:defRPr/>
                </a:pPr>
                <a:r>
                  <a:rPr lang="en-CA" sz="3200" b="1" dirty="0">
                    <a:solidFill>
                      <a:srgbClr val="FF0000"/>
                    </a:solidFill>
                  </a:rPr>
                  <a:t>Code</a:t>
                </a:r>
              </a:p>
            </p:txBody>
          </p:sp>
        </mc:Choice>
        <mc:Fallback xmlns="">
          <p:sp>
            <p:nvSpPr>
              <p:cNvPr id="11" name="TextBox 10">
                <a:extLst>
                  <a:ext uri="{FF2B5EF4-FFF2-40B4-BE49-F238E27FC236}">
                    <a16:creationId xmlns:a16="http://schemas.microsoft.com/office/drawing/2014/main" id="{B4D422FC-576D-42A4-A13A-562BFBE97959}"/>
                  </a:ext>
                </a:extLst>
              </p:cNvPr>
              <p:cNvSpPr txBox="1">
                <a:spLocks noRot="1" noChangeAspect="1" noMove="1" noResize="1" noEditPoints="1" noAdjustHandles="1" noChangeArrowheads="1" noChangeShapeType="1" noTextEdit="1"/>
              </p:cNvSpPr>
              <p:nvPr/>
            </p:nvSpPr>
            <p:spPr>
              <a:xfrm>
                <a:off x="10130589" y="168442"/>
                <a:ext cx="1868905" cy="2062103"/>
              </a:xfrm>
              <a:prstGeom prst="rect">
                <a:avLst/>
              </a:prstGeom>
              <a:blipFill>
                <a:blip r:embed="rId4"/>
                <a:stretch>
                  <a:fillRect l="-7190" t="-3846" r="-11438" b="-8876"/>
                </a:stretch>
              </a:blipFill>
            </p:spPr>
            <p:txBody>
              <a:bodyPr/>
              <a:lstStyle/>
              <a:p>
                <a:r>
                  <a:rPr lang="en-CA">
                    <a:noFill/>
                  </a:rPr>
                  <a:t> </a:t>
                </a:r>
              </a:p>
            </p:txBody>
          </p:sp>
        </mc:Fallback>
      </mc:AlternateContent>
    </p:spTree>
    <p:extLst>
      <p:ext uri="{BB962C8B-B14F-4D97-AF65-F5344CB8AC3E}">
        <p14:creationId xmlns:p14="http://schemas.microsoft.com/office/powerpoint/2010/main" val="1321953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7694030-A821-432D-A2CD-9BFA3C1A8BBB}"/>
                  </a:ext>
                </a:extLst>
              </p:cNvPr>
              <p:cNvSpPr>
                <a:spLocks noGrp="1"/>
              </p:cNvSpPr>
              <p:nvPr>
                <p:ph type="title"/>
              </p:nvPr>
            </p:nvSpPr>
            <p:spPr>
              <a:xfrm>
                <a:off x="120315" y="72189"/>
                <a:ext cx="7964905" cy="1325563"/>
              </a:xfrm>
            </p:spPr>
            <p:txBody>
              <a:bodyPr/>
              <a:lstStyle/>
              <a:p>
                <a:r>
                  <a:rPr lang="en-US" dirty="0"/>
                  <a:t>Reed Solomon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CA" dirty="0"/>
              </a:p>
            </p:txBody>
          </p:sp>
        </mc:Choice>
        <mc:Fallback xmlns="">
          <p:sp>
            <p:nvSpPr>
              <p:cNvPr id="2" name="Title 1">
                <a:extLst>
                  <a:ext uri="{FF2B5EF4-FFF2-40B4-BE49-F238E27FC236}">
                    <a16:creationId xmlns:a16="http://schemas.microsoft.com/office/drawing/2014/main" id="{07694030-A821-432D-A2CD-9BFA3C1A8BBB}"/>
                  </a:ext>
                </a:extLst>
              </p:cNvPr>
              <p:cNvSpPr>
                <a:spLocks noGrp="1" noRot="1" noChangeAspect="1" noMove="1" noResize="1" noEditPoints="1" noAdjustHandles="1" noChangeArrowheads="1" noChangeShapeType="1" noTextEdit="1"/>
              </p:cNvSpPr>
              <p:nvPr>
                <p:ph type="title"/>
              </p:nvPr>
            </p:nvSpPr>
            <p:spPr>
              <a:xfrm>
                <a:off x="120315" y="72189"/>
                <a:ext cx="7964905" cy="1325563"/>
              </a:xfrm>
              <a:blipFill>
                <a:blip r:embed="rId2"/>
                <a:stretch>
                  <a:fillRect l="-31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87F9F-247C-4EDF-8A11-7125CBC870C9}"/>
                  </a:ext>
                </a:extLst>
              </p:cNvPr>
              <p:cNvSpPr>
                <a:spLocks noGrp="1"/>
              </p:cNvSpPr>
              <p:nvPr>
                <p:ph idx="1"/>
              </p:nvPr>
            </p:nvSpPr>
            <p:spPr>
              <a:xfrm>
                <a:off x="0" y="1464677"/>
                <a:ext cx="8422105" cy="3925470"/>
              </a:xfrm>
            </p:spPr>
            <p:txBody>
              <a:bodyPr>
                <a:noAutofit/>
              </a:bodyPr>
              <a:lstStyle/>
              <a:p>
                <a:r>
                  <a:rPr lang="en-US" sz="3200" dirty="0"/>
                  <a:t>If we map messages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𝑘</m:t>
                        </m:r>
                      </m:sup>
                    </m:sSubSup>
                  </m:oMath>
                </a14:m>
                <a:r>
                  <a:rPr lang="en-US" sz="3200" dirty="0"/>
                  <a:t> to codewords in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up>
                        <m:r>
                          <a:rPr lang="en-US" sz="3200" b="0" i="1" smtClean="0">
                            <a:latin typeface="Cambria Math" panose="02040503050406030204" pitchFamily="18" charset="0"/>
                          </a:rPr>
                          <m:t>𝑛</m:t>
                        </m:r>
                      </m:sup>
                    </m:sSubSup>
                  </m:oMath>
                </a14:m>
                <a:r>
                  <a:rPr lang="en-US" sz="3200" dirty="0"/>
                  <a:t>…</a:t>
                </a:r>
              </a:p>
              <a:p>
                <a:pPr lvl="1"/>
                <a:r>
                  <a:rPr lang="en-US" sz="2800" dirty="0"/>
                  <a:t>There are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𝑘</m:t>
                        </m:r>
                      </m:sup>
                    </m:sSup>
                  </m:oMath>
                </a14:m>
                <a:r>
                  <a:rPr lang="en-US" sz="2800" dirty="0"/>
                  <a:t> different codewords </a:t>
                </a:r>
              </a:p>
              <a:p>
                <a:r>
                  <a:rPr lang="en-US" sz="3200" dirty="0"/>
                  <a:t>Take two messages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2</m:t>
                        </m:r>
                      </m:sub>
                    </m:sSub>
                  </m:oMath>
                </a14:m>
                <a:r>
                  <a:rPr lang="en-US" sz="3200" dirty="0"/>
                  <a:t> of length </a:t>
                </a:r>
                <a14:m>
                  <m:oMath xmlns:m="http://schemas.openxmlformats.org/officeDocument/2006/math">
                    <m:r>
                      <a:rPr lang="en-US" sz="3200" b="0" i="1" smtClean="0">
                        <a:latin typeface="Cambria Math" panose="02040503050406030204" pitchFamily="18" charset="0"/>
                      </a:rPr>
                      <m:t>𝑘</m:t>
                    </m:r>
                  </m:oMath>
                </a14:m>
                <a:r>
                  <a:rPr lang="en-US" sz="3200" dirty="0"/>
                  <a:t> that are identical for the first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 but differ for the last digit</a:t>
                </a:r>
              </a:p>
              <a:p>
                <a:r>
                  <a:rPr lang="en-US" sz="3200" dirty="0"/>
                  <a:t>Map the messages to the codewords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𝑐</m:t>
                        </m:r>
                      </m:e>
                      <m:sub>
                        <m:r>
                          <a:rPr lang="en-US" sz="3200" b="0" i="1" smtClean="0">
                            <a:latin typeface="Cambria Math" panose="02040503050406030204" pitchFamily="18" charset="0"/>
                          </a:rPr>
                          <m:t>2</m:t>
                        </m:r>
                      </m:sub>
                    </m:sSub>
                  </m:oMath>
                </a14:m>
                <a:r>
                  <a:rPr lang="en-US" sz="3200" dirty="0"/>
                  <a:t> of length </a:t>
                </a:r>
                <a14:m>
                  <m:oMath xmlns:m="http://schemas.openxmlformats.org/officeDocument/2006/math">
                    <m:r>
                      <a:rPr lang="en-US" sz="3200" b="0" i="1" smtClean="0">
                        <a:latin typeface="Cambria Math" panose="02040503050406030204" pitchFamily="18" charset="0"/>
                      </a:rPr>
                      <m:t>𝑛</m:t>
                    </m:r>
                  </m:oMath>
                </a14:m>
                <a:endParaRPr lang="en-US" sz="3200" b="0" dirty="0"/>
              </a:p>
              <a:p>
                <a:r>
                  <a:rPr lang="en-US" sz="3200" dirty="0"/>
                  <a:t>Since the first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 are identical, the codewords are different for at most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US" sz="3200" dirty="0"/>
                  <a:t> digits</a:t>
                </a:r>
              </a:p>
              <a:p>
                <a:endParaRPr lang="en-US" sz="3200" dirty="0"/>
              </a:p>
            </p:txBody>
          </p:sp>
        </mc:Choice>
        <mc:Fallback xmlns="">
          <p:sp>
            <p:nvSpPr>
              <p:cNvPr id="3" name="Content Placeholder 2">
                <a:extLst>
                  <a:ext uri="{FF2B5EF4-FFF2-40B4-BE49-F238E27FC236}">
                    <a16:creationId xmlns:a16="http://schemas.microsoft.com/office/drawing/2014/main" id="{65387F9F-247C-4EDF-8A11-7125CBC870C9}"/>
                  </a:ext>
                </a:extLst>
              </p:cNvPr>
              <p:cNvSpPr>
                <a:spLocks noGrp="1" noRot="1" noChangeAspect="1" noMove="1" noResize="1" noEditPoints="1" noAdjustHandles="1" noChangeArrowheads="1" noChangeShapeType="1" noTextEdit="1"/>
              </p:cNvSpPr>
              <p:nvPr>
                <p:ph idx="1"/>
              </p:nvPr>
            </p:nvSpPr>
            <p:spPr>
              <a:xfrm>
                <a:off x="0" y="1464677"/>
                <a:ext cx="8422105" cy="3925470"/>
              </a:xfrm>
              <a:blipFill>
                <a:blip r:embed="rId3"/>
                <a:stretch>
                  <a:fillRect l="-1664" t="-2329" r="-2822" b="-30745"/>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2863127B-5FE6-45BC-B96E-76F6850F1412}"/>
              </a:ext>
            </a:extLst>
          </p:cNvPr>
          <p:cNvSpPr txBox="1"/>
          <p:nvPr/>
        </p:nvSpPr>
        <p:spPr>
          <a:xfrm>
            <a:off x="8849226" y="-2056514"/>
            <a:ext cx="992606" cy="1815882"/>
          </a:xfrm>
          <a:prstGeom prst="rect">
            <a:avLst/>
          </a:prstGeom>
          <a:noFill/>
        </p:spPr>
        <p:txBody>
          <a:bodyPr wrap="square" rtlCol="0">
            <a:spAutoFit/>
          </a:bodyPr>
          <a:lstStyle/>
          <a:p>
            <a:pPr lvl="0">
              <a:defRPr/>
            </a:pPr>
            <a:r>
              <a:rPr lang="en-US" sz="2800" b="1" dirty="0"/>
              <a:t>0000</a:t>
            </a:r>
          </a:p>
          <a:p>
            <a:pPr lvl="0">
              <a:defRPr/>
            </a:pPr>
            <a:r>
              <a:rPr lang="en-US" sz="2800" b="1" dirty="0"/>
              <a:t>0001</a:t>
            </a:r>
          </a:p>
          <a:p>
            <a:pPr lvl="0">
              <a:defRPr/>
            </a:pPr>
            <a:r>
              <a:rPr lang="en-US" sz="2800" b="1" dirty="0"/>
              <a:t>1110</a:t>
            </a:r>
          </a:p>
          <a:p>
            <a:pPr lvl="0">
              <a:defRPr/>
            </a:pPr>
            <a:r>
              <a:rPr lang="en-US" sz="2800" b="1" dirty="0"/>
              <a:t>1111</a:t>
            </a:r>
            <a:endParaRPr lang="en-CA" sz="2800" b="1" dirty="0"/>
          </a:p>
        </p:txBody>
      </p:sp>
      <p:sp>
        <p:nvSpPr>
          <p:cNvPr id="7" name="TextBox 6">
            <a:extLst>
              <a:ext uri="{FF2B5EF4-FFF2-40B4-BE49-F238E27FC236}">
                <a16:creationId xmlns:a16="http://schemas.microsoft.com/office/drawing/2014/main" id="{F126E65A-E83B-4E9F-9758-6DEEA0098C62}"/>
              </a:ext>
            </a:extLst>
          </p:cNvPr>
          <p:cNvSpPr txBox="1"/>
          <p:nvPr/>
        </p:nvSpPr>
        <p:spPr>
          <a:xfrm>
            <a:off x="8640678" y="0"/>
            <a:ext cx="1594184" cy="6986528"/>
          </a:xfrm>
          <a:prstGeom prst="rect">
            <a:avLst/>
          </a:prstGeom>
          <a:noFill/>
        </p:spPr>
        <p:txBody>
          <a:bodyPr wrap="square" rtlCol="0">
            <a:spAutoFit/>
          </a:bodyPr>
          <a:lstStyle/>
          <a:p>
            <a:pPr lvl="0">
              <a:defRPr/>
            </a:pPr>
            <a:r>
              <a:rPr lang="en-US" sz="2800" b="1" dirty="0"/>
              <a:t>0000000</a:t>
            </a:r>
          </a:p>
          <a:p>
            <a:pPr>
              <a:defRPr/>
            </a:pPr>
            <a:r>
              <a:rPr lang="en-US" sz="2800" b="1" dirty="0"/>
              <a:t>0001111</a:t>
            </a:r>
            <a:endParaRPr lang="en-CA" sz="2800" b="1" dirty="0"/>
          </a:p>
          <a:p>
            <a:pPr>
              <a:defRPr/>
            </a:pPr>
            <a:r>
              <a:rPr lang="en-US" sz="2800" b="1" dirty="0"/>
              <a:t>0010011</a:t>
            </a:r>
            <a:endParaRPr lang="en-CA" sz="2800" b="1" dirty="0"/>
          </a:p>
          <a:p>
            <a:pPr>
              <a:defRPr/>
            </a:pPr>
            <a:r>
              <a:rPr lang="en-US" sz="2800" b="1" dirty="0"/>
              <a:t>0011100</a:t>
            </a:r>
            <a:endParaRPr lang="en-CA" sz="2800" b="1" dirty="0"/>
          </a:p>
          <a:p>
            <a:pPr>
              <a:defRPr/>
            </a:pPr>
            <a:r>
              <a:rPr lang="en-US" sz="2800" b="1" dirty="0"/>
              <a:t>0100101</a:t>
            </a:r>
            <a:endParaRPr lang="en-CA" sz="2800" b="1" dirty="0"/>
          </a:p>
          <a:p>
            <a:pPr>
              <a:defRPr/>
            </a:pPr>
            <a:r>
              <a:rPr lang="en-US" sz="2800" b="1" dirty="0"/>
              <a:t>0101010</a:t>
            </a:r>
            <a:endParaRPr lang="en-CA" sz="2800" b="1" dirty="0"/>
          </a:p>
          <a:p>
            <a:pPr>
              <a:defRPr/>
            </a:pPr>
            <a:r>
              <a:rPr lang="en-US" sz="2800" b="1" dirty="0"/>
              <a:t>0110110</a:t>
            </a:r>
            <a:endParaRPr lang="en-CA" sz="2800" b="1" dirty="0"/>
          </a:p>
          <a:p>
            <a:pPr>
              <a:defRPr/>
            </a:pPr>
            <a:r>
              <a:rPr lang="en-US" sz="2800" b="1" dirty="0"/>
              <a:t>0111001</a:t>
            </a:r>
          </a:p>
          <a:p>
            <a:pPr>
              <a:defRPr/>
            </a:pPr>
            <a:r>
              <a:rPr lang="en-US" sz="2800" b="1" dirty="0"/>
              <a:t>1000110</a:t>
            </a:r>
            <a:endParaRPr lang="en-CA" sz="2800" b="1" dirty="0"/>
          </a:p>
          <a:p>
            <a:pPr>
              <a:defRPr/>
            </a:pPr>
            <a:r>
              <a:rPr lang="en-US" sz="2800" b="1" dirty="0"/>
              <a:t>1001001</a:t>
            </a:r>
            <a:endParaRPr lang="en-CA" sz="2800" b="1" dirty="0"/>
          </a:p>
          <a:p>
            <a:pPr>
              <a:defRPr/>
            </a:pPr>
            <a:r>
              <a:rPr lang="en-US" sz="2800" b="1" dirty="0"/>
              <a:t>1010101</a:t>
            </a:r>
            <a:endParaRPr lang="en-CA" sz="2800" b="1" dirty="0"/>
          </a:p>
          <a:p>
            <a:pPr>
              <a:defRPr/>
            </a:pPr>
            <a:r>
              <a:rPr lang="en-US" sz="2800" b="1" dirty="0"/>
              <a:t>1011010</a:t>
            </a:r>
          </a:p>
          <a:p>
            <a:pPr>
              <a:defRPr/>
            </a:pPr>
            <a:r>
              <a:rPr lang="en-US" sz="2800" b="1" dirty="0"/>
              <a:t>1100011</a:t>
            </a:r>
            <a:endParaRPr lang="en-CA" sz="2800" b="1" dirty="0"/>
          </a:p>
          <a:p>
            <a:pPr>
              <a:defRPr/>
            </a:pPr>
            <a:r>
              <a:rPr lang="en-US" sz="2800" b="1" dirty="0"/>
              <a:t>1101100</a:t>
            </a:r>
            <a:endParaRPr lang="en-CA" sz="2800" b="1" dirty="0"/>
          </a:p>
          <a:p>
            <a:pPr>
              <a:defRPr/>
            </a:pPr>
            <a:r>
              <a:rPr lang="en-US" sz="2800" b="1" dirty="0"/>
              <a:t>1110000</a:t>
            </a:r>
            <a:endParaRPr lang="en-CA" sz="2800" b="1" dirty="0"/>
          </a:p>
          <a:p>
            <a:pPr>
              <a:defRPr/>
            </a:pPr>
            <a:r>
              <a:rPr lang="en-US" sz="2800" b="1" dirty="0"/>
              <a:t>1111111</a:t>
            </a:r>
            <a:endParaRPr lang="en-CA" sz="2800" b="1" dirty="0"/>
          </a:p>
        </p:txBody>
      </p:sp>
      <p:cxnSp>
        <p:nvCxnSpPr>
          <p:cNvPr id="9" name="Straight Connector 8">
            <a:extLst>
              <a:ext uri="{FF2B5EF4-FFF2-40B4-BE49-F238E27FC236}">
                <a16:creationId xmlns:a16="http://schemas.microsoft.com/office/drawing/2014/main" id="{FBB11E87-E6FB-4B6A-82E4-95F5B406C39C}"/>
              </a:ext>
            </a:extLst>
          </p:cNvPr>
          <p:cNvCxnSpPr/>
          <p:nvPr/>
        </p:nvCxnSpPr>
        <p:spPr>
          <a:xfrm>
            <a:off x="8422105" y="-529389"/>
            <a:ext cx="0" cy="7724273"/>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D422FC-576D-42A4-A13A-562BFBE97959}"/>
                  </a:ext>
                </a:extLst>
              </p:cNvPr>
              <p:cNvSpPr txBox="1"/>
              <p:nvPr/>
            </p:nvSpPr>
            <p:spPr>
              <a:xfrm>
                <a:off x="10130589" y="168442"/>
                <a:ext cx="1868905" cy="2062103"/>
              </a:xfrm>
              <a:prstGeom prst="rect">
                <a:avLst/>
              </a:prstGeom>
              <a:noFill/>
            </p:spPr>
            <p:txBody>
              <a:bodyPr wrap="square" rtlCol="0">
                <a:spAutoFit/>
              </a:bodyPr>
              <a:lstStyle/>
              <a:p>
                <a:pPr lvl="0" algn="ctr">
                  <a:defRPr/>
                </a:pPr>
                <a:r>
                  <a:rPr lang="en-US" sz="3200" b="1" dirty="0">
                    <a:solidFill>
                      <a:srgbClr val="FF0000"/>
                    </a:solidFill>
                  </a:rPr>
                  <a:t>Hamming </a:t>
                </a:r>
                <a14:m>
                  <m:oMath xmlns:m="http://schemas.openxmlformats.org/officeDocument/2006/math">
                    <m:r>
                      <a:rPr lang="en-US" sz="3200" b="1" i="0"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𝒏</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𝟕</m:t>
                    </m:r>
                  </m:oMath>
                </a14:m>
                <a:endParaRPr lang="en-US" sz="3200" b="1" dirty="0">
                  <a:solidFill>
                    <a:srgbClr val="FF0000"/>
                  </a:solidFill>
                </a:endParaRPr>
              </a:p>
              <a:p>
                <a:pPr lvl="0" algn="ctr">
                  <a:defRPr/>
                </a:pPr>
                <a14:m>
                  <m:oMathPara xmlns:m="http://schemas.openxmlformats.org/officeDocument/2006/math">
                    <m:oMathParaPr>
                      <m:jc m:val="centerGroup"/>
                    </m:oMathParaPr>
                    <m:oMath xmlns:m="http://schemas.openxmlformats.org/officeDocument/2006/math">
                      <m:r>
                        <a:rPr lang="en-US" sz="3200" b="1" i="1" smtClean="0">
                          <a:solidFill>
                            <a:srgbClr val="FF0000"/>
                          </a:solidFill>
                          <a:latin typeface="Cambria Math" panose="02040503050406030204" pitchFamily="18" charset="0"/>
                        </a:rPr>
                        <m:t>𝒌</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𝟒</m:t>
                      </m:r>
                      <m:r>
                        <a:rPr lang="en-US" sz="3200" b="1" i="1" smtClean="0">
                          <a:solidFill>
                            <a:srgbClr val="FF0000"/>
                          </a:solidFill>
                          <a:latin typeface="Cambria Math" panose="02040503050406030204" pitchFamily="18" charset="0"/>
                        </a:rPr>
                        <m:t>)</m:t>
                      </m:r>
                    </m:oMath>
                  </m:oMathPara>
                </a14:m>
                <a:endParaRPr lang="en-US" sz="3200" b="1" dirty="0">
                  <a:solidFill>
                    <a:srgbClr val="FF0000"/>
                  </a:solidFill>
                </a:endParaRPr>
              </a:p>
              <a:p>
                <a:pPr lvl="0" algn="ctr">
                  <a:defRPr/>
                </a:pPr>
                <a:r>
                  <a:rPr lang="en-CA" sz="3200" b="1" dirty="0">
                    <a:solidFill>
                      <a:srgbClr val="FF0000"/>
                    </a:solidFill>
                  </a:rPr>
                  <a:t>Code</a:t>
                </a:r>
              </a:p>
            </p:txBody>
          </p:sp>
        </mc:Choice>
        <mc:Fallback xmlns="">
          <p:sp>
            <p:nvSpPr>
              <p:cNvPr id="11" name="TextBox 10">
                <a:extLst>
                  <a:ext uri="{FF2B5EF4-FFF2-40B4-BE49-F238E27FC236}">
                    <a16:creationId xmlns:a16="http://schemas.microsoft.com/office/drawing/2014/main" id="{B4D422FC-576D-42A4-A13A-562BFBE97959}"/>
                  </a:ext>
                </a:extLst>
              </p:cNvPr>
              <p:cNvSpPr txBox="1">
                <a:spLocks noRot="1" noChangeAspect="1" noMove="1" noResize="1" noEditPoints="1" noAdjustHandles="1" noChangeArrowheads="1" noChangeShapeType="1" noTextEdit="1"/>
              </p:cNvSpPr>
              <p:nvPr/>
            </p:nvSpPr>
            <p:spPr>
              <a:xfrm>
                <a:off x="10130589" y="168442"/>
                <a:ext cx="1868905" cy="2062103"/>
              </a:xfrm>
              <a:prstGeom prst="rect">
                <a:avLst/>
              </a:prstGeom>
              <a:blipFill>
                <a:blip r:embed="rId4"/>
                <a:stretch>
                  <a:fillRect l="-7190" t="-3846" r="-11438" b="-8876"/>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C4870BF7-85E6-49ED-9C4A-1F0B01B38277}"/>
              </a:ext>
            </a:extLst>
          </p:cNvPr>
          <p:cNvSpPr/>
          <p:nvPr/>
        </p:nvSpPr>
        <p:spPr>
          <a:xfrm>
            <a:off x="400592" y="7046313"/>
            <a:ext cx="5423151" cy="369332"/>
          </a:xfrm>
          <a:prstGeom prst="rect">
            <a:avLst/>
          </a:prstGeom>
        </p:spPr>
        <p:txBody>
          <a:bodyPr wrap="none">
            <a:spAutoFit/>
          </a:bodyPr>
          <a:lstStyle/>
          <a:p>
            <a:r>
              <a:rPr lang="en-CA" dirty="0">
                <a:hlinkClick r:id="rId5"/>
              </a:rPr>
              <a:t>https://inst.eecs.berkeley.edu/~cs70/fa14/notes/n8.pdf</a:t>
            </a:r>
            <a:endParaRPr lang="en-CA" dirty="0"/>
          </a:p>
        </p:txBody>
      </p:sp>
    </p:spTree>
    <p:extLst>
      <p:ext uri="{BB962C8B-B14F-4D97-AF65-F5344CB8AC3E}">
        <p14:creationId xmlns:p14="http://schemas.microsoft.com/office/powerpoint/2010/main" val="392048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46B6B-6100-4293-9E07-107011366828}"/>
              </a:ext>
            </a:extLst>
          </p:cNvPr>
          <p:cNvPicPr>
            <a:picLocks noChangeAspect="1"/>
          </p:cNvPicPr>
          <p:nvPr/>
        </p:nvPicPr>
        <p:blipFill>
          <a:blip r:embed="rId2"/>
          <a:stretch>
            <a:fillRect/>
          </a:stretch>
        </p:blipFill>
        <p:spPr>
          <a:xfrm>
            <a:off x="168441" y="288450"/>
            <a:ext cx="11837093" cy="601886"/>
          </a:xfrm>
          <a:prstGeom prst="rect">
            <a:avLst/>
          </a:prstGeom>
        </p:spPr>
      </p:pic>
      <p:pic>
        <p:nvPicPr>
          <p:cNvPr id="6" name="Picture 5">
            <a:extLst>
              <a:ext uri="{FF2B5EF4-FFF2-40B4-BE49-F238E27FC236}">
                <a16:creationId xmlns:a16="http://schemas.microsoft.com/office/drawing/2014/main" id="{351A0CB7-1174-4BA7-82B1-09F25980AAE1}"/>
              </a:ext>
            </a:extLst>
          </p:cNvPr>
          <p:cNvPicPr>
            <a:picLocks noChangeAspect="1"/>
          </p:cNvPicPr>
          <p:nvPr/>
        </p:nvPicPr>
        <p:blipFill>
          <a:blip r:embed="rId3"/>
          <a:stretch>
            <a:fillRect/>
          </a:stretch>
        </p:blipFill>
        <p:spPr>
          <a:xfrm>
            <a:off x="440592" y="1033008"/>
            <a:ext cx="8631218" cy="5560322"/>
          </a:xfrm>
          <a:prstGeom prst="rect">
            <a:avLst/>
          </a:prstGeom>
        </p:spPr>
      </p:pic>
      <p:sp>
        <p:nvSpPr>
          <p:cNvPr id="7" name="Rectangle 6">
            <a:extLst>
              <a:ext uri="{FF2B5EF4-FFF2-40B4-BE49-F238E27FC236}">
                <a16:creationId xmlns:a16="http://schemas.microsoft.com/office/drawing/2014/main" id="{A9F61F27-F82B-480E-AFB0-207336857A35}"/>
              </a:ext>
            </a:extLst>
          </p:cNvPr>
          <p:cNvSpPr/>
          <p:nvPr/>
        </p:nvSpPr>
        <p:spPr>
          <a:xfrm>
            <a:off x="6716142" y="6252229"/>
            <a:ext cx="5475858" cy="400110"/>
          </a:xfrm>
          <a:prstGeom prst="rect">
            <a:avLst/>
          </a:prstGeom>
        </p:spPr>
        <p:txBody>
          <a:bodyPr wrap="none">
            <a:spAutoFit/>
          </a:bodyPr>
          <a:lstStyle/>
          <a:p>
            <a:r>
              <a:rPr lang="en-CA" sz="2000" dirty="0">
                <a:hlinkClick r:id="rId4"/>
              </a:rPr>
              <a:t>https://en.wikipedia.org/wiki/Field_(mathematics)</a:t>
            </a:r>
            <a:endParaRPr lang="en-CA" sz="2000" dirty="0"/>
          </a:p>
        </p:txBody>
      </p:sp>
    </p:spTree>
    <p:extLst>
      <p:ext uri="{BB962C8B-B14F-4D97-AF65-F5344CB8AC3E}">
        <p14:creationId xmlns:p14="http://schemas.microsoft.com/office/powerpoint/2010/main" val="2368397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332748"/>
                <a:ext cx="12059030" cy="399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What’s a Field?</a:t>
                </a:r>
                <a:endParaRPr lang="en-CA" sz="4400" dirty="0"/>
              </a:p>
              <a:p>
                <a:pPr lvl="1"/>
                <a:r>
                  <a:rPr lang="en-CA" sz="4400" dirty="0"/>
                  <a:t>Nothing to do with “vector fields” from physics</a:t>
                </a:r>
              </a:p>
              <a:p>
                <a:pPr lvl="1"/>
                <a:r>
                  <a:rPr lang="en-CA" sz="4400" dirty="0"/>
                  <a:t>We mean an </a:t>
                </a:r>
                <a:r>
                  <a:rPr lang="en-CA" sz="4400" u="sng" dirty="0">
                    <a:solidFill>
                      <a:srgbClr val="FF0000"/>
                    </a:solidFill>
                  </a:rPr>
                  <a:t>Algebraic Field</a:t>
                </a:r>
                <a:r>
                  <a:rPr lang="en-CA" sz="4400" dirty="0"/>
                  <a:t> (abstract algebra)</a:t>
                </a:r>
              </a:p>
              <a:p>
                <a:pPr lvl="1"/>
                <a:endParaRPr lang="en-CA" sz="4400" dirty="0"/>
              </a:p>
              <a:p>
                <a:pPr lvl="1"/>
                <a:r>
                  <a:rPr lang="en-CA" sz="4400" dirty="0"/>
                  <a:t>It’s a bunch of stuff where </a:t>
                </a:r>
                <a14:m>
                  <m:oMath xmlns:m="http://schemas.openxmlformats.org/officeDocument/2006/math">
                    <m:r>
                      <a:rPr lang="en-US" sz="4400" b="0" i="1" smtClean="0">
                        <a:solidFill>
                          <a:srgbClr val="FF0000"/>
                        </a:solidFill>
                        <a:latin typeface="Cambria Math" panose="02040503050406030204" pitchFamily="18" charset="0"/>
                      </a:rPr>
                      <m:t>+ </m:t>
                    </m:r>
                    <m:r>
                      <m:rPr>
                        <m:lit/>
                      </m:rPr>
                      <a:rPr lang="en-US" sz="4400" b="0" i="1" smtClean="0">
                        <a:solidFill>
                          <a:srgbClr val="FF0000"/>
                        </a:solidFill>
                        <a:latin typeface="Cambria Math" panose="02040503050406030204" pitchFamily="18" charset="0"/>
                      </a:rPr>
                      <m:t>−</m:t>
                    </m:r>
                    <m:r>
                      <a:rPr lang="en-US" sz="4400" b="0" i="1" smtClean="0">
                        <a:solidFill>
                          <a:srgbClr val="FF0000"/>
                        </a:solidFill>
                        <a:latin typeface="Cambria Math" panose="02040503050406030204" pitchFamily="18" charset="0"/>
                      </a:rPr>
                      <m:t> × ÷</m:t>
                    </m:r>
                  </m:oMath>
                </a14:m>
                <a:r>
                  <a:rPr lang="en-CA" sz="4400" dirty="0">
                    <a:solidFill>
                      <a:srgbClr val="FF0000"/>
                    </a:solidFill>
                  </a:rPr>
                  <a:t> </a:t>
                </a:r>
                <a:r>
                  <a:rPr lang="en-CA" sz="4400" dirty="0"/>
                  <a:t>make sense</a:t>
                </a:r>
              </a:p>
              <a:p>
                <a:pPr lvl="1"/>
                <a:endParaRPr lang="en-US" sz="4400" dirty="0"/>
              </a:p>
            </p:txBody>
          </p:sp>
        </mc:Choice>
        <mc:Fallback xmlns="">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225735" y="332748"/>
                <a:ext cx="12059030" cy="3991601"/>
              </a:xfrm>
              <a:prstGeom prst="rect">
                <a:avLst/>
              </a:prstGeom>
              <a:blipFill>
                <a:blip r:embed="rId3"/>
                <a:stretch>
                  <a:fillRect l="-2275" t="-5199" r="-253"/>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5298600-AF62-4062-8E99-1B3D8E1FDF16}"/>
                  </a:ext>
                </a:extLst>
              </p:cNvPr>
              <p:cNvSpPr txBox="1"/>
              <p:nvPr/>
            </p:nvSpPr>
            <p:spPr>
              <a:xfrm>
                <a:off x="441836" y="4839116"/>
                <a:ext cx="118173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ℝ</m:t>
                      </m:r>
                    </m:oMath>
                  </m:oMathPara>
                </a14:m>
                <a:endParaRPr lang="en-CA" sz="8000" dirty="0"/>
              </a:p>
            </p:txBody>
          </p:sp>
        </mc:Choice>
        <mc:Fallback>
          <p:sp>
            <p:nvSpPr>
              <p:cNvPr id="3" name="TextBox 2">
                <a:extLst>
                  <a:ext uri="{FF2B5EF4-FFF2-40B4-BE49-F238E27FC236}">
                    <a16:creationId xmlns:a16="http://schemas.microsoft.com/office/drawing/2014/main" id="{B5298600-AF62-4062-8E99-1B3D8E1FDF16}"/>
                  </a:ext>
                </a:extLst>
              </p:cNvPr>
              <p:cNvSpPr txBox="1">
                <a:spLocks noRot="1" noChangeAspect="1" noMove="1" noResize="1" noEditPoints="1" noAdjustHandles="1" noChangeArrowheads="1" noChangeShapeType="1" noTextEdit="1"/>
              </p:cNvSpPr>
              <p:nvPr/>
            </p:nvSpPr>
            <p:spPr>
              <a:xfrm>
                <a:off x="441836" y="4839116"/>
                <a:ext cx="1181734" cy="132343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E5A72D-7A9B-4272-9C8D-745E2F1084D7}"/>
                  </a:ext>
                </a:extLst>
              </p:cNvPr>
              <p:cNvSpPr txBox="1"/>
              <p:nvPr/>
            </p:nvSpPr>
            <p:spPr>
              <a:xfrm>
                <a:off x="9169455" y="4957334"/>
                <a:ext cx="1035861"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ℤ</m:t>
                      </m:r>
                    </m:oMath>
                  </m:oMathPara>
                </a14:m>
                <a:endParaRPr lang="en-CA" sz="8000" dirty="0"/>
              </a:p>
            </p:txBody>
          </p:sp>
        </mc:Choice>
        <mc:Fallback xmlns="">
          <p:sp>
            <p:nvSpPr>
              <p:cNvPr id="9" name="TextBox 8">
                <a:extLst>
                  <a:ext uri="{FF2B5EF4-FFF2-40B4-BE49-F238E27FC236}">
                    <a16:creationId xmlns:a16="http://schemas.microsoft.com/office/drawing/2014/main" id="{5EE5A72D-7A9B-4272-9C8D-745E2F1084D7}"/>
                  </a:ext>
                </a:extLst>
              </p:cNvPr>
              <p:cNvSpPr txBox="1">
                <a:spLocks noRot="1" noChangeAspect="1" noMove="1" noResize="1" noEditPoints="1" noAdjustHandles="1" noChangeArrowheads="1" noChangeShapeType="1" noTextEdit="1"/>
              </p:cNvSpPr>
              <p:nvPr/>
            </p:nvSpPr>
            <p:spPr>
              <a:xfrm>
                <a:off x="9169455" y="4957334"/>
                <a:ext cx="1035861" cy="1323439"/>
              </a:xfrm>
              <a:prstGeom prst="rect">
                <a:avLst/>
              </a:prstGeom>
              <a:blipFill>
                <a:blip r:embed="rId5"/>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2D38629B-55B0-4082-B49E-D6FD71670819}"/>
              </a:ext>
            </a:extLst>
          </p:cNvPr>
          <p:cNvSpPr txBox="1"/>
          <p:nvPr/>
        </p:nvSpPr>
        <p:spPr>
          <a:xfrm>
            <a:off x="1121653" y="5910607"/>
            <a:ext cx="4373057" cy="923330"/>
          </a:xfrm>
          <a:prstGeom prst="rect">
            <a:avLst/>
          </a:prstGeom>
          <a:noFill/>
        </p:spPr>
        <p:txBody>
          <a:bodyPr wrap="none" rtlCol="0">
            <a:spAutoFit/>
          </a:bodyPr>
          <a:lstStyle/>
          <a:p>
            <a:r>
              <a:rPr lang="en-US" sz="5400" dirty="0"/>
              <a:t>(Infinite Fields)</a:t>
            </a:r>
            <a:endParaRPr lang="en-CA" sz="5400" dirty="0"/>
          </a:p>
        </p:txBody>
      </p:sp>
      <p:grpSp>
        <p:nvGrpSpPr>
          <p:cNvPr id="6" name="Group 5">
            <a:extLst>
              <a:ext uri="{FF2B5EF4-FFF2-40B4-BE49-F238E27FC236}">
                <a16:creationId xmlns:a16="http://schemas.microsoft.com/office/drawing/2014/main" id="{83B26914-C6B4-418F-9420-897012C95F77}"/>
              </a:ext>
            </a:extLst>
          </p:cNvPr>
          <p:cNvGrpSpPr/>
          <p:nvPr/>
        </p:nvGrpSpPr>
        <p:grpSpPr>
          <a:xfrm>
            <a:off x="10048853" y="5712902"/>
            <a:ext cx="2263462" cy="1145098"/>
            <a:chOff x="10048853" y="5712902"/>
            <a:chExt cx="2263462" cy="1145098"/>
          </a:xfrm>
        </p:grpSpPr>
        <p:sp>
          <p:nvSpPr>
            <p:cNvPr id="12" name="TextBox 11">
              <a:extLst>
                <a:ext uri="{FF2B5EF4-FFF2-40B4-BE49-F238E27FC236}">
                  <a16:creationId xmlns:a16="http://schemas.microsoft.com/office/drawing/2014/main" id="{346D4B38-CB68-4A04-A9DF-B2DAE56BB42E}"/>
                </a:ext>
              </a:extLst>
            </p:cNvPr>
            <p:cNvSpPr txBox="1"/>
            <p:nvPr/>
          </p:nvSpPr>
          <p:spPr>
            <a:xfrm>
              <a:off x="10380376" y="5934670"/>
              <a:ext cx="1931939" cy="923330"/>
            </a:xfrm>
            <a:prstGeom prst="rect">
              <a:avLst/>
            </a:prstGeom>
            <a:noFill/>
          </p:spPr>
          <p:txBody>
            <a:bodyPr wrap="none" rtlCol="0">
              <a:spAutoFit/>
            </a:bodyPr>
            <a:lstStyle/>
            <a:p>
              <a:r>
                <a:rPr lang="en-US" sz="5400" dirty="0"/>
                <a:t>Nope!</a:t>
              </a:r>
              <a:endParaRPr lang="en-CA" sz="5400" dirty="0"/>
            </a:p>
          </p:txBody>
        </p:sp>
        <p:cxnSp>
          <p:nvCxnSpPr>
            <p:cNvPr id="13" name="Straight Arrow Connector 12">
              <a:extLst>
                <a:ext uri="{FF2B5EF4-FFF2-40B4-BE49-F238E27FC236}">
                  <a16:creationId xmlns:a16="http://schemas.microsoft.com/office/drawing/2014/main" id="{142A5933-F5ED-4CF5-A42A-D828EE69FDE8}"/>
                </a:ext>
              </a:extLst>
            </p:cNvPr>
            <p:cNvCxnSpPr>
              <a:cxnSpLocks/>
            </p:cNvCxnSpPr>
            <p:nvPr/>
          </p:nvCxnSpPr>
          <p:spPr>
            <a:xfrm flipH="1" flipV="1">
              <a:off x="10048853" y="5712902"/>
              <a:ext cx="444976" cy="3540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986150C-AB90-41A4-9FE4-61741C396CAF}"/>
                  </a:ext>
                </a:extLst>
              </p:cNvPr>
              <p:cNvSpPr txBox="1"/>
              <p:nvPr/>
            </p:nvSpPr>
            <p:spPr>
              <a:xfrm>
                <a:off x="4963037" y="4831859"/>
                <a:ext cx="120097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ℚ</m:t>
                      </m:r>
                    </m:oMath>
                  </m:oMathPara>
                </a14:m>
                <a:endParaRPr lang="en-CA" sz="8000" dirty="0"/>
              </a:p>
            </p:txBody>
          </p:sp>
        </mc:Choice>
        <mc:Fallback>
          <p:sp>
            <p:nvSpPr>
              <p:cNvPr id="8" name="TextBox 7">
                <a:extLst>
                  <a:ext uri="{FF2B5EF4-FFF2-40B4-BE49-F238E27FC236}">
                    <a16:creationId xmlns:a16="http://schemas.microsoft.com/office/drawing/2014/main" id="{2986150C-AB90-41A4-9FE4-61741C396CAF}"/>
                  </a:ext>
                </a:extLst>
              </p:cNvPr>
              <p:cNvSpPr txBox="1">
                <a:spLocks noRot="1" noChangeAspect="1" noMove="1" noResize="1" noEditPoints="1" noAdjustHandles="1" noChangeArrowheads="1" noChangeShapeType="1" noTextEdit="1"/>
              </p:cNvSpPr>
              <p:nvPr/>
            </p:nvSpPr>
            <p:spPr>
              <a:xfrm>
                <a:off x="4963037" y="4831859"/>
                <a:ext cx="1200970"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C891289-F5A2-48C7-BD62-963F4124312D}"/>
                  </a:ext>
                </a:extLst>
              </p:cNvPr>
              <p:cNvSpPr txBox="1"/>
              <p:nvPr/>
            </p:nvSpPr>
            <p:spPr>
              <a:xfrm>
                <a:off x="2793150" y="4839115"/>
                <a:ext cx="1037463"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ℂ</m:t>
                      </m:r>
                    </m:oMath>
                  </m:oMathPara>
                </a14:m>
                <a:endParaRPr lang="en-CA" sz="8000" dirty="0"/>
              </a:p>
            </p:txBody>
          </p:sp>
        </mc:Choice>
        <mc:Fallback>
          <p:sp>
            <p:nvSpPr>
              <p:cNvPr id="10" name="TextBox 9">
                <a:extLst>
                  <a:ext uri="{FF2B5EF4-FFF2-40B4-BE49-F238E27FC236}">
                    <a16:creationId xmlns:a16="http://schemas.microsoft.com/office/drawing/2014/main" id="{3C891289-F5A2-48C7-BD62-963F4124312D}"/>
                  </a:ext>
                </a:extLst>
              </p:cNvPr>
              <p:cNvSpPr txBox="1">
                <a:spLocks noRot="1" noChangeAspect="1" noMove="1" noResize="1" noEditPoints="1" noAdjustHandles="1" noChangeArrowheads="1" noChangeShapeType="1" noTextEdit="1"/>
              </p:cNvSpPr>
              <p:nvPr/>
            </p:nvSpPr>
            <p:spPr>
              <a:xfrm>
                <a:off x="2793150" y="4839115"/>
                <a:ext cx="1037463" cy="1323439"/>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04218958"/>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4"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332748"/>
                <a:ext cx="11733654" cy="399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What’s a Finite Field?</a:t>
                </a:r>
                <a:endParaRPr lang="en-CA" sz="4400" dirty="0"/>
              </a:p>
              <a:p>
                <a:pPr lvl="1"/>
                <a:r>
                  <a:rPr lang="en-CA" sz="4400" dirty="0"/>
                  <a:t> A set where </a:t>
                </a:r>
                <a14:m>
                  <m:oMath xmlns:m="http://schemas.openxmlformats.org/officeDocument/2006/math">
                    <m:r>
                      <a:rPr lang="en-US" sz="4400" b="0" i="1" smtClean="0">
                        <a:solidFill>
                          <a:srgbClr val="FF0000"/>
                        </a:solidFill>
                        <a:latin typeface="Cambria Math" panose="02040503050406030204" pitchFamily="18" charset="0"/>
                      </a:rPr>
                      <m:t>+ </m:t>
                    </m:r>
                    <m:r>
                      <m:rPr>
                        <m:lit/>
                      </m:rPr>
                      <a:rPr lang="en-US" sz="4400" b="0" i="1" smtClean="0">
                        <a:solidFill>
                          <a:srgbClr val="FF0000"/>
                        </a:solidFill>
                        <a:latin typeface="Cambria Math" panose="02040503050406030204" pitchFamily="18" charset="0"/>
                      </a:rPr>
                      <m:t>−</m:t>
                    </m:r>
                    <m:r>
                      <a:rPr lang="en-US" sz="4400" b="0" i="1" smtClean="0">
                        <a:solidFill>
                          <a:srgbClr val="FF0000"/>
                        </a:solidFill>
                        <a:latin typeface="Cambria Math" panose="02040503050406030204" pitchFamily="18" charset="0"/>
                      </a:rPr>
                      <m:t>× ÷</m:t>
                    </m:r>
                  </m:oMath>
                </a14:m>
                <a:r>
                  <a:rPr lang="en-CA" sz="4400" dirty="0">
                    <a:solidFill>
                      <a:srgbClr val="FF0000"/>
                    </a:solidFill>
                  </a:rPr>
                  <a:t> </a:t>
                </a:r>
                <a:r>
                  <a:rPr lang="en-CA" sz="4400" dirty="0"/>
                  <a:t>make sense</a:t>
                </a:r>
              </a:p>
              <a:p>
                <a:pPr lvl="1"/>
                <a:r>
                  <a:rPr lang="en-CA" sz="4400" dirty="0"/>
                  <a:t> The set has a finite number of elements</a:t>
                </a:r>
              </a:p>
              <a:p>
                <a:pPr lvl="1"/>
                <a:endParaRPr lang="en-US" sz="4400" dirty="0"/>
              </a:p>
            </p:txBody>
          </p:sp>
        </mc:Choice>
        <mc:Fallback xmlns="">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225735" y="332748"/>
                <a:ext cx="11733654" cy="3991601"/>
              </a:xfrm>
              <a:prstGeom prst="rect">
                <a:avLst/>
              </a:prstGeom>
              <a:blipFill>
                <a:blip r:embed="rId3"/>
                <a:stretch>
                  <a:fillRect l="-2338" t="-51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298600-AF62-4062-8E99-1B3D8E1FDF16}"/>
                  </a:ext>
                </a:extLst>
              </p:cNvPr>
              <p:cNvSpPr txBox="1"/>
              <p:nvPr/>
            </p:nvSpPr>
            <p:spPr>
              <a:xfrm>
                <a:off x="441836" y="2844595"/>
                <a:ext cx="4394152"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ℝ</m:t>
                      </m:r>
                      <m:r>
                        <a:rPr lang="en-US" sz="8000" b="0" i="1" smtClean="0">
                          <a:latin typeface="Cambria Math" panose="02040503050406030204" pitchFamily="18" charset="0"/>
                        </a:rPr>
                        <m:t>    </m:t>
                      </m:r>
                      <m:r>
                        <a:rPr lang="en-US" sz="8000" b="0" i="1" smtClean="0">
                          <a:latin typeface="Cambria Math" panose="02040503050406030204" pitchFamily="18" charset="0"/>
                        </a:rPr>
                        <m:t>ℂ</m:t>
                      </m:r>
                      <m:r>
                        <a:rPr lang="en-US" sz="8000" b="0" i="1" smtClean="0">
                          <a:latin typeface="Cambria Math" panose="02040503050406030204" pitchFamily="18" charset="0"/>
                        </a:rPr>
                        <m:t>    </m:t>
                      </m:r>
                      <m:r>
                        <a:rPr lang="en-US" sz="8000" b="0" i="1" smtClean="0">
                          <a:latin typeface="Cambria Math" panose="02040503050406030204" pitchFamily="18" charset="0"/>
                        </a:rPr>
                        <m:t>ℚ</m:t>
                      </m:r>
                    </m:oMath>
                  </m:oMathPara>
                </a14:m>
                <a:endParaRPr lang="en-CA" sz="8000" dirty="0"/>
              </a:p>
            </p:txBody>
          </p:sp>
        </mc:Choice>
        <mc:Fallback xmlns="">
          <p:sp>
            <p:nvSpPr>
              <p:cNvPr id="3" name="TextBox 2">
                <a:extLst>
                  <a:ext uri="{FF2B5EF4-FFF2-40B4-BE49-F238E27FC236}">
                    <a16:creationId xmlns:a16="http://schemas.microsoft.com/office/drawing/2014/main" id="{B5298600-AF62-4062-8E99-1B3D8E1FDF16}"/>
                  </a:ext>
                </a:extLst>
              </p:cNvPr>
              <p:cNvSpPr txBox="1">
                <a:spLocks noRot="1" noChangeAspect="1" noMove="1" noResize="1" noEditPoints="1" noAdjustHandles="1" noChangeArrowheads="1" noChangeShapeType="1" noTextEdit="1"/>
              </p:cNvSpPr>
              <p:nvPr/>
            </p:nvSpPr>
            <p:spPr>
              <a:xfrm>
                <a:off x="441836" y="2844595"/>
                <a:ext cx="4394152" cy="132343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E5A72D-7A9B-4272-9C8D-745E2F1084D7}"/>
                  </a:ext>
                </a:extLst>
              </p:cNvPr>
              <p:cNvSpPr txBox="1"/>
              <p:nvPr/>
            </p:nvSpPr>
            <p:spPr>
              <a:xfrm>
                <a:off x="6596451" y="2302907"/>
                <a:ext cx="4593693" cy="36625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800" b="0" i="1" smtClean="0">
                              <a:latin typeface="Cambria Math" panose="02040503050406030204" pitchFamily="18" charset="0"/>
                            </a:rPr>
                          </m:ctrlPr>
                        </m:sSubPr>
                        <m:e>
                          <m:r>
                            <a:rPr lang="en-US" sz="5800" b="0" i="1" smtClean="0">
                              <a:latin typeface="Cambria Math" panose="02040503050406030204" pitchFamily="18" charset="0"/>
                            </a:rPr>
                            <m:t>(</m:t>
                          </m:r>
                          <m:r>
                            <a:rPr lang="en-US" sz="5800" b="0" i="1" smtClean="0">
                              <a:latin typeface="Cambria Math" panose="02040503050406030204" pitchFamily="18" charset="0"/>
                            </a:rPr>
                            <m:t>ℤ</m:t>
                          </m:r>
                          <m:r>
                            <a:rPr lang="en-US" sz="5800" b="0" i="1" smtClean="0">
                              <a:latin typeface="Cambria Math" panose="02040503050406030204" pitchFamily="18" charset="0"/>
                            </a:rPr>
                            <m:t>/2</m:t>
                          </m:r>
                          <m:r>
                            <a:rPr lang="en-US" sz="5800" b="0" i="1" smtClean="0">
                              <a:latin typeface="Cambria Math" panose="02040503050406030204" pitchFamily="18" charset="0"/>
                            </a:rPr>
                            <m:t>ℤ</m:t>
                          </m:r>
                          <m:r>
                            <a:rPr lang="en-US" sz="5800" b="0" i="1" smtClean="0">
                              <a:latin typeface="Cambria Math" panose="02040503050406030204" pitchFamily="18" charset="0"/>
                            </a:rPr>
                            <m:t>)=</m:t>
                          </m:r>
                          <m:r>
                            <a:rPr lang="en-US" sz="5800" b="0" i="1" smtClean="0">
                              <a:latin typeface="Cambria Math" panose="02040503050406030204" pitchFamily="18" charset="0"/>
                            </a:rPr>
                            <m:t>ℤ</m:t>
                          </m:r>
                        </m:e>
                        <m:sub>
                          <m:r>
                            <a:rPr lang="en-US" sz="5800" b="0" i="1" smtClean="0">
                              <a:latin typeface="Cambria Math" panose="02040503050406030204" pitchFamily="18" charset="0"/>
                            </a:rPr>
                            <m:t>2</m:t>
                          </m:r>
                        </m:sub>
                      </m:sSub>
                    </m:oMath>
                  </m:oMathPara>
                </a14:m>
                <a:endParaRPr lang="en-CA" sz="5800" dirty="0"/>
              </a:p>
              <a:p>
                <a:pPr/>
                <a14:m>
                  <m:oMathPara xmlns:m="http://schemas.openxmlformats.org/officeDocument/2006/math">
                    <m:oMathParaPr>
                      <m:jc m:val="centerGroup"/>
                    </m:oMathParaPr>
                    <m:oMath xmlns:m="http://schemas.openxmlformats.org/officeDocument/2006/math">
                      <m:sSub>
                        <m:sSubPr>
                          <m:ctrlPr>
                            <a:rPr lang="en-US" sz="5800" i="1">
                              <a:latin typeface="Cambria Math" panose="02040503050406030204" pitchFamily="18" charset="0"/>
                            </a:rPr>
                          </m:ctrlPr>
                        </m:sSubPr>
                        <m:e>
                          <m:r>
                            <a:rPr lang="en-US" sz="5800" i="1">
                              <a:latin typeface="Cambria Math" panose="02040503050406030204" pitchFamily="18" charset="0"/>
                            </a:rPr>
                            <m:t>(</m:t>
                          </m:r>
                          <m:r>
                            <a:rPr lang="en-US" sz="5800" i="1">
                              <a:latin typeface="Cambria Math" panose="02040503050406030204" pitchFamily="18" charset="0"/>
                            </a:rPr>
                            <m:t>ℤ</m:t>
                          </m:r>
                          <m:r>
                            <a:rPr lang="en-US" sz="5800" i="1">
                              <a:latin typeface="Cambria Math" panose="02040503050406030204" pitchFamily="18" charset="0"/>
                            </a:rPr>
                            <m:t>/3</m:t>
                          </m:r>
                          <m:r>
                            <a:rPr lang="en-US" sz="5800" i="1">
                              <a:latin typeface="Cambria Math" panose="02040503050406030204" pitchFamily="18" charset="0"/>
                            </a:rPr>
                            <m:t>ℤ</m:t>
                          </m:r>
                          <m:r>
                            <a:rPr lang="en-US" sz="5800" i="1">
                              <a:latin typeface="Cambria Math" panose="02040503050406030204" pitchFamily="18" charset="0"/>
                            </a:rPr>
                            <m:t>)=</m:t>
                          </m:r>
                          <m:r>
                            <a:rPr lang="en-US" sz="5800" i="1">
                              <a:latin typeface="Cambria Math" panose="02040503050406030204" pitchFamily="18" charset="0"/>
                            </a:rPr>
                            <m:t>ℤ</m:t>
                          </m:r>
                        </m:e>
                        <m:sub>
                          <m:r>
                            <a:rPr lang="en-US" sz="5800" b="0" i="1" smtClean="0">
                              <a:latin typeface="Cambria Math" panose="02040503050406030204" pitchFamily="18" charset="0"/>
                            </a:rPr>
                            <m:t>3</m:t>
                          </m:r>
                        </m:sub>
                      </m:sSub>
                    </m:oMath>
                  </m:oMathPara>
                </a14:m>
                <a:endParaRPr lang="en-CA" sz="5800" dirty="0"/>
              </a:p>
              <a:p>
                <a:pPr/>
                <a:endParaRPr lang="en-US" sz="5800" dirty="0"/>
              </a:p>
              <a:p>
                <a:pPr/>
                <a14:m>
                  <m:oMathPara xmlns:m="http://schemas.openxmlformats.org/officeDocument/2006/math">
                    <m:oMathParaPr>
                      <m:jc m:val="centerGroup"/>
                    </m:oMathParaPr>
                    <m:oMath xmlns:m="http://schemas.openxmlformats.org/officeDocument/2006/math">
                      <m:sSub>
                        <m:sSubPr>
                          <m:ctrlPr>
                            <a:rPr lang="en-US" sz="5800" i="1">
                              <a:latin typeface="Cambria Math" panose="02040503050406030204" pitchFamily="18" charset="0"/>
                            </a:rPr>
                          </m:ctrlPr>
                        </m:sSubPr>
                        <m:e>
                          <m:r>
                            <a:rPr lang="en-US" sz="5800" i="1">
                              <a:latin typeface="Cambria Math" panose="02040503050406030204" pitchFamily="18" charset="0"/>
                            </a:rPr>
                            <m:t>(</m:t>
                          </m:r>
                          <m:r>
                            <a:rPr lang="en-US" sz="5800" i="1">
                              <a:latin typeface="Cambria Math" panose="02040503050406030204" pitchFamily="18" charset="0"/>
                            </a:rPr>
                            <m:t>ℤ</m:t>
                          </m:r>
                          <m:r>
                            <a:rPr lang="en-US" sz="5800" i="1">
                              <a:latin typeface="Cambria Math" panose="02040503050406030204" pitchFamily="18" charset="0"/>
                            </a:rPr>
                            <m:t>/5</m:t>
                          </m:r>
                          <m:r>
                            <a:rPr lang="en-US" sz="5800" i="1">
                              <a:latin typeface="Cambria Math" panose="02040503050406030204" pitchFamily="18" charset="0"/>
                            </a:rPr>
                            <m:t>ℤ</m:t>
                          </m:r>
                          <m:r>
                            <a:rPr lang="en-US" sz="5800" i="1">
                              <a:latin typeface="Cambria Math" panose="02040503050406030204" pitchFamily="18" charset="0"/>
                            </a:rPr>
                            <m:t>)=</m:t>
                          </m:r>
                          <m:r>
                            <a:rPr lang="en-US" sz="5800" i="1">
                              <a:latin typeface="Cambria Math" panose="02040503050406030204" pitchFamily="18" charset="0"/>
                            </a:rPr>
                            <m:t>ℤ</m:t>
                          </m:r>
                        </m:e>
                        <m:sub>
                          <m:r>
                            <a:rPr lang="en-US" sz="5800" b="0" i="1" smtClean="0">
                              <a:latin typeface="Cambria Math" panose="02040503050406030204" pitchFamily="18" charset="0"/>
                            </a:rPr>
                            <m:t>5</m:t>
                          </m:r>
                        </m:sub>
                      </m:sSub>
                    </m:oMath>
                  </m:oMathPara>
                </a14:m>
                <a:endParaRPr lang="en-CA" sz="5800" dirty="0"/>
              </a:p>
            </p:txBody>
          </p:sp>
        </mc:Choice>
        <mc:Fallback>
          <p:sp>
            <p:nvSpPr>
              <p:cNvPr id="9" name="TextBox 8">
                <a:extLst>
                  <a:ext uri="{FF2B5EF4-FFF2-40B4-BE49-F238E27FC236}">
                    <a16:creationId xmlns:a16="http://schemas.microsoft.com/office/drawing/2014/main" id="{5EE5A72D-7A9B-4272-9C8D-745E2F1084D7}"/>
                  </a:ext>
                </a:extLst>
              </p:cNvPr>
              <p:cNvSpPr txBox="1">
                <a:spLocks noRot="1" noChangeAspect="1" noMove="1" noResize="1" noEditPoints="1" noAdjustHandles="1" noChangeArrowheads="1" noChangeShapeType="1" noTextEdit="1"/>
              </p:cNvSpPr>
              <p:nvPr/>
            </p:nvSpPr>
            <p:spPr>
              <a:xfrm>
                <a:off x="6596451" y="2302907"/>
                <a:ext cx="4593693" cy="3662541"/>
              </a:xfrm>
              <a:prstGeom prst="rect">
                <a:avLst/>
              </a:prstGeom>
              <a:blipFill>
                <a:blip r:embed="rId5"/>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2D38629B-55B0-4082-B49E-D6FD71670819}"/>
              </a:ext>
            </a:extLst>
          </p:cNvPr>
          <p:cNvSpPr txBox="1"/>
          <p:nvPr/>
        </p:nvSpPr>
        <p:spPr>
          <a:xfrm>
            <a:off x="471948" y="4277033"/>
            <a:ext cx="4373057" cy="923330"/>
          </a:xfrm>
          <a:prstGeom prst="rect">
            <a:avLst/>
          </a:prstGeom>
          <a:noFill/>
        </p:spPr>
        <p:txBody>
          <a:bodyPr wrap="none" rtlCol="0">
            <a:spAutoFit/>
          </a:bodyPr>
          <a:lstStyle/>
          <a:p>
            <a:r>
              <a:rPr lang="en-US" sz="5400" dirty="0"/>
              <a:t>(Infinite Fields)</a:t>
            </a:r>
            <a:endParaRPr lang="en-CA" sz="540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969980-3986-4563-B2A1-64053E574B85}"/>
                  </a:ext>
                </a:extLst>
              </p:cNvPr>
              <p:cNvSpPr txBox="1"/>
              <p:nvPr/>
            </p:nvSpPr>
            <p:spPr>
              <a:xfrm>
                <a:off x="6611691" y="4088011"/>
                <a:ext cx="4593693" cy="27699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800" i="1" smtClean="0">
                              <a:solidFill>
                                <a:srgbClr val="FF0000"/>
                              </a:solidFill>
                              <a:latin typeface="Cambria Math" panose="02040503050406030204" pitchFamily="18" charset="0"/>
                            </a:rPr>
                          </m:ctrlPr>
                        </m:sSubPr>
                        <m:e>
                          <m:r>
                            <a:rPr lang="en-US" sz="5800" i="1">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ℤ</m:t>
                          </m:r>
                          <m:r>
                            <a:rPr lang="en-US" sz="5800" i="1">
                              <a:solidFill>
                                <a:srgbClr val="FF0000"/>
                              </a:solidFill>
                              <a:latin typeface="Cambria Math" panose="02040503050406030204" pitchFamily="18" charset="0"/>
                            </a:rPr>
                            <m:t>/4</m:t>
                          </m:r>
                          <m:r>
                            <a:rPr lang="en-US" sz="5800" i="1">
                              <a:solidFill>
                                <a:srgbClr val="FF0000"/>
                              </a:solidFill>
                              <a:latin typeface="Cambria Math" panose="02040503050406030204" pitchFamily="18" charset="0"/>
                            </a:rPr>
                            <m:t>ℤ</m:t>
                          </m:r>
                          <m:r>
                            <a:rPr lang="en-US" sz="5800" i="1">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ℤ</m:t>
                          </m:r>
                        </m:e>
                        <m:sub>
                          <m:r>
                            <a:rPr lang="en-US" sz="5800" b="0" i="1" smtClean="0">
                              <a:solidFill>
                                <a:srgbClr val="FF0000"/>
                              </a:solidFill>
                              <a:latin typeface="Cambria Math" panose="02040503050406030204" pitchFamily="18" charset="0"/>
                            </a:rPr>
                            <m:t>4</m:t>
                          </m:r>
                        </m:sub>
                      </m:sSub>
                    </m:oMath>
                  </m:oMathPara>
                </a14:m>
                <a:endParaRPr lang="en-US" sz="5800" dirty="0"/>
              </a:p>
              <a:p>
                <a:pPr/>
                <a:endParaRPr lang="en-US" sz="5800" dirty="0"/>
              </a:p>
              <a:p>
                <a:pPr/>
                <a14:m>
                  <m:oMathPara xmlns:m="http://schemas.openxmlformats.org/officeDocument/2006/math">
                    <m:oMathParaPr>
                      <m:jc m:val="centerGroup"/>
                    </m:oMathParaPr>
                    <m:oMath xmlns:m="http://schemas.openxmlformats.org/officeDocument/2006/math">
                      <m:sSub>
                        <m:sSubPr>
                          <m:ctrlPr>
                            <a:rPr lang="en-US" sz="5800" i="1" smtClean="0">
                              <a:solidFill>
                                <a:srgbClr val="FF0000"/>
                              </a:solidFill>
                              <a:latin typeface="Cambria Math" panose="02040503050406030204" pitchFamily="18" charset="0"/>
                            </a:rPr>
                          </m:ctrlPr>
                        </m:sSubPr>
                        <m:e>
                          <m:r>
                            <a:rPr lang="en-US" sz="5800" i="1">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ℤ</m:t>
                          </m:r>
                          <m:r>
                            <a:rPr lang="en-US" sz="5800" i="1">
                              <a:solidFill>
                                <a:srgbClr val="FF0000"/>
                              </a:solidFill>
                              <a:latin typeface="Cambria Math" panose="02040503050406030204" pitchFamily="18" charset="0"/>
                            </a:rPr>
                            <m:t>/6</m:t>
                          </m:r>
                          <m:r>
                            <a:rPr lang="en-US" sz="5800" i="1">
                              <a:solidFill>
                                <a:srgbClr val="FF0000"/>
                              </a:solidFill>
                              <a:latin typeface="Cambria Math" panose="02040503050406030204" pitchFamily="18" charset="0"/>
                            </a:rPr>
                            <m:t>ℤ</m:t>
                          </m:r>
                          <m:r>
                            <a:rPr lang="en-US" sz="5800" i="1">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ℤ</m:t>
                          </m:r>
                        </m:e>
                        <m:sub>
                          <m:r>
                            <a:rPr lang="en-US" sz="5800" b="0" i="1" smtClean="0">
                              <a:solidFill>
                                <a:srgbClr val="FF0000"/>
                              </a:solidFill>
                              <a:latin typeface="Cambria Math" panose="02040503050406030204" pitchFamily="18" charset="0"/>
                            </a:rPr>
                            <m:t>6</m:t>
                          </m:r>
                        </m:sub>
                      </m:sSub>
                    </m:oMath>
                  </m:oMathPara>
                </a14:m>
                <a:endParaRPr lang="en-CA" sz="5800" dirty="0"/>
              </a:p>
            </p:txBody>
          </p:sp>
        </mc:Choice>
        <mc:Fallback>
          <p:sp>
            <p:nvSpPr>
              <p:cNvPr id="7" name="TextBox 6">
                <a:extLst>
                  <a:ext uri="{FF2B5EF4-FFF2-40B4-BE49-F238E27FC236}">
                    <a16:creationId xmlns:a16="http://schemas.microsoft.com/office/drawing/2014/main" id="{61969980-3986-4563-B2A1-64053E574B85}"/>
                  </a:ext>
                </a:extLst>
              </p:cNvPr>
              <p:cNvSpPr txBox="1">
                <a:spLocks noRot="1" noChangeAspect="1" noMove="1" noResize="1" noEditPoints="1" noAdjustHandles="1" noChangeArrowheads="1" noChangeShapeType="1" noTextEdit="1"/>
              </p:cNvSpPr>
              <p:nvPr/>
            </p:nvSpPr>
            <p:spPr>
              <a:xfrm>
                <a:off x="6611691" y="4088011"/>
                <a:ext cx="4593693" cy="2769989"/>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25100784"/>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117988" y="117988"/>
                <a:ext cx="11733654" cy="1870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4400" dirty="0"/>
                  <a:t>Every field must have </a:t>
                </a:r>
                <a14:m>
                  <m:oMath xmlns:m="http://schemas.openxmlformats.org/officeDocument/2006/math">
                    <m:r>
                      <a:rPr lang="en-US" sz="4400" i="1">
                        <a:solidFill>
                          <a:srgbClr val="FF0000"/>
                        </a:solidFill>
                        <a:latin typeface="Cambria Math" panose="02040503050406030204" pitchFamily="18" charset="0"/>
                      </a:rPr>
                      <m:t>÷</m:t>
                    </m:r>
                  </m:oMath>
                </a14:m>
                <a:r>
                  <a:rPr lang="en-CA" sz="4400" dirty="0"/>
                  <a:t>  defined </a:t>
                </a:r>
              </a:p>
              <a:p>
                <a:pPr marL="0" indent="0">
                  <a:buNone/>
                </a:pPr>
                <a:r>
                  <a:rPr lang="en-CA" sz="4400" dirty="0"/>
                  <a:t>Need </a:t>
                </a:r>
                <a:r>
                  <a:rPr lang="en-CA" sz="4400" u="sng" dirty="0">
                    <a:solidFill>
                      <a:srgbClr val="FF0000"/>
                    </a:solidFill>
                  </a:rPr>
                  <a:t>multiplicative inverses</a:t>
                </a:r>
                <a:r>
                  <a:rPr lang="en-CA" sz="4400" dirty="0"/>
                  <a:t> in order for to work</a:t>
                </a:r>
              </a:p>
              <a:p>
                <a:pPr lvl="1"/>
                <a:endParaRPr lang="en-US" sz="4400" dirty="0"/>
              </a:p>
            </p:txBody>
          </p:sp>
        </mc:Choice>
        <mc:Fallback>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117988" y="117988"/>
                <a:ext cx="11733654" cy="1870832"/>
              </a:xfrm>
              <a:prstGeom prst="rect">
                <a:avLst/>
              </a:prstGeom>
              <a:blipFill>
                <a:blip r:embed="rId3"/>
                <a:stretch>
                  <a:fillRect l="-2078" t="-10098"/>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5CD6222-DD12-47D7-8423-32F6A07B266E}"/>
                  </a:ext>
                </a:extLst>
              </p:cNvPr>
              <p:cNvSpPr txBox="1"/>
              <p:nvPr/>
            </p:nvSpPr>
            <p:spPr>
              <a:xfrm>
                <a:off x="6365405" y="2251288"/>
                <a:ext cx="5070619" cy="15286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7×</m:t>
                      </m:r>
                      <m:f>
                        <m:fPr>
                          <m:type m:val="skw"/>
                          <m:ctrlPr>
                            <a:rPr lang="en-US" sz="7200" b="0" i="1" smtClean="0">
                              <a:latin typeface="Cambria Math" panose="02040503050406030204" pitchFamily="18" charset="0"/>
                            </a:rPr>
                          </m:ctrlPr>
                        </m:fPr>
                        <m:num>
                          <m:r>
                            <a:rPr lang="en-US" sz="7200" b="0" i="1" smtClean="0">
                              <a:latin typeface="Cambria Math" panose="02040503050406030204" pitchFamily="18" charset="0"/>
                            </a:rPr>
                            <m:t>1</m:t>
                          </m:r>
                        </m:num>
                        <m:den>
                          <m:r>
                            <a:rPr lang="en-US" sz="7200" b="0" i="1" smtClean="0">
                              <a:latin typeface="Cambria Math" panose="02040503050406030204" pitchFamily="18" charset="0"/>
                            </a:rPr>
                            <m:t>7</m:t>
                          </m:r>
                        </m:den>
                      </m:f>
                      <m:r>
                        <a:rPr lang="en-US" sz="7200" b="0" i="1" smtClean="0">
                          <a:latin typeface="Cambria Math" panose="02040503050406030204" pitchFamily="18" charset="0"/>
                        </a:rPr>
                        <m:t>=1</m:t>
                      </m:r>
                    </m:oMath>
                  </m:oMathPara>
                </a14:m>
                <a:endParaRPr lang="en-CA" sz="7200" dirty="0"/>
              </a:p>
            </p:txBody>
          </p:sp>
        </mc:Choice>
        <mc:Fallback>
          <p:sp>
            <p:nvSpPr>
              <p:cNvPr id="6" name="TextBox 5">
                <a:extLst>
                  <a:ext uri="{FF2B5EF4-FFF2-40B4-BE49-F238E27FC236}">
                    <a16:creationId xmlns:a16="http://schemas.microsoft.com/office/drawing/2014/main" id="{85CD6222-DD12-47D7-8423-32F6A07B266E}"/>
                  </a:ext>
                </a:extLst>
              </p:cNvPr>
              <p:cNvSpPr txBox="1">
                <a:spLocks noRot="1" noChangeAspect="1" noMove="1" noResize="1" noEditPoints="1" noAdjustHandles="1" noChangeArrowheads="1" noChangeShapeType="1" noTextEdit="1"/>
              </p:cNvSpPr>
              <p:nvPr/>
            </p:nvSpPr>
            <p:spPr>
              <a:xfrm>
                <a:off x="6365405" y="2251288"/>
                <a:ext cx="5070619" cy="152868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316E40E-BBD4-461E-89C1-A3ECB06DCBF8}"/>
                  </a:ext>
                </a:extLst>
              </p:cNvPr>
              <p:cNvSpPr txBox="1"/>
              <p:nvPr/>
            </p:nvSpPr>
            <p:spPr>
              <a:xfrm>
                <a:off x="894245" y="2495128"/>
                <a:ext cx="397474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22÷7</m:t>
                      </m:r>
                    </m:oMath>
                  </m:oMathPara>
                </a14:m>
                <a:endParaRPr lang="en-CA" sz="9600" dirty="0"/>
              </a:p>
            </p:txBody>
          </p:sp>
        </mc:Choice>
        <mc:Fallback>
          <p:sp>
            <p:nvSpPr>
              <p:cNvPr id="7" name="TextBox 6">
                <a:extLst>
                  <a:ext uri="{FF2B5EF4-FFF2-40B4-BE49-F238E27FC236}">
                    <a16:creationId xmlns:a16="http://schemas.microsoft.com/office/drawing/2014/main" id="{6316E40E-BBD4-461E-89C1-A3ECB06DCBF8}"/>
                  </a:ext>
                </a:extLst>
              </p:cNvPr>
              <p:cNvSpPr txBox="1">
                <a:spLocks noRot="1" noChangeAspect="1" noMove="1" noResize="1" noEditPoints="1" noAdjustHandles="1" noChangeArrowheads="1" noChangeShapeType="1" noTextEdit="1"/>
              </p:cNvSpPr>
              <p:nvPr/>
            </p:nvSpPr>
            <p:spPr>
              <a:xfrm>
                <a:off x="894245" y="2495128"/>
                <a:ext cx="3974742" cy="156966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C49289E-17A0-412D-A034-9A0AE5250F47}"/>
                  </a:ext>
                </a:extLst>
              </p:cNvPr>
              <p:cNvSpPr txBox="1"/>
              <p:nvPr/>
            </p:nvSpPr>
            <p:spPr>
              <a:xfrm>
                <a:off x="0" y="4232488"/>
                <a:ext cx="5327484" cy="1688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=22×</m:t>
                      </m:r>
                      <m:f>
                        <m:fPr>
                          <m:type m:val="skw"/>
                          <m:ctrlPr>
                            <a:rPr lang="en-US" sz="8000" b="0" i="1" smtClean="0">
                              <a:latin typeface="Cambria Math" panose="02040503050406030204" pitchFamily="18" charset="0"/>
                            </a:rPr>
                          </m:ctrlPr>
                        </m:fPr>
                        <m:num>
                          <m:r>
                            <a:rPr lang="en-US" sz="8000" b="0" i="1" smtClean="0">
                              <a:latin typeface="Cambria Math" panose="02040503050406030204" pitchFamily="18" charset="0"/>
                            </a:rPr>
                            <m:t>1</m:t>
                          </m:r>
                        </m:num>
                        <m:den>
                          <m:r>
                            <a:rPr lang="en-US" sz="8000" b="0" i="1" smtClean="0">
                              <a:latin typeface="Cambria Math" panose="02040503050406030204" pitchFamily="18" charset="0"/>
                            </a:rPr>
                            <m:t>7</m:t>
                          </m:r>
                        </m:den>
                      </m:f>
                    </m:oMath>
                  </m:oMathPara>
                </a14:m>
                <a:endParaRPr lang="en-CA" sz="8000" dirty="0"/>
              </a:p>
            </p:txBody>
          </p:sp>
        </mc:Choice>
        <mc:Fallback>
          <p:sp>
            <p:nvSpPr>
              <p:cNvPr id="8" name="TextBox 7">
                <a:extLst>
                  <a:ext uri="{FF2B5EF4-FFF2-40B4-BE49-F238E27FC236}">
                    <a16:creationId xmlns:a16="http://schemas.microsoft.com/office/drawing/2014/main" id="{4C49289E-17A0-412D-A034-9A0AE5250F47}"/>
                  </a:ext>
                </a:extLst>
              </p:cNvPr>
              <p:cNvSpPr txBox="1">
                <a:spLocks noRot="1" noChangeAspect="1" noMove="1" noResize="1" noEditPoints="1" noAdjustHandles="1" noChangeArrowheads="1" noChangeShapeType="1" noTextEdit="1"/>
              </p:cNvSpPr>
              <p:nvPr/>
            </p:nvSpPr>
            <p:spPr>
              <a:xfrm>
                <a:off x="0" y="4232488"/>
                <a:ext cx="5327484" cy="168834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DD3BF9-267C-49C0-9B3D-233E9E0870D0}"/>
                  </a:ext>
                </a:extLst>
              </p:cNvPr>
              <p:cNvSpPr txBox="1"/>
              <p:nvPr/>
            </p:nvSpPr>
            <p:spPr>
              <a:xfrm>
                <a:off x="6517805" y="4529668"/>
                <a:ext cx="4876784" cy="1688347"/>
              </a:xfrm>
              <a:prstGeom prst="rect">
                <a:avLst/>
              </a:prstGeom>
              <a:noFill/>
              <a:ln w="762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7</m:t>
                          </m:r>
                        </m:e>
                        <m:sup>
                          <m:r>
                            <a:rPr lang="en-US" sz="8000" b="0" i="1" smtClean="0">
                              <a:latin typeface="Cambria Math" panose="02040503050406030204" pitchFamily="18" charset="0"/>
                            </a:rPr>
                            <m:t>−1</m:t>
                          </m:r>
                        </m:sup>
                      </m:sSup>
                      <m:r>
                        <a:rPr lang="en-US" sz="8000" b="0" i="1" smtClean="0">
                          <a:latin typeface="Cambria Math" panose="02040503050406030204" pitchFamily="18" charset="0"/>
                        </a:rPr>
                        <m:t>=</m:t>
                      </m:r>
                      <m:f>
                        <m:fPr>
                          <m:type m:val="skw"/>
                          <m:ctrlPr>
                            <a:rPr lang="en-US" sz="8000" i="1">
                              <a:latin typeface="Cambria Math" panose="02040503050406030204" pitchFamily="18" charset="0"/>
                            </a:rPr>
                          </m:ctrlPr>
                        </m:fPr>
                        <m:num>
                          <m:r>
                            <a:rPr lang="en-US" sz="8000" i="1">
                              <a:latin typeface="Cambria Math" panose="02040503050406030204" pitchFamily="18" charset="0"/>
                            </a:rPr>
                            <m:t>1</m:t>
                          </m:r>
                        </m:num>
                        <m:den>
                          <m:r>
                            <a:rPr lang="en-US" sz="8000" i="1">
                              <a:latin typeface="Cambria Math" panose="02040503050406030204" pitchFamily="18" charset="0"/>
                            </a:rPr>
                            <m:t>7</m:t>
                          </m:r>
                        </m:den>
                      </m:f>
                    </m:oMath>
                  </m:oMathPara>
                </a14:m>
                <a:endParaRPr lang="en-CA" sz="8000" dirty="0"/>
              </a:p>
            </p:txBody>
          </p:sp>
        </mc:Choice>
        <mc:Fallback>
          <p:sp>
            <p:nvSpPr>
              <p:cNvPr id="11" name="TextBox 10">
                <a:extLst>
                  <a:ext uri="{FF2B5EF4-FFF2-40B4-BE49-F238E27FC236}">
                    <a16:creationId xmlns:a16="http://schemas.microsoft.com/office/drawing/2014/main" id="{EDDD3BF9-267C-49C0-9B3D-233E9E0870D0}"/>
                  </a:ext>
                </a:extLst>
              </p:cNvPr>
              <p:cNvSpPr txBox="1">
                <a:spLocks noRot="1" noChangeAspect="1" noMove="1" noResize="1" noEditPoints="1" noAdjustHandles="1" noChangeArrowheads="1" noChangeShapeType="1" noTextEdit="1"/>
              </p:cNvSpPr>
              <p:nvPr/>
            </p:nvSpPr>
            <p:spPr>
              <a:xfrm>
                <a:off x="6517805" y="4529668"/>
                <a:ext cx="4876784" cy="1688347"/>
              </a:xfrm>
              <a:prstGeom prst="rect">
                <a:avLst/>
              </a:prstGeom>
              <a:blipFill>
                <a:blip r:embed="rId7"/>
                <a:stretch>
                  <a:fillRect/>
                </a:stretch>
              </a:blipFill>
              <a:ln w="76200">
                <a:solidFill>
                  <a:schemeClr val="tx1"/>
                </a:solidFill>
              </a:ln>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17A0D2CA-B7D0-40B4-9112-CABF28B9BCA6}"/>
              </a:ext>
            </a:extLst>
          </p:cNvPr>
          <p:cNvCxnSpPr>
            <a:cxnSpLocks/>
          </p:cNvCxnSpPr>
          <p:nvPr/>
        </p:nvCxnSpPr>
        <p:spPr>
          <a:xfrm>
            <a:off x="5590376" y="1897380"/>
            <a:ext cx="0" cy="46863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53317849"/>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117988" y="-1280"/>
            <a:ext cx="5505572" cy="2670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800" b="1" dirty="0"/>
              <a:t>Finite Fields</a:t>
            </a:r>
          </a:p>
          <a:p>
            <a:pPr marL="0" indent="0" algn="ctr">
              <a:buNone/>
            </a:pPr>
            <a:r>
              <a:rPr lang="en-US" sz="4400" dirty="0"/>
              <a:t>(all members have multiplicative inverses)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E5A72D-7A9B-4272-9C8D-745E2F1084D7}"/>
                  </a:ext>
                </a:extLst>
              </p:cNvPr>
              <p:cNvSpPr txBox="1"/>
              <p:nvPr/>
            </p:nvSpPr>
            <p:spPr>
              <a:xfrm>
                <a:off x="619593" y="2165483"/>
                <a:ext cx="4550540" cy="3785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/2</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oMath>
                  </m:oMathPara>
                </a14:m>
                <a:endParaRPr lang="en-CA"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/3</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3</m:t>
                          </m:r>
                        </m:sub>
                      </m:sSub>
                    </m:oMath>
                  </m:oMathPara>
                </a14:m>
                <a:endParaRPr lang="en-US"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/5</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5</m:t>
                          </m:r>
                        </m:sub>
                      </m:sSub>
                    </m:oMath>
                  </m:oMathPara>
                </a14:m>
                <a:endParaRPr lang="en-CA"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/7</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7</m:t>
                          </m:r>
                        </m:sub>
                      </m:sSub>
                    </m:oMath>
                  </m:oMathPara>
                </a14:m>
                <a:endParaRPr lang="en-CA" sz="6000" dirty="0"/>
              </a:p>
            </p:txBody>
          </p:sp>
        </mc:Choice>
        <mc:Fallback>
          <p:sp>
            <p:nvSpPr>
              <p:cNvPr id="9" name="TextBox 8">
                <a:extLst>
                  <a:ext uri="{FF2B5EF4-FFF2-40B4-BE49-F238E27FC236}">
                    <a16:creationId xmlns:a16="http://schemas.microsoft.com/office/drawing/2014/main" id="{5EE5A72D-7A9B-4272-9C8D-745E2F1084D7}"/>
                  </a:ext>
                </a:extLst>
              </p:cNvPr>
              <p:cNvSpPr txBox="1">
                <a:spLocks noRot="1" noChangeAspect="1" noMove="1" noResize="1" noEditPoints="1" noAdjustHandles="1" noChangeArrowheads="1" noChangeShapeType="1" noTextEdit="1"/>
              </p:cNvSpPr>
              <p:nvPr/>
            </p:nvSpPr>
            <p:spPr>
              <a:xfrm>
                <a:off x="619593" y="2165483"/>
                <a:ext cx="4550540" cy="378565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198A538-AF6D-48D0-9157-C9641ACE992C}"/>
                  </a:ext>
                </a:extLst>
              </p:cNvPr>
              <p:cNvSpPr txBox="1"/>
              <p:nvPr/>
            </p:nvSpPr>
            <p:spPr>
              <a:xfrm>
                <a:off x="6770921" y="2338424"/>
                <a:ext cx="4550541" cy="2862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/4</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4</m:t>
                          </m:r>
                        </m:sub>
                      </m:sSub>
                    </m:oMath>
                  </m:oMathPara>
                </a14:m>
                <a:endParaRPr lang="en-US" sz="6000" dirty="0">
                  <a:solidFill>
                    <a:schemeClr val="bg1">
                      <a:lumMod val="50000"/>
                    </a:schemeClr>
                  </a:solidFill>
                </a:endParaRPr>
              </a:p>
              <a:p>
                <a:pPr/>
                <a14:m>
                  <m:oMathPara xmlns:m="http://schemas.openxmlformats.org/officeDocument/2006/math">
                    <m:oMathParaPr>
                      <m:jc m:val="centerGroup"/>
                    </m:oMathParaPr>
                    <m:oMath xmlns:m="http://schemas.openxmlformats.org/officeDocument/2006/math">
                      <m:sSub>
                        <m:sSubPr>
                          <m:ctrlPr>
                            <a:rPr lang="en-US" sz="6000" i="1" smtClean="0">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/6</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6</m:t>
                          </m:r>
                        </m:sub>
                      </m:sSub>
                    </m:oMath>
                  </m:oMathPara>
                </a14:m>
                <a:endParaRPr lang="en-US" sz="6000" b="0" dirty="0">
                  <a:solidFill>
                    <a:schemeClr val="bg1">
                      <a:lumMod val="50000"/>
                    </a:schemeClr>
                  </a:solidFill>
                </a:endParaRPr>
              </a:p>
              <a:p>
                <a14:m>
                  <m:oMathPara xmlns:m="http://schemas.openxmlformats.org/officeDocument/2006/math">
                    <m:oMathParaPr>
                      <m:jc m:val="centerGroup"/>
                    </m:oMathParaPr>
                    <m:oMath xmlns:m="http://schemas.openxmlformats.org/officeDocument/2006/math">
                      <m:sSub>
                        <m:sSubPr>
                          <m:ctrlPr>
                            <a:rPr lang="en-US" sz="6000" i="1">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/4</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8</m:t>
                          </m:r>
                        </m:sub>
                      </m:sSub>
                    </m:oMath>
                  </m:oMathPara>
                </a14:m>
                <a:endParaRPr lang="en-US" sz="6000" dirty="0"/>
              </a:p>
            </p:txBody>
          </p:sp>
        </mc:Choice>
        <mc:Fallback>
          <p:sp>
            <p:nvSpPr>
              <p:cNvPr id="4" name="TextBox 3">
                <a:extLst>
                  <a:ext uri="{FF2B5EF4-FFF2-40B4-BE49-F238E27FC236}">
                    <a16:creationId xmlns:a16="http://schemas.microsoft.com/office/drawing/2014/main" id="{5198A538-AF6D-48D0-9157-C9641ACE992C}"/>
                  </a:ext>
                </a:extLst>
              </p:cNvPr>
              <p:cNvSpPr txBox="1">
                <a:spLocks noRot="1" noChangeAspect="1" noMove="1" noResize="1" noEditPoints="1" noAdjustHandles="1" noChangeArrowheads="1" noChangeShapeType="1" noTextEdit="1"/>
              </p:cNvSpPr>
              <p:nvPr/>
            </p:nvSpPr>
            <p:spPr>
              <a:xfrm>
                <a:off x="6770921" y="2338424"/>
                <a:ext cx="4550541" cy="2862322"/>
              </a:xfrm>
              <a:prstGeom prst="rect">
                <a:avLst/>
              </a:prstGeom>
              <a:blipFill>
                <a:blip r:embed="rId4"/>
                <a:stretch>
                  <a:fillRect/>
                </a:stretch>
              </a:blipFill>
            </p:spPr>
            <p:txBody>
              <a:bodyPr/>
              <a:lstStyle/>
              <a:p>
                <a:r>
                  <a:rPr lang="en-CA">
                    <a:noFill/>
                  </a:rPr>
                  <a:t> </a:t>
                </a:r>
              </a:p>
            </p:txBody>
          </p:sp>
        </mc:Fallback>
      </mc:AlternateContent>
      <p:sp>
        <p:nvSpPr>
          <p:cNvPr id="6" name="Content Placeholder 2">
            <a:extLst>
              <a:ext uri="{FF2B5EF4-FFF2-40B4-BE49-F238E27FC236}">
                <a16:creationId xmlns:a16="http://schemas.microsoft.com/office/drawing/2014/main" id="{D951D6A2-F437-434B-9712-76C47025941F}"/>
              </a:ext>
            </a:extLst>
          </p:cNvPr>
          <p:cNvSpPr txBox="1">
            <a:spLocks/>
          </p:cNvSpPr>
          <p:nvPr/>
        </p:nvSpPr>
        <p:spPr>
          <a:xfrm>
            <a:off x="6488308" y="59680"/>
            <a:ext cx="5116952" cy="26709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800" b="1" dirty="0"/>
              <a:t>NOT </a:t>
            </a:r>
            <a:r>
              <a:rPr lang="en-US" sz="5800" dirty="0"/>
              <a:t>Finite Fields</a:t>
            </a:r>
          </a:p>
          <a:p>
            <a:pPr marL="0" indent="0" algn="ctr">
              <a:buNone/>
            </a:pPr>
            <a:r>
              <a:rPr lang="en-US" sz="4400" dirty="0"/>
              <a:t>(not all members have multiplicative inverses)</a:t>
            </a:r>
          </a:p>
        </p:txBody>
      </p:sp>
      <p:cxnSp>
        <p:nvCxnSpPr>
          <p:cNvPr id="7" name="Straight Connector 6">
            <a:extLst>
              <a:ext uri="{FF2B5EF4-FFF2-40B4-BE49-F238E27FC236}">
                <a16:creationId xmlns:a16="http://schemas.microsoft.com/office/drawing/2014/main" id="{938F503F-96B0-442D-9175-745BF09B5561}"/>
              </a:ext>
            </a:extLst>
          </p:cNvPr>
          <p:cNvCxnSpPr>
            <a:cxnSpLocks/>
          </p:cNvCxnSpPr>
          <p:nvPr/>
        </p:nvCxnSpPr>
        <p:spPr>
          <a:xfrm>
            <a:off x="5978996" y="-1051560"/>
            <a:ext cx="0" cy="875538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80382631"/>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117988" y="-1280"/>
            <a:ext cx="5505572" cy="2670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800" b="1" dirty="0"/>
              <a:t>Finite Fields</a:t>
            </a:r>
          </a:p>
          <a:p>
            <a:pPr marL="0" indent="0" algn="ctr">
              <a:buNone/>
            </a:pPr>
            <a:r>
              <a:rPr lang="en-US" sz="4400" dirty="0"/>
              <a:t>(all members have multiplicative inverses)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E5A72D-7A9B-4272-9C8D-745E2F1084D7}"/>
                  </a:ext>
                </a:extLst>
              </p:cNvPr>
              <p:cNvSpPr txBox="1"/>
              <p:nvPr/>
            </p:nvSpPr>
            <p:spPr>
              <a:xfrm>
                <a:off x="619593" y="2165483"/>
                <a:ext cx="4550540" cy="3785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/2</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b="0" i="1" smtClean="0">
                              <a:solidFill>
                                <a:srgbClr val="FF0000"/>
                              </a:solidFill>
                              <a:latin typeface="Cambria Math" panose="02040503050406030204" pitchFamily="18" charset="0"/>
                            </a:rPr>
                            <m:t>2</m:t>
                          </m:r>
                        </m:sub>
                      </m:sSub>
                    </m:oMath>
                  </m:oMathPara>
                </a14:m>
                <a:endParaRPr lang="en-CA"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/3</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solidFill>
                                <a:srgbClr val="FF0000"/>
                              </a:solidFill>
                              <a:latin typeface="Cambria Math" panose="02040503050406030204" pitchFamily="18" charset="0"/>
                            </a:rPr>
                            <m:t>3</m:t>
                          </m:r>
                        </m:sub>
                      </m:sSub>
                    </m:oMath>
                  </m:oMathPara>
                </a14:m>
                <a:endParaRPr lang="en-US"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/5</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solidFill>
                                <a:srgbClr val="FF0000"/>
                              </a:solidFill>
                              <a:latin typeface="Cambria Math" panose="02040503050406030204" pitchFamily="18" charset="0"/>
                            </a:rPr>
                            <m:t>5</m:t>
                          </m:r>
                        </m:sub>
                      </m:sSub>
                    </m:oMath>
                  </m:oMathPara>
                </a14:m>
                <a:endParaRPr lang="en-CA" sz="6000" dirty="0"/>
              </a:p>
              <a:p>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/7</m:t>
                          </m:r>
                          <m:r>
                            <a:rPr lang="en-US" sz="6000" i="1">
                              <a:latin typeface="Cambria Math" panose="02040503050406030204" pitchFamily="18" charset="0"/>
                            </a:rPr>
                            <m:t>ℤ</m:t>
                          </m:r>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solidFill>
                                <a:srgbClr val="FF0000"/>
                              </a:solidFill>
                              <a:latin typeface="Cambria Math" panose="02040503050406030204" pitchFamily="18" charset="0"/>
                            </a:rPr>
                            <m:t>7</m:t>
                          </m:r>
                        </m:sub>
                      </m:sSub>
                    </m:oMath>
                  </m:oMathPara>
                </a14:m>
                <a:endParaRPr lang="en-CA" sz="6000" dirty="0"/>
              </a:p>
            </p:txBody>
          </p:sp>
        </mc:Choice>
        <mc:Fallback>
          <p:sp>
            <p:nvSpPr>
              <p:cNvPr id="9" name="TextBox 8">
                <a:extLst>
                  <a:ext uri="{FF2B5EF4-FFF2-40B4-BE49-F238E27FC236}">
                    <a16:creationId xmlns:a16="http://schemas.microsoft.com/office/drawing/2014/main" id="{5EE5A72D-7A9B-4272-9C8D-745E2F1084D7}"/>
                  </a:ext>
                </a:extLst>
              </p:cNvPr>
              <p:cNvSpPr txBox="1">
                <a:spLocks noRot="1" noChangeAspect="1" noMove="1" noResize="1" noEditPoints="1" noAdjustHandles="1" noChangeArrowheads="1" noChangeShapeType="1" noTextEdit="1"/>
              </p:cNvSpPr>
              <p:nvPr/>
            </p:nvSpPr>
            <p:spPr>
              <a:xfrm>
                <a:off x="619593" y="2165483"/>
                <a:ext cx="4550540" cy="378565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198A538-AF6D-48D0-9157-C9641ACE992C}"/>
                  </a:ext>
                </a:extLst>
              </p:cNvPr>
              <p:cNvSpPr txBox="1"/>
              <p:nvPr/>
            </p:nvSpPr>
            <p:spPr>
              <a:xfrm>
                <a:off x="6770921" y="2338424"/>
                <a:ext cx="4550541" cy="28623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/4</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4</m:t>
                          </m:r>
                        </m:sub>
                      </m:sSub>
                    </m:oMath>
                  </m:oMathPara>
                </a14:m>
                <a:endParaRPr lang="en-US" sz="6000" dirty="0">
                  <a:solidFill>
                    <a:schemeClr val="bg1">
                      <a:lumMod val="50000"/>
                    </a:schemeClr>
                  </a:solidFill>
                </a:endParaRPr>
              </a:p>
              <a:p>
                <a:pPr/>
                <a14:m>
                  <m:oMathPara xmlns:m="http://schemas.openxmlformats.org/officeDocument/2006/math">
                    <m:oMathParaPr>
                      <m:jc m:val="centerGroup"/>
                    </m:oMathParaPr>
                    <m:oMath xmlns:m="http://schemas.openxmlformats.org/officeDocument/2006/math">
                      <m:sSub>
                        <m:sSubPr>
                          <m:ctrlPr>
                            <a:rPr lang="en-US" sz="6000" i="1" smtClean="0">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/6</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6</m:t>
                          </m:r>
                        </m:sub>
                      </m:sSub>
                    </m:oMath>
                  </m:oMathPara>
                </a14:m>
                <a:endParaRPr lang="en-US" sz="6000" b="0" dirty="0">
                  <a:solidFill>
                    <a:schemeClr val="bg1">
                      <a:lumMod val="50000"/>
                    </a:schemeClr>
                  </a:solidFill>
                </a:endParaRPr>
              </a:p>
              <a:p>
                <a14:m>
                  <m:oMathPara xmlns:m="http://schemas.openxmlformats.org/officeDocument/2006/math">
                    <m:oMathParaPr>
                      <m:jc m:val="centerGroup"/>
                    </m:oMathParaPr>
                    <m:oMath xmlns:m="http://schemas.openxmlformats.org/officeDocument/2006/math">
                      <m:sSub>
                        <m:sSubPr>
                          <m:ctrlPr>
                            <a:rPr lang="en-US" sz="6000" i="1">
                              <a:solidFill>
                                <a:schemeClr val="bg1">
                                  <a:lumMod val="50000"/>
                                </a:schemeClr>
                              </a:solidFill>
                              <a:latin typeface="Cambria Math" panose="02040503050406030204" pitchFamily="18" charset="0"/>
                            </a:rPr>
                          </m:ctrlPr>
                        </m:sSubPr>
                        <m:e>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/4</m:t>
                          </m:r>
                          <m:r>
                            <a:rPr lang="en-US" sz="6000" i="1">
                              <a:solidFill>
                                <a:schemeClr val="bg1">
                                  <a:lumMod val="50000"/>
                                </a:schemeClr>
                              </a:solidFill>
                              <a:latin typeface="Cambria Math" panose="02040503050406030204" pitchFamily="18" charset="0"/>
                            </a:rPr>
                            <m:t>ℤ</m:t>
                          </m:r>
                          <m:r>
                            <a:rPr lang="en-US" sz="6000" i="1">
                              <a:solidFill>
                                <a:schemeClr val="bg1">
                                  <a:lumMod val="50000"/>
                                </a:schemeClr>
                              </a:solidFill>
                              <a:latin typeface="Cambria Math" panose="02040503050406030204" pitchFamily="18" charset="0"/>
                            </a:rPr>
                            <m:t>)=</m:t>
                          </m:r>
                          <m:r>
                            <a:rPr lang="en-US" sz="6000" i="1">
                              <a:solidFill>
                                <a:schemeClr val="bg1">
                                  <a:lumMod val="50000"/>
                                </a:schemeClr>
                              </a:solidFill>
                              <a:latin typeface="Cambria Math" panose="02040503050406030204" pitchFamily="18" charset="0"/>
                            </a:rPr>
                            <m:t>ℤ</m:t>
                          </m:r>
                        </m:e>
                        <m:sub>
                          <m:r>
                            <a:rPr lang="en-US" sz="6000" b="0" i="1" smtClean="0">
                              <a:solidFill>
                                <a:schemeClr val="bg1">
                                  <a:lumMod val="50000"/>
                                </a:schemeClr>
                              </a:solidFill>
                              <a:latin typeface="Cambria Math" panose="02040503050406030204" pitchFamily="18" charset="0"/>
                            </a:rPr>
                            <m:t>8</m:t>
                          </m:r>
                        </m:sub>
                      </m:sSub>
                    </m:oMath>
                  </m:oMathPara>
                </a14:m>
                <a:endParaRPr lang="en-US" sz="6000" dirty="0"/>
              </a:p>
            </p:txBody>
          </p:sp>
        </mc:Choice>
        <mc:Fallback>
          <p:sp>
            <p:nvSpPr>
              <p:cNvPr id="4" name="TextBox 3">
                <a:extLst>
                  <a:ext uri="{FF2B5EF4-FFF2-40B4-BE49-F238E27FC236}">
                    <a16:creationId xmlns:a16="http://schemas.microsoft.com/office/drawing/2014/main" id="{5198A538-AF6D-48D0-9157-C9641ACE992C}"/>
                  </a:ext>
                </a:extLst>
              </p:cNvPr>
              <p:cNvSpPr txBox="1">
                <a:spLocks noRot="1" noChangeAspect="1" noMove="1" noResize="1" noEditPoints="1" noAdjustHandles="1" noChangeArrowheads="1" noChangeShapeType="1" noTextEdit="1"/>
              </p:cNvSpPr>
              <p:nvPr/>
            </p:nvSpPr>
            <p:spPr>
              <a:xfrm>
                <a:off x="6770921" y="2338424"/>
                <a:ext cx="4550541" cy="2862322"/>
              </a:xfrm>
              <a:prstGeom prst="rect">
                <a:avLst/>
              </a:prstGeom>
              <a:blipFill>
                <a:blip r:embed="rId4"/>
                <a:stretch>
                  <a:fillRect/>
                </a:stretch>
              </a:blipFill>
            </p:spPr>
            <p:txBody>
              <a:bodyPr/>
              <a:lstStyle/>
              <a:p>
                <a:r>
                  <a:rPr lang="en-CA">
                    <a:noFill/>
                  </a:rPr>
                  <a:t> </a:t>
                </a:r>
              </a:p>
            </p:txBody>
          </p:sp>
        </mc:Fallback>
      </mc:AlternateContent>
      <p:sp>
        <p:nvSpPr>
          <p:cNvPr id="6" name="Content Placeholder 2">
            <a:extLst>
              <a:ext uri="{FF2B5EF4-FFF2-40B4-BE49-F238E27FC236}">
                <a16:creationId xmlns:a16="http://schemas.microsoft.com/office/drawing/2014/main" id="{D951D6A2-F437-434B-9712-76C47025941F}"/>
              </a:ext>
            </a:extLst>
          </p:cNvPr>
          <p:cNvSpPr txBox="1">
            <a:spLocks/>
          </p:cNvSpPr>
          <p:nvPr/>
        </p:nvSpPr>
        <p:spPr>
          <a:xfrm>
            <a:off x="6488308" y="59680"/>
            <a:ext cx="5116952" cy="26709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800" b="1" dirty="0"/>
              <a:t>NOT </a:t>
            </a:r>
            <a:r>
              <a:rPr lang="en-US" sz="5800" dirty="0"/>
              <a:t>Finite Fields</a:t>
            </a:r>
          </a:p>
          <a:p>
            <a:pPr marL="0" indent="0" algn="ctr">
              <a:buNone/>
            </a:pPr>
            <a:r>
              <a:rPr lang="en-US" sz="4400" dirty="0"/>
              <a:t>(not all members have multiplicative inverses)</a:t>
            </a:r>
          </a:p>
        </p:txBody>
      </p:sp>
      <p:cxnSp>
        <p:nvCxnSpPr>
          <p:cNvPr id="7" name="Straight Connector 6">
            <a:extLst>
              <a:ext uri="{FF2B5EF4-FFF2-40B4-BE49-F238E27FC236}">
                <a16:creationId xmlns:a16="http://schemas.microsoft.com/office/drawing/2014/main" id="{938F503F-96B0-442D-9175-745BF09B5561}"/>
              </a:ext>
            </a:extLst>
          </p:cNvPr>
          <p:cNvCxnSpPr>
            <a:cxnSpLocks/>
          </p:cNvCxnSpPr>
          <p:nvPr/>
        </p:nvCxnSpPr>
        <p:spPr>
          <a:xfrm>
            <a:off x="5978996" y="-1051560"/>
            <a:ext cx="0" cy="875538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ABAAEB7-58A5-4271-A94C-24D7B190FCFF}"/>
              </a:ext>
            </a:extLst>
          </p:cNvPr>
          <p:cNvSpPr txBox="1"/>
          <p:nvPr/>
        </p:nvSpPr>
        <p:spPr>
          <a:xfrm>
            <a:off x="931020" y="5920987"/>
            <a:ext cx="4083875" cy="830997"/>
          </a:xfrm>
          <a:prstGeom prst="rect">
            <a:avLst/>
          </a:prstGeom>
          <a:noFill/>
        </p:spPr>
        <p:txBody>
          <a:bodyPr wrap="none" rtlCol="0">
            <a:spAutoFit/>
          </a:bodyPr>
          <a:lstStyle/>
          <a:p>
            <a:pPr/>
            <a:r>
              <a:rPr lang="en-US" sz="4800" dirty="0">
                <a:solidFill>
                  <a:srgbClr val="FF0000"/>
                </a:solidFill>
              </a:rPr>
              <a:t>Prime Numbers</a:t>
            </a:r>
            <a:endParaRPr lang="en-CA" sz="4800" dirty="0">
              <a:solidFill>
                <a:srgbClr val="FF0000"/>
              </a:solidFill>
            </a:endParaRPr>
          </a:p>
        </p:txBody>
      </p:sp>
    </p:spTree>
    <p:custDataLst>
      <p:tags r:id="rId1"/>
    </p:custDataLst>
    <p:extLst>
      <p:ext uri="{BB962C8B-B14F-4D97-AF65-F5344CB8AC3E}">
        <p14:creationId xmlns:p14="http://schemas.microsoft.com/office/powerpoint/2010/main" val="533733512"/>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4"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9D49B47-51CB-4529-AB66-9CBFEE6C1B18}"/>
              </a:ext>
            </a:extLst>
          </p:cNvPr>
          <p:cNvSpPr/>
          <p:nvPr/>
        </p:nvSpPr>
        <p:spPr>
          <a:xfrm>
            <a:off x="9416716" y="1812759"/>
            <a:ext cx="649705" cy="3874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1" y="0"/>
            <a:ext cx="11622505" cy="794084"/>
          </a:xfrm>
        </p:spPr>
        <p:txBody>
          <a:bodyPr>
            <a:normAutofit/>
          </a:bodyPr>
          <a:lstStyle/>
          <a:p>
            <a:pPr marL="0" indent="0">
              <a:buNone/>
            </a:pPr>
            <a:r>
              <a:rPr lang="en-US" sz="4000" dirty="0"/>
              <a:t>Why does “modulo a prime number” give us a field?</a:t>
            </a:r>
            <a:endParaRPr lang="en-CA" sz="40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0609A5B-C393-474A-AFCF-9E492BB4CACE}"/>
                  </a:ext>
                </a:extLst>
              </p:cNvPr>
              <p:cNvSpPr txBox="1">
                <a:spLocks/>
              </p:cNvSpPr>
              <p:nvPr/>
            </p:nvSpPr>
            <p:spPr>
              <a:xfrm>
                <a:off x="200527" y="1796720"/>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0 1 2 3 4 5 6</m:t>
                      </m:r>
                    </m:oMath>
                  </m:oMathPara>
                </a14:m>
                <a:endParaRPr lang="en-CA" sz="6000" dirty="0"/>
              </a:p>
            </p:txBody>
          </p:sp>
        </mc:Choice>
        <mc:Fallback xmlns="">
          <p:sp>
            <p:nvSpPr>
              <p:cNvPr id="8" name="Content Placeholder 2">
                <a:extLst>
                  <a:ext uri="{FF2B5EF4-FFF2-40B4-BE49-F238E27FC236}">
                    <a16:creationId xmlns:a16="http://schemas.microsoft.com/office/drawing/2014/main" id="{90609A5B-C393-474A-AFCF-9E492BB4CACE}"/>
                  </a:ext>
                </a:extLst>
              </p:cNvPr>
              <p:cNvSpPr txBox="1">
                <a:spLocks noRot="1" noChangeAspect="1" noMove="1" noResize="1" noEditPoints="1" noAdjustHandles="1" noChangeArrowheads="1" noChangeShapeType="1" noTextEdit="1"/>
              </p:cNvSpPr>
              <p:nvPr/>
            </p:nvSpPr>
            <p:spPr>
              <a:xfrm>
                <a:off x="200527" y="1796720"/>
                <a:ext cx="4467725" cy="794084"/>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3BD4CEB-CBE3-4BB6-AB46-32A50F903D6C}"/>
                  </a:ext>
                </a:extLst>
              </p:cNvPr>
              <p:cNvSpPr txBox="1">
                <a:spLocks/>
              </p:cNvSpPr>
              <p:nvPr/>
            </p:nvSpPr>
            <p:spPr>
              <a:xfrm>
                <a:off x="6248400" y="1804741"/>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0 1 2 3 4 5 6 7</m:t>
                      </m:r>
                    </m:oMath>
                  </m:oMathPara>
                </a14:m>
                <a:endParaRPr lang="en-CA" sz="6000" dirty="0"/>
              </a:p>
            </p:txBody>
          </p:sp>
        </mc:Choice>
        <mc:Fallback xmlns="">
          <p:sp>
            <p:nvSpPr>
              <p:cNvPr id="9" name="Content Placeholder 2">
                <a:extLst>
                  <a:ext uri="{FF2B5EF4-FFF2-40B4-BE49-F238E27FC236}">
                    <a16:creationId xmlns:a16="http://schemas.microsoft.com/office/drawing/2014/main" id="{F3BD4CEB-CBE3-4BB6-AB46-32A50F903D6C}"/>
                  </a:ext>
                </a:extLst>
              </p:cNvPr>
              <p:cNvSpPr txBox="1">
                <a:spLocks noRot="1" noChangeAspect="1" noMove="1" noResize="1" noEditPoints="1" noAdjustHandles="1" noChangeArrowheads="1" noChangeShapeType="1" noTextEdit="1"/>
              </p:cNvSpPr>
              <p:nvPr/>
            </p:nvSpPr>
            <p:spPr>
              <a:xfrm>
                <a:off x="6248400" y="1804741"/>
                <a:ext cx="5205663" cy="79408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D316A88-3584-4E65-8009-A316E851CCF6}"/>
                  </a:ext>
                </a:extLst>
              </p:cNvPr>
              <p:cNvSpPr txBox="1">
                <a:spLocks/>
              </p:cNvSpPr>
              <p:nvPr/>
            </p:nvSpPr>
            <p:spPr>
              <a:xfrm>
                <a:off x="208548" y="4860763"/>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0 5 3 1 6 4 2</m:t>
                      </m:r>
                    </m:oMath>
                  </m:oMathPara>
                </a14:m>
                <a:endParaRPr lang="en-CA" sz="6000" dirty="0"/>
              </a:p>
            </p:txBody>
          </p:sp>
        </mc:Choice>
        <mc:Fallback xmlns="">
          <p:sp>
            <p:nvSpPr>
              <p:cNvPr id="10" name="Content Placeholder 2">
                <a:extLst>
                  <a:ext uri="{FF2B5EF4-FFF2-40B4-BE49-F238E27FC236}">
                    <a16:creationId xmlns:a16="http://schemas.microsoft.com/office/drawing/2014/main" id="{5D316A88-3584-4E65-8009-A316E851CCF6}"/>
                  </a:ext>
                </a:extLst>
              </p:cNvPr>
              <p:cNvSpPr txBox="1">
                <a:spLocks noRot="1" noChangeAspect="1" noMove="1" noResize="1" noEditPoints="1" noAdjustHandles="1" noChangeArrowheads="1" noChangeShapeType="1" noTextEdit="1"/>
              </p:cNvSpPr>
              <p:nvPr/>
            </p:nvSpPr>
            <p:spPr>
              <a:xfrm>
                <a:off x="208548" y="4860763"/>
                <a:ext cx="4467725" cy="79408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F8E19C90-B4A6-41B6-8C22-CB715F2D3157}"/>
                  </a:ext>
                </a:extLst>
              </p:cNvPr>
              <p:cNvSpPr txBox="1">
                <a:spLocks/>
              </p:cNvSpPr>
              <p:nvPr/>
            </p:nvSpPr>
            <p:spPr>
              <a:xfrm>
                <a:off x="6256421" y="4868784"/>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0 5 2 7 4 1 6 3</m:t>
                      </m:r>
                    </m:oMath>
                  </m:oMathPara>
                </a14:m>
                <a:endParaRPr lang="en-CA" sz="6000" dirty="0"/>
              </a:p>
            </p:txBody>
          </p:sp>
        </mc:Choice>
        <mc:Fallback xmlns="">
          <p:sp>
            <p:nvSpPr>
              <p:cNvPr id="11" name="Content Placeholder 2">
                <a:extLst>
                  <a:ext uri="{FF2B5EF4-FFF2-40B4-BE49-F238E27FC236}">
                    <a16:creationId xmlns:a16="http://schemas.microsoft.com/office/drawing/2014/main" id="{F8E19C90-B4A6-41B6-8C22-CB715F2D3157}"/>
                  </a:ext>
                </a:extLst>
              </p:cNvPr>
              <p:cNvSpPr txBox="1">
                <a:spLocks noRot="1" noChangeAspect="1" noMove="1" noResize="1" noEditPoints="1" noAdjustHandles="1" noChangeArrowheads="1" noChangeShapeType="1" noTextEdit="1"/>
              </p:cNvSpPr>
              <p:nvPr/>
            </p:nvSpPr>
            <p:spPr>
              <a:xfrm>
                <a:off x="6256421" y="4868784"/>
                <a:ext cx="5205663" cy="79408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4C797CB-75AE-4B78-88D6-06A9DBDFBDB2}"/>
                  </a:ext>
                </a:extLst>
              </p:cNvPr>
              <p:cNvSpPr txBox="1">
                <a:spLocks/>
              </p:cNvSpPr>
              <p:nvPr/>
            </p:nvSpPr>
            <p:spPr>
              <a:xfrm>
                <a:off x="216569" y="7098632"/>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0 3 6 2 5 1 4</m:t>
                      </m:r>
                    </m:oMath>
                  </m:oMathPara>
                </a14:m>
                <a:endParaRPr lang="en-CA" sz="6000" dirty="0"/>
              </a:p>
            </p:txBody>
          </p:sp>
        </mc:Choice>
        <mc:Fallback xmlns="">
          <p:sp>
            <p:nvSpPr>
              <p:cNvPr id="12" name="Content Placeholder 2">
                <a:extLst>
                  <a:ext uri="{FF2B5EF4-FFF2-40B4-BE49-F238E27FC236}">
                    <a16:creationId xmlns:a16="http://schemas.microsoft.com/office/drawing/2014/main" id="{E4C797CB-75AE-4B78-88D6-06A9DBDFBDB2}"/>
                  </a:ext>
                </a:extLst>
              </p:cNvPr>
              <p:cNvSpPr txBox="1">
                <a:spLocks noRot="1" noChangeAspect="1" noMove="1" noResize="1" noEditPoints="1" noAdjustHandles="1" noChangeArrowheads="1" noChangeShapeType="1" noTextEdit="1"/>
              </p:cNvSpPr>
              <p:nvPr/>
            </p:nvSpPr>
            <p:spPr>
              <a:xfrm>
                <a:off x="216569" y="7098632"/>
                <a:ext cx="4467725" cy="794084"/>
              </a:xfrm>
              <a:prstGeom prst="rect">
                <a:avLst/>
              </a:prstGeom>
              <a:blipFill>
                <a:blip r:embed="rId6"/>
                <a:stretch>
                  <a:fillRect/>
                </a:stretch>
              </a:blipFill>
            </p:spPr>
            <p:txBody>
              <a:bodyPr/>
              <a:lstStyle/>
              <a:p>
                <a:r>
                  <a:rPr lang="en-CA">
                    <a:noFill/>
                  </a:rPr>
                  <a:t> </a:t>
                </a:r>
              </a:p>
            </p:txBody>
          </p:sp>
        </mc:Fallback>
      </mc:AlternateContent>
      <p:sp>
        <p:nvSpPr>
          <p:cNvPr id="39" name="Rectangle 38">
            <a:extLst>
              <a:ext uri="{FF2B5EF4-FFF2-40B4-BE49-F238E27FC236}">
                <a16:creationId xmlns:a16="http://schemas.microsoft.com/office/drawing/2014/main" id="{1C71D7B4-8473-44CC-87A0-813B1C933730}"/>
              </a:ext>
            </a:extLst>
          </p:cNvPr>
          <p:cNvSpPr/>
          <p:nvPr/>
        </p:nvSpPr>
        <p:spPr>
          <a:xfrm>
            <a:off x="2093495" y="1804737"/>
            <a:ext cx="649705" cy="3874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BFB07-50CB-43CE-BF40-893C73663E85}"/>
                  </a:ext>
                </a:extLst>
              </p:cNvPr>
              <p:cNvSpPr txBox="1">
                <a:spLocks/>
              </p:cNvSpPr>
              <p:nvPr/>
            </p:nvSpPr>
            <p:spPr>
              <a:xfrm>
                <a:off x="6264442" y="7106653"/>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0 3 6 1 4 7 2 5</m:t>
                      </m:r>
                    </m:oMath>
                  </m:oMathPara>
                </a14:m>
                <a:endParaRPr lang="en-CA" sz="6000" dirty="0"/>
              </a:p>
            </p:txBody>
          </p:sp>
        </mc:Choice>
        <mc:Fallback xmlns="">
          <p:sp>
            <p:nvSpPr>
              <p:cNvPr id="13" name="Content Placeholder 2">
                <a:extLst>
                  <a:ext uri="{FF2B5EF4-FFF2-40B4-BE49-F238E27FC236}">
                    <a16:creationId xmlns:a16="http://schemas.microsoft.com/office/drawing/2014/main" id="{60CBFB07-50CB-43CE-BF40-893C73663E85}"/>
                  </a:ext>
                </a:extLst>
              </p:cNvPr>
              <p:cNvSpPr txBox="1">
                <a:spLocks noRot="1" noChangeAspect="1" noMove="1" noResize="1" noEditPoints="1" noAdjustHandles="1" noChangeArrowheads="1" noChangeShapeType="1" noTextEdit="1"/>
              </p:cNvSpPr>
              <p:nvPr/>
            </p:nvSpPr>
            <p:spPr>
              <a:xfrm>
                <a:off x="6264442" y="7106653"/>
                <a:ext cx="5205663" cy="794084"/>
              </a:xfrm>
              <a:prstGeom prst="rect">
                <a:avLst/>
              </a:prstGeom>
              <a:blipFill>
                <a:blip r:embed="rId7"/>
                <a:stretch>
                  <a:fillRect/>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5D0FC7EF-AF8C-48D5-BA33-5E2DFC33AEB4}"/>
              </a:ext>
            </a:extLst>
          </p:cNvPr>
          <p:cNvGrpSpPr/>
          <p:nvPr/>
        </p:nvGrpSpPr>
        <p:grpSpPr>
          <a:xfrm rot="5400000">
            <a:off x="1371014" y="1992819"/>
            <a:ext cx="2083470" cy="3584240"/>
            <a:chOff x="3028950" y="2114550"/>
            <a:chExt cx="2971800" cy="4381500"/>
          </a:xfrm>
        </p:grpSpPr>
        <p:cxnSp>
          <p:nvCxnSpPr>
            <p:cNvPr id="18" name="Straight Arrow Connector 17">
              <a:extLst>
                <a:ext uri="{FF2B5EF4-FFF2-40B4-BE49-F238E27FC236}">
                  <a16:creationId xmlns:a16="http://schemas.microsoft.com/office/drawing/2014/main" id="{9F89D689-6C1A-4A43-BA74-3AFC900902AF}"/>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3F33F090-FE73-4A63-8ABC-EE9E807012F8}"/>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7D2C679B-6FCA-46D6-A9BC-2AC6ECB3E327}"/>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E48DBA5E-F46A-45DB-B240-91CD444B2165}"/>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AD939ABC-54A5-451C-A481-530C9C92B1AE}"/>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B6E1B727-3826-4223-B29D-09F86B8DBFB6}"/>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F0D0E42C-7240-4FE7-9046-99FEEF5FB330}"/>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294CF70-3332-4261-9F58-F536BA89F7D7}"/>
                  </a:ext>
                </a:extLst>
              </p:cNvPr>
              <p:cNvSpPr/>
              <p:nvPr/>
            </p:nvSpPr>
            <p:spPr>
              <a:xfrm>
                <a:off x="1784684" y="3148267"/>
                <a:ext cx="1439779"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5</m:t>
                      </m:r>
                    </m:oMath>
                  </m:oMathPara>
                </a14:m>
                <a:endParaRPr lang="en-US" sz="6000" i="1" dirty="0">
                  <a:latin typeface="Cambria Math" panose="02040503050406030204" pitchFamily="18" charset="0"/>
                </a:endParaRPr>
              </a:p>
            </p:txBody>
          </p:sp>
        </mc:Choice>
        <mc:Fallback xmlns="">
          <p:sp>
            <p:nvSpPr>
              <p:cNvPr id="25" name="Rectangle 24">
                <a:extLst>
                  <a:ext uri="{FF2B5EF4-FFF2-40B4-BE49-F238E27FC236}">
                    <a16:creationId xmlns:a16="http://schemas.microsoft.com/office/drawing/2014/main" id="{9294CF70-3332-4261-9F58-F536BA89F7D7}"/>
                  </a:ext>
                </a:extLst>
              </p:cNvPr>
              <p:cNvSpPr>
                <a:spLocks noRot="1" noChangeAspect="1" noMove="1" noResize="1" noEditPoints="1" noAdjustHandles="1" noChangeArrowheads="1" noChangeShapeType="1" noTextEdit="1"/>
              </p:cNvSpPr>
              <p:nvPr/>
            </p:nvSpPr>
            <p:spPr>
              <a:xfrm>
                <a:off x="1784684" y="3148267"/>
                <a:ext cx="1439779" cy="101566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p:grpSp>
        <p:nvGrpSpPr>
          <p:cNvPr id="26" name="Group 25">
            <a:extLst>
              <a:ext uri="{FF2B5EF4-FFF2-40B4-BE49-F238E27FC236}">
                <a16:creationId xmlns:a16="http://schemas.microsoft.com/office/drawing/2014/main" id="{180AD72A-F7DB-4CE3-A140-89CF0C297C7E}"/>
              </a:ext>
            </a:extLst>
          </p:cNvPr>
          <p:cNvGrpSpPr/>
          <p:nvPr/>
        </p:nvGrpSpPr>
        <p:grpSpPr>
          <a:xfrm rot="5400000">
            <a:off x="7777411" y="1679412"/>
            <a:ext cx="2139619" cy="4170950"/>
            <a:chOff x="3028950" y="1371600"/>
            <a:chExt cx="2971800" cy="5124450"/>
          </a:xfrm>
        </p:grpSpPr>
        <p:cxnSp>
          <p:nvCxnSpPr>
            <p:cNvPr id="27" name="Straight Arrow Connector 26">
              <a:extLst>
                <a:ext uri="{FF2B5EF4-FFF2-40B4-BE49-F238E27FC236}">
                  <a16:creationId xmlns:a16="http://schemas.microsoft.com/office/drawing/2014/main" id="{B0D1E87B-A15C-4A85-84EF-E0E40BEB0154}"/>
                </a:ext>
              </a:extLst>
            </p:cNvPr>
            <p:cNvCxnSpPr>
              <a:cxnSpLocks/>
            </p:cNvCxnSpPr>
            <p:nvPr/>
          </p:nvCxnSpPr>
          <p:spPr>
            <a:xfrm>
              <a:off x="3028950" y="13716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276F96D9-B343-45C1-85BB-DF484E06FB62}"/>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DE813538-92B5-48A3-AA04-35CE986D06BB}"/>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5704EF30-2ECC-48B9-B27B-1AC5A81E7685}"/>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AD5F9C80-52D0-4CB2-9C41-49ED167C3248}"/>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A3A5C374-DD64-473C-90BF-96377016D530}"/>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1BB70BF9-9F2D-401C-955B-55A5161BF11F}"/>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7A9A1B43-D51F-4DE4-9B71-C08F8639FE97}"/>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E246ED6-8DBD-4B25-B898-C2A01E3943F2}"/>
                  </a:ext>
                </a:extLst>
              </p:cNvPr>
              <p:cNvSpPr/>
              <p:nvPr/>
            </p:nvSpPr>
            <p:spPr>
              <a:xfrm>
                <a:off x="8145379" y="3156288"/>
                <a:ext cx="1439779"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5</m:t>
                      </m:r>
                    </m:oMath>
                  </m:oMathPara>
                </a14:m>
                <a:endParaRPr lang="en-US" sz="6000" i="1" dirty="0">
                  <a:latin typeface="Cambria Math" panose="02040503050406030204" pitchFamily="18" charset="0"/>
                </a:endParaRPr>
              </a:p>
            </p:txBody>
          </p:sp>
        </mc:Choice>
        <mc:Fallback xmlns="">
          <p:sp>
            <p:nvSpPr>
              <p:cNvPr id="35" name="Rectangle 34">
                <a:extLst>
                  <a:ext uri="{FF2B5EF4-FFF2-40B4-BE49-F238E27FC236}">
                    <a16:creationId xmlns:a16="http://schemas.microsoft.com/office/drawing/2014/main" id="{AE246ED6-8DBD-4B25-B898-C2A01E3943F2}"/>
                  </a:ext>
                </a:extLst>
              </p:cNvPr>
              <p:cNvSpPr>
                <a:spLocks noRot="1" noChangeAspect="1" noMove="1" noResize="1" noEditPoints="1" noAdjustHandles="1" noChangeArrowheads="1" noChangeShapeType="1" noTextEdit="1"/>
              </p:cNvSpPr>
              <p:nvPr/>
            </p:nvSpPr>
            <p:spPr>
              <a:xfrm>
                <a:off x="8145379" y="3156288"/>
                <a:ext cx="1439779" cy="1015663"/>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4DE5CF58-0763-4CDF-9B3E-2B465BE59453}"/>
                  </a:ext>
                </a:extLst>
              </p:cNvPr>
              <p:cNvSpPr txBox="1">
                <a:spLocks/>
              </p:cNvSpPr>
              <p:nvPr/>
            </p:nvSpPr>
            <p:spPr>
              <a:xfrm>
                <a:off x="409075" y="729918"/>
                <a:ext cx="2526632"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ℤ</m:t>
                      </m:r>
                      <m:r>
                        <a:rPr lang="en-US" sz="6000" b="0" i="1" smtClean="0">
                          <a:latin typeface="Cambria Math" panose="02040503050406030204" pitchFamily="18" charset="0"/>
                        </a:rPr>
                        <m:t>/7</m:t>
                      </m:r>
                      <m:r>
                        <a:rPr lang="en-US" sz="6000" b="0" i="1" smtClean="0">
                          <a:latin typeface="Cambria Math" panose="02040503050406030204" pitchFamily="18" charset="0"/>
                        </a:rPr>
                        <m:t>ℤ</m:t>
                      </m:r>
                    </m:oMath>
                  </m:oMathPara>
                </a14:m>
                <a:endParaRPr lang="en-CA" sz="6000" dirty="0"/>
              </a:p>
            </p:txBody>
          </p:sp>
        </mc:Choice>
        <mc:Fallback xmlns="">
          <p:sp>
            <p:nvSpPr>
              <p:cNvPr id="36" name="Content Placeholder 2">
                <a:extLst>
                  <a:ext uri="{FF2B5EF4-FFF2-40B4-BE49-F238E27FC236}">
                    <a16:creationId xmlns:a16="http://schemas.microsoft.com/office/drawing/2014/main" id="{4DE5CF58-0763-4CDF-9B3E-2B465BE59453}"/>
                  </a:ext>
                </a:extLst>
              </p:cNvPr>
              <p:cNvSpPr txBox="1">
                <a:spLocks noRot="1" noChangeAspect="1" noMove="1" noResize="1" noEditPoints="1" noAdjustHandles="1" noChangeArrowheads="1" noChangeShapeType="1" noTextEdit="1"/>
              </p:cNvSpPr>
              <p:nvPr/>
            </p:nvSpPr>
            <p:spPr>
              <a:xfrm>
                <a:off x="409075" y="729918"/>
                <a:ext cx="2526632" cy="794084"/>
              </a:xfrm>
              <a:prstGeom prst="rect">
                <a:avLst/>
              </a:prstGeom>
              <a:blipFill>
                <a:blip r:embed="rId10"/>
                <a:stretch>
                  <a:fillRect b="-46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DA31A504-1215-4AB8-A0F4-573FE64B08DD}"/>
                  </a:ext>
                </a:extLst>
              </p:cNvPr>
              <p:cNvSpPr txBox="1">
                <a:spLocks/>
              </p:cNvSpPr>
              <p:nvPr/>
            </p:nvSpPr>
            <p:spPr>
              <a:xfrm>
                <a:off x="6384760" y="713875"/>
                <a:ext cx="2526632"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ℤ</m:t>
                      </m:r>
                      <m:r>
                        <a:rPr lang="en-US" sz="6000" b="0" i="1" smtClean="0">
                          <a:latin typeface="Cambria Math" panose="02040503050406030204" pitchFamily="18" charset="0"/>
                        </a:rPr>
                        <m:t>/8</m:t>
                      </m:r>
                      <m:r>
                        <a:rPr lang="en-US" sz="6000" b="0" i="1" smtClean="0">
                          <a:latin typeface="Cambria Math" panose="02040503050406030204" pitchFamily="18" charset="0"/>
                        </a:rPr>
                        <m:t>ℤ</m:t>
                      </m:r>
                    </m:oMath>
                  </m:oMathPara>
                </a14:m>
                <a:endParaRPr lang="en-CA" sz="6000" dirty="0"/>
              </a:p>
            </p:txBody>
          </p:sp>
        </mc:Choice>
        <mc:Fallback xmlns="">
          <p:sp>
            <p:nvSpPr>
              <p:cNvPr id="37" name="Content Placeholder 2">
                <a:extLst>
                  <a:ext uri="{FF2B5EF4-FFF2-40B4-BE49-F238E27FC236}">
                    <a16:creationId xmlns:a16="http://schemas.microsoft.com/office/drawing/2014/main" id="{DA31A504-1215-4AB8-A0F4-573FE64B08DD}"/>
                  </a:ext>
                </a:extLst>
              </p:cNvPr>
              <p:cNvSpPr txBox="1">
                <a:spLocks noRot="1" noChangeAspect="1" noMove="1" noResize="1" noEditPoints="1" noAdjustHandles="1" noChangeArrowheads="1" noChangeShapeType="1" noTextEdit="1"/>
              </p:cNvSpPr>
              <p:nvPr/>
            </p:nvSpPr>
            <p:spPr>
              <a:xfrm>
                <a:off x="6384760" y="713875"/>
                <a:ext cx="2526632" cy="794084"/>
              </a:xfrm>
              <a:prstGeom prst="rect">
                <a:avLst/>
              </a:prstGeom>
              <a:blipFill>
                <a:blip r:embed="rId11"/>
                <a:stretch>
                  <a:fillRect b="-46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FC9C80B2-7788-4EF6-B286-ECF3ED1E8DCA}"/>
                  </a:ext>
                </a:extLst>
              </p:cNvPr>
              <p:cNvSpPr txBox="1">
                <a:spLocks/>
              </p:cNvSpPr>
              <p:nvPr/>
            </p:nvSpPr>
            <p:spPr>
              <a:xfrm>
                <a:off x="946484" y="6063916"/>
                <a:ext cx="30720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5</m:t>
                          </m:r>
                        </m:e>
                        <m:sup>
                          <m:r>
                            <a:rPr lang="en-US" sz="6000" b="0" i="1" smtClean="0">
                              <a:latin typeface="Cambria Math" panose="02040503050406030204" pitchFamily="18" charset="0"/>
                            </a:rPr>
                            <m:t>−1</m:t>
                          </m:r>
                        </m:sup>
                      </m:sSup>
                      <m:r>
                        <a:rPr lang="en-US" sz="6000" b="0" i="1" smtClean="0">
                          <a:latin typeface="Cambria Math" panose="02040503050406030204" pitchFamily="18" charset="0"/>
                        </a:rPr>
                        <m:t>=3</m:t>
                      </m:r>
                    </m:oMath>
                  </m:oMathPara>
                </a14:m>
                <a:endParaRPr lang="en-CA" sz="6000" dirty="0"/>
              </a:p>
            </p:txBody>
          </p:sp>
        </mc:Choice>
        <mc:Fallback xmlns="">
          <p:sp>
            <p:nvSpPr>
              <p:cNvPr id="38" name="Content Placeholder 2">
                <a:extLst>
                  <a:ext uri="{FF2B5EF4-FFF2-40B4-BE49-F238E27FC236}">
                    <a16:creationId xmlns:a16="http://schemas.microsoft.com/office/drawing/2014/main" id="{FC9C80B2-7788-4EF6-B286-ECF3ED1E8DCA}"/>
                  </a:ext>
                </a:extLst>
              </p:cNvPr>
              <p:cNvSpPr txBox="1">
                <a:spLocks noRot="1" noChangeAspect="1" noMove="1" noResize="1" noEditPoints="1" noAdjustHandles="1" noChangeArrowheads="1" noChangeShapeType="1" noTextEdit="1"/>
              </p:cNvSpPr>
              <p:nvPr/>
            </p:nvSpPr>
            <p:spPr>
              <a:xfrm>
                <a:off x="946484" y="6063916"/>
                <a:ext cx="3072063" cy="794084"/>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78168CBF-A28C-4609-A02F-85BA17E3CB8B}"/>
                  </a:ext>
                </a:extLst>
              </p:cNvPr>
              <p:cNvSpPr txBox="1">
                <a:spLocks/>
              </p:cNvSpPr>
              <p:nvPr/>
            </p:nvSpPr>
            <p:spPr>
              <a:xfrm>
                <a:off x="7355305" y="6063916"/>
                <a:ext cx="30720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5</m:t>
                          </m:r>
                        </m:e>
                        <m:sup>
                          <m:r>
                            <a:rPr lang="en-US" sz="6000" b="0" i="1" smtClean="0">
                              <a:latin typeface="Cambria Math" panose="02040503050406030204" pitchFamily="18" charset="0"/>
                            </a:rPr>
                            <m:t>−1</m:t>
                          </m:r>
                        </m:sup>
                      </m:sSup>
                      <m:r>
                        <a:rPr lang="en-US" sz="6000" b="0" i="1" smtClean="0">
                          <a:latin typeface="Cambria Math" panose="02040503050406030204" pitchFamily="18" charset="0"/>
                        </a:rPr>
                        <m:t>=5</m:t>
                      </m:r>
                    </m:oMath>
                  </m:oMathPara>
                </a14:m>
                <a:endParaRPr lang="en-CA" sz="6000" dirty="0"/>
              </a:p>
            </p:txBody>
          </p:sp>
        </mc:Choice>
        <mc:Fallback xmlns="">
          <p:sp>
            <p:nvSpPr>
              <p:cNvPr id="41" name="Content Placeholder 2">
                <a:extLst>
                  <a:ext uri="{FF2B5EF4-FFF2-40B4-BE49-F238E27FC236}">
                    <a16:creationId xmlns:a16="http://schemas.microsoft.com/office/drawing/2014/main" id="{78168CBF-A28C-4609-A02F-85BA17E3CB8B}"/>
                  </a:ext>
                </a:extLst>
              </p:cNvPr>
              <p:cNvSpPr txBox="1">
                <a:spLocks noRot="1" noChangeAspect="1" noMove="1" noResize="1" noEditPoints="1" noAdjustHandles="1" noChangeArrowheads="1" noChangeShapeType="1" noTextEdit="1"/>
              </p:cNvSpPr>
              <p:nvPr/>
            </p:nvSpPr>
            <p:spPr>
              <a:xfrm>
                <a:off x="7355305" y="6063916"/>
                <a:ext cx="3072063" cy="794084"/>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68746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 grpId="0"/>
      <p:bldP spid="10" grpId="0"/>
      <p:bldP spid="11" grpId="0"/>
      <p:bldP spid="39" grpId="0" animBg="1"/>
      <p:bldP spid="25" grpId="0" animBg="1"/>
      <p:bldP spid="35" grpId="0" animBg="1"/>
      <p:bldP spid="36" grpId="0"/>
      <p:bldP spid="37" grpId="0"/>
      <p:bldP spid="38"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212BC5-A8B1-44DD-ABB3-D846615537C8}"/>
              </a:ext>
            </a:extLst>
          </p:cNvPr>
          <p:cNvSpPr/>
          <p:nvPr/>
        </p:nvSpPr>
        <p:spPr>
          <a:xfrm>
            <a:off x="2695074" y="1804737"/>
            <a:ext cx="649705" cy="38741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1" y="0"/>
            <a:ext cx="11622505" cy="794084"/>
          </a:xfrm>
        </p:spPr>
        <p:txBody>
          <a:bodyPr>
            <a:normAutofit/>
          </a:bodyPr>
          <a:lstStyle/>
          <a:p>
            <a:pPr marL="0" indent="0">
              <a:buNone/>
            </a:pPr>
            <a:r>
              <a:rPr lang="en-US" sz="4000" dirty="0"/>
              <a:t>Why does “modulo a prime number” give us a field?</a:t>
            </a:r>
            <a:endParaRPr lang="en-CA" sz="40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2357C32-C3DE-4040-A087-0CE8695D2E7C}"/>
                  </a:ext>
                </a:extLst>
              </p:cNvPr>
              <p:cNvSpPr txBox="1">
                <a:spLocks/>
              </p:cNvSpPr>
              <p:nvPr/>
            </p:nvSpPr>
            <p:spPr>
              <a:xfrm>
                <a:off x="409075" y="729918"/>
                <a:ext cx="2526632"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ℤ</m:t>
                      </m:r>
                      <m:r>
                        <a:rPr lang="en-US" sz="6000" b="0" i="1" smtClean="0">
                          <a:latin typeface="Cambria Math" panose="02040503050406030204" pitchFamily="18" charset="0"/>
                        </a:rPr>
                        <m:t>/7</m:t>
                      </m:r>
                      <m:r>
                        <a:rPr lang="en-US" sz="6000" b="0" i="1" smtClean="0">
                          <a:latin typeface="Cambria Math" panose="02040503050406030204" pitchFamily="18" charset="0"/>
                        </a:rPr>
                        <m:t>ℤ</m:t>
                      </m:r>
                    </m:oMath>
                  </m:oMathPara>
                </a14:m>
                <a:endParaRPr lang="en-CA" sz="6000" dirty="0"/>
              </a:p>
            </p:txBody>
          </p:sp>
        </mc:Choice>
        <mc:Fallback xmlns="">
          <p:sp>
            <p:nvSpPr>
              <p:cNvPr id="6" name="Content Placeholder 2">
                <a:extLst>
                  <a:ext uri="{FF2B5EF4-FFF2-40B4-BE49-F238E27FC236}">
                    <a16:creationId xmlns:a16="http://schemas.microsoft.com/office/drawing/2014/main" id="{82357C32-C3DE-4040-A087-0CE8695D2E7C}"/>
                  </a:ext>
                </a:extLst>
              </p:cNvPr>
              <p:cNvSpPr txBox="1">
                <a:spLocks noRot="1" noChangeAspect="1" noMove="1" noResize="1" noEditPoints="1" noAdjustHandles="1" noChangeArrowheads="1" noChangeShapeType="1" noTextEdit="1"/>
              </p:cNvSpPr>
              <p:nvPr/>
            </p:nvSpPr>
            <p:spPr>
              <a:xfrm>
                <a:off x="409075" y="729918"/>
                <a:ext cx="2526632" cy="794084"/>
              </a:xfrm>
              <a:prstGeom prst="rect">
                <a:avLst/>
              </a:prstGeom>
              <a:blipFill>
                <a:blip r:embed="rId2"/>
                <a:stretch>
                  <a:fillRect b="-46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79CD9E6-81A4-4AE2-837E-89C66D5B2238}"/>
                  </a:ext>
                </a:extLst>
              </p:cNvPr>
              <p:cNvSpPr txBox="1">
                <a:spLocks/>
              </p:cNvSpPr>
              <p:nvPr/>
            </p:nvSpPr>
            <p:spPr>
              <a:xfrm>
                <a:off x="6384760" y="713875"/>
                <a:ext cx="2526632"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ℤ</m:t>
                      </m:r>
                      <m:r>
                        <a:rPr lang="en-US" sz="6000" b="0" i="1" smtClean="0">
                          <a:latin typeface="Cambria Math" panose="02040503050406030204" pitchFamily="18" charset="0"/>
                        </a:rPr>
                        <m:t>/8</m:t>
                      </m:r>
                      <m:r>
                        <a:rPr lang="en-US" sz="6000" b="0" i="1" smtClean="0">
                          <a:latin typeface="Cambria Math" panose="02040503050406030204" pitchFamily="18" charset="0"/>
                        </a:rPr>
                        <m:t>ℤ</m:t>
                      </m:r>
                    </m:oMath>
                  </m:oMathPara>
                </a14:m>
                <a:endParaRPr lang="en-CA" sz="6000" dirty="0"/>
              </a:p>
            </p:txBody>
          </p:sp>
        </mc:Choice>
        <mc:Fallback xmlns="">
          <p:sp>
            <p:nvSpPr>
              <p:cNvPr id="7" name="Content Placeholder 2">
                <a:extLst>
                  <a:ext uri="{FF2B5EF4-FFF2-40B4-BE49-F238E27FC236}">
                    <a16:creationId xmlns:a16="http://schemas.microsoft.com/office/drawing/2014/main" id="{B79CD9E6-81A4-4AE2-837E-89C66D5B2238}"/>
                  </a:ext>
                </a:extLst>
              </p:cNvPr>
              <p:cNvSpPr txBox="1">
                <a:spLocks noRot="1" noChangeAspect="1" noMove="1" noResize="1" noEditPoints="1" noAdjustHandles="1" noChangeArrowheads="1" noChangeShapeType="1" noTextEdit="1"/>
              </p:cNvSpPr>
              <p:nvPr/>
            </p:nvSpPr>
            <p:spPr>
              <a:xfrm>
                <a:off x="6384760" y="713875"/>
                <a:ext cx="2526632" cy="794084"/>
              </a:xfrm>
              <a:prstGeom prst="rect">
                <a:avLst/>
              </a:prstGeom>
              <a:blipFill>
                <a:blip r:embed="rId3"/>
                <a:stretch>
                  <a:fillRect b="-46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0609A5B-C393-474A-AFCF-9E492BB4CACE}"/>
                  </a:ext>
                </a:extLst>
              </p:cNvPr>
              <p:cNvSpPr txBox="1">
                <a:spLocks/>
              </p:cNvSpPr>
              <p:nvPr/>
            </p:nvSpPr>
            <p:spPr>
              <a:xfrm>
                <a:off x="200527" y="1796720"/>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0 1 2 3 4 5 6</m:t>
                      </m:r>
                    </m:oMath>
                  </m:oMathPara>
                </a14:m>
                <a:endParaRPr lang="en-CA" sz="6000" dirty="0"/>
              </a:p>
            </p:txBody>
          </p:sp>
        </mc:Choice>
        <mc:Fallback xmlns="">
          <p:sp>
            <p:nvSpPr>
              <p:cNvPr id="8" name="Content Placeholder 2">
                <a:extLst>
                  <a:ext uri="{FF2B5EF4-FFF2-40B4-BE49-F238E27FC236}">
                    <a16:creationId xmlns:a16="http://schemas.microsoft.com/office/drawing/2014/main" id="{90609A5B-C393-474A-AFCF-9E492BB4CACE}"/>
                  </a:ext>
                </a:extLst>
              </p:cNvPr>
              <p:cNvSpPr txBox="1">
                <a:spLocks noRot="1" noChangeAspect="1" noMove="1" noResize="1" noEditPoints="1" noAdjustHandles="1" noChangeArrowheads="1" noChangeShapeType="1" noTextEdit="1"/>
              </p:cNvSpPr>
              <p:nvPr/>
            </p:nvSpPr>
            <p:spPr>
              <a:xfrm>
                <a:off x="200527" y="1796720"/>
                <a:ext cx="4467725" cy="79408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3BD4CEB-CBE3-4BB6-AB46-32A50F903D6C}"/>
                  </a:ext>
                </a:extLst>
              </p:cNvPr>
              <p:cNvSpPr txBox="1">
                <a:spLocks/>
              </p:cNvSpPr>
              <p:nvPr/>
            </p:nvSpPr>
            <p:spPr>
              <a:xfrm>
                <a:off x="6248400" y="1804741"/>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0 1 2 3 4 5 6 7</m:t>
                      </m:r>
                    </m:oMath>
                  </m:oMathPara>
                </a14:m>
                <a:endParaRPr lang="en-CA" sz="6000" dirty="0"/>
              </a:p>
            </p:txBody>
          </p:sp>
        </mc:Choice>
        <mc:Fallback xmlns="">
          <p:sp>
            <p:nvSpPr>
              <p:cNvPr id="9" name="Content Placeholder 2">
                <a:extLst>
                  <a:ext uri="{FF2B5EF4-FFF2-40B4-BE49-F238E27FC236}">
                    <a16:creationId xmlns:a16="http://schemas.microsoft.com/office/drawing/2014/main" id="{F3BD4CEB-CBE3-4BB6-AB46-32A50F903D6C}"/>
                  </a:ext>
                </a:extLst>
              </p:cNvPr>
              <p:cNvSpPr txBox="1">
                <a:spLocks noRot="1" noChangeAspect="1" noMove="1" noResize="1" noEditPoints="1" noAdjustHandles="1" noChangeArrowheads="1" noChangeShapeType="1" noTextEdit="1"/>
              </p:cNvSpPr>
              <p:nvPr/>
            </p:nvSpPr>
            <p:spPr>
              <a:xfrm>
                <a:off x="6248400" y="1804741"/>
                <a:ext cx="5205663" cy="79408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D316A88-3584-4E65-8009-A316E851CCF6}"/>
                  </a:ext>
                </a:extLst>
              </p:cNvPr>
              <p:cNvSpPr txBox="1">
                <a:spLocks/>
              </p:cNvSpPr>
              <p:nvPr/>
            </p:nvSpPr>
            <p:spPr>
              <a:xfrm>
                <a:off x="208548" y="4860763"/>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0 2 4 6 1 3 5</m:t>
                      </m:r>
                    </m:oMath>
                  </m:oMathPara>
                </a14:m>
                <a:endParaRPr lang="en-CA" sz="6000" dirty="0"/>
              </a:p>
            </p:txBody>
          </p:sp>
        </mc:Choice>
        <mc:Fallback xmlns="">
          <p:sp>
            <p:nvSpPr>
              <p:cNvPr id="10" name="Content Placeholder 2">
                <a:extLst>
                  <a:ext uri="{FF2B5EF4-FFF2-40B4-BE49-F238E27FC236}">
                    <a16:creationId xmlns:a16="http://schemas.microsoft.com/office/drawing/2014/main" id="{5D316A88-3584-4E65-8009-A316E851CCF6}"/>
                  </a:ext>
                </a:extLst>
              </p:cNvPr>
              <p:cNvSpPr txBox="1">
                <a:spLocks noRot="1" noChangeAspect="1" noMove="1" noResize="1" noEditPoints="1" noAdjustHandles="1" noChangeArrowheads="1" noChangeShapeType="1" noTextEdit="1"/>
              </p:cNvSpPr>
              <p:nvPr/>
            </p:nvSpPr>
            <p:spPr>
              <a:xfrm>
                <a:off x="208548" y="4860763"/>
                <a:ext cx="4467725" cy="79408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F8E19C90-B4A6-41B6-8C22-CB715F2D3157}"/>
                  </a:ext>
                </a:extLst>
              </p:cNvPr>
              <p:cNvSpPr txBox="1">
                <a:spLocks/>
              </p:cNvSpPr>
              <p:nvPr/>
            </p:nvSpPr>
            <p:spPr>
              <a:xfrm>
                <a:off x="6256421" y="4868784"/>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0 2 4 6 0 2 4 6</m:t>
                      </m:r>
                    </m:oMath>
                  </m:oMathPara>
                </a14:m>
                <a:endParaRPr lang="en-CA" sz="6000" dirty="0"/>
              </a:p>
            </p:txBody>
          </p:sp>
        </mc:Choice>
        <mc:Fallback xmlns="">
          <p:sp>
            <p:nvSpPr>
              <p:cNvPr id="11" name="Content Placeholder 2">
                <a:extLst>
                  <a:ext uri="{FF2B5EF4-FFF2-40B4-BE49-F238E27FC236}">
                    <a16:creationId xmlns:a16="http://schemas.microsoft.com/office/drawing/2014/main" id="{F8E19C90-B4A6-41B6-8C22-CB715F2D3157}"/>
                  </a:ext>
                </a:extLst>
              </p:cNvPr>
              <p:cNvSpPr txBox="1">
                <a:spLocks noRot="1" noChangeAspect="1" noMove="1" noResize="1" noEditPoints="1" noAdjustHandles="1" noChangeArrowheads="1" noChangeShapeType="1" noTextEdit="1"/>
              </p:cNvSpPr>
              <p:nvPr/>
            </p:nvSpPr>
            <p:spPr>
              <a:xfrm>
                <a:off x="6256421" y="4868784"/>
                <a:ext cx="5205663" cy="79408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4C797CB-75AE-4B78-88D6-06A9DBDFBDB2}"/>
                  </a:ext>
                </a:extLst>
              </p:cNvPr>
              <p:cNvSpPr txBox="1">
                <a:spLocks/>
              </p:cNvSpPr>
              <p:nvPr/>
            </p:nvSpPr>
            <p:spPr>
              <a:xfrm>
                <a:off x="216569" y="7098632"/>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0 3 6 2 5 1 4</m:t>
                      </m:r>
                    </m:oMath>
                  </m:oMathPara>
                </a14:m>
                <a:endParaRPr lang="en-CA" sz="6000" dirty="0"/>
              </a:p>
            </p:txBody>
          </p:sp>
        </mc:Choice>
        <mc:Fallback xmlns="">
          <p:sp>
            <p:nvSpPr>
              <p:cNvPr id="12" name="Content Placeholder 2">
                <a:extLst>
                  <a:ext uri="{FF2B5EF4-FFF2-40B4-BE49-F238E27FC236}">
                    <a16:creationId xmlns:a16="http://schemas.microsoft.com/office/drawing/2014/main" id="{E4C797CB-75AE-4B78-88D6-06A9DBDFBDB2}"/>
                  </a:ext>
                </a:extLst>
              </p:cNvPr>
              <p:cNvSpPr txBox="1">
                <a:spLocks noRot="1" noChangeAspect="1" noMove="1" noResize="1" noEditPoints="1" noAdjustHandles="1" noChangeArrowheads="1" noChangeShapeType="1" noTextEdit="1"/>
              </p:cNvSpPr>
              <p:nvPr/>
            </p:nvSpPr>
            <p:spPr>
              <a:xfrm>
                <a:off x="216569" y="7098632"/>
                <a:ext cx="4467725" cy="79408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BFB07-50CB-43CE-BF40-893C73663E85}"/>
                  </a:ext>
                </a:extLst>
              </p:cNvPr>
              <p:cNvSpPr txBox="1">
                <a:spLocks/>
              </p:cNvSpPr>
              <p:nvPr/>
            </p:nvSpPr>
            <p:spPr>
              <a:xfrm>
                <a:off x="6264442" y="7106653"/>
                <a:ext cx="52056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6000" b="0" i="1" smtClean="0">
                          <a:latin typeface="Cambria Math" panose="02040503050406030204" pitchFamily="18" charset="0"/>
                        </a:rPr>
                        <m:t>0 3 6 1 4 7 2 5</m:t>
                      </m:r>
                    </m:oMath>
                  </m:oMathPara>
                </a14:m>
                <a:endParaRPr lang="en-CA" sz="6000" dirty="0"/>
              </a:p>
            </p:txBody>
          </p:sp>
        </mc:Choice>
        <mc:Fallback xmlns="">
          <p:sp>
            <p:nvSpPr>
              <p:cNvPr id="13" name="Content Placeholder 2">
                <a:extLst>
                  <a:ext uri="{FF2B5EF4-FFF2-40B4-BE49-F238E27FC236}">
                    <a16:creationId xmlns:a16="http://schemas.microsoft.com/office/drawing/2014/main" id="{60CBFB07-50CB-43CE-BF40-893C73663E85}"/>
                  </a:ext>
                </a:extLst>
              </p:cNvPr>
              <p:cNvSpPr txBox="1">
                <a:spLocks noRot="1" noChangeAspect="1" noMove="1" noResize="1" noEditPoints="1" noAdjustHandles="1" noChangeArrowheads="1" noChangeShapeType="1" noTextEdit="1"/>
              </p:cNvSpPr>
              <p:nvPr/>
            </p:nvSpPr>
            <p:spPr>
              <a:xfrm>
                <a:off x="6264442" y="7106653"/>
                <a:ext cx="5205663" cy="79408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4C56247-AB3C-43AA-9DAC-DD1CC8A236CD}"/>
                  </a:ext>
                </a:extLst>
              </p:cNvPr>
              <p:cNvSpPr txBox="1">
                <a:spLocks/>
              </p:cNvSpPr>
              <p:nvPr/>
            </p:nvSpPr>
            <p:spPr>
              <a:xfrm>
                <a:off x="4997118" y="697833"/>
                <a:ext cx="1379619" cy="721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7200" b="0" i="1" smtClean="0">
                          <a:solidFill>
                            <a:schemeClr val="bg1"/>
                          </a:solidFill>
                          <a:latin typeface="Cambria Math" panose="02040503050406030204" pitchFamily="18" charset="0"/>
                        </a:rPr>
                        <m:t>×5</m:t>
                      </m:r>
                    </m:oMath>
                  </m:oMathPara>
                </a14:m>
                <a:endParaRPr lang="en-CA" sz="7200" dirty="0">
                  <a:solidFill>
                    <a:schemeClr val="bg1"/>
                  </a:solidFill>
                </a:endParaRPr>
              </a:p>
            </p:txBody>
          </p:sp>
        </mc:Choice>
        <mc:Fallback xmlns="">
          <p:sp>
            <p:nvSpPr>
              <p:cNvPr id="15" name="Content Placeholder 2">
                <a:extLst>
                  <a:ext uri="{FF2B5EF4-FFF2-40B4-BE49-F238E27FC236}">
                    <a16:creationId xmlns:a16="http://schemas.microsoft.com/office/drawing/2014/main" id="{94C56247-AB3C-43AA-9DAC-DD1CC8A236CD}"/>
                  </a:ext>
                </a:extLst>
              </p:cNvPr>
              <p:cNvSpPr txBox="1">
                <a:spLocks noRot="1" noChangeAspect="1" noMove="1" noResize="1" noEditPoints="1" noAdjustHandles="1" noChangeArrowheads="1" noChangeShapeType="1" noTextEdit="1"/>
              </p:cNvSpPr>
              <p:nvPr/>
            </p:nvSpPr>
            <p:spPr>
              <a:xfrm>
                <a:off x="4997118" y="697833"/>
                <a:ext cx="1379619" cy="721894"/>
              </a:xfrm>
              <a:prstGeom prst="rect">
                <a:avLst/>
              </a:prstGeom>
              <a:blipFill>
                <a:blip r:embed="rId10"/>
                <a:stretch>
                  <a:fillRect r="-442" b="-11765"/>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5D0FC7EF-AF8C-48D5-BA33-5E2DFC33AEB4}"/>
              </a:ext>
            </a:extLst>
          </p:cNvPr>
          <p:cNvGrpSpPr/>
          <p:nvPr/>
        </p:nvGrpSpPr>
        <p:grpSpPr>
          <a:xfrm rot="5400000">
            <a:off x="1371014" y="1992819"/>
            <a:ext cx="2083470" cy="3584240"/>
            <a:chOff x="3028950" y="2114550"/>
            <a:chExt cx="2971800" cy="4381500"/>
          </a:xfrm>
        </p:grpSpPr>
        <p:cxnSp>
          <p:nvCxnSpPr>
            <p:cNvPr id="18" name="Straight Arrow Connector 17">
              <a:extLst>
                <a:ext uri="{FF2B5EF4-FFF2-40B4-BE49-F238E27FC236}">
                  <a16:creationId xmlns:a16="http://schemas.microsoft.com/office/drawing/2014/main" id="{9F89D689-6C1A-4A43-BA74-3AFC900902AF}"/>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3F33F090-FE73-4A63-8ABC-EE9E807012F8}"/>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7D2C679B-6FCA-46D6-A9BC-2AC6ECB3E327}"/>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E48DBA5E-F46A-45DB-B240-91CD444B2165}"/>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AD939ABC-54A5-451C-A481-530C9C92B1AE}"/>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B6E1B727-3826-4223-B29D-09F86B8DBFB6}"/>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F0D0E42C-7240-4FE7-9046-99FEEF5FB330}"/>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9294CF70-3332-4261-9F58-F536BA89F7D7}"/>
                  </a:ext>
                </a:extLst>
              </p:cNvPr>
              <p:cNvSpPr/>
              <p:nvPr/>
            </p:nvSpPr>
            <p:spPr>
              <a:xfrm>
                <a:off x="1784684" y="3148267"/>
                <a:ext cx="1439779"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2</m:t>
                      </m:r>
                    </m:oMath>
                  </m:oMathPara>
                </a14:m>
                <a:endParaRPr lang="en-US" sz="6000" i="1" dirty="0">
                  <a:latin typeface="Cambria Math" panose="02040503050406030204" pitchFamily="18" charset="0"/>
                </a:endParaRPr>
              </a:p>
            </p:txBody>
          </p:sp>
        </mc:Choice>
        <mc:Fallback xmlns="">
          <p:sp>
            <p:nvSpPr>
              <p:cNvPr id="25" name="Rectangle 24">
                <a:extLst>
                  <a:ext uri="{FF2B5EF4-FFF2-40B4-BE49-F238E27FC236}">
                    <a16:creationId xmlns:a16="http://schemas.microsoft.com/office/drawing/2014/main" id="{9294CF70-3332-4261-9F58-F536BA89F7D7}"/>
                  </a:ext>
                </a:extLst>
              </p:cNvPr>
              <p:cNvSpPr>
                <a:spLocks noRot="1" noChangeAspect="1" noMove="1" noResize="1" noEditPoints="1" noAdjustHandles="1" noChangeArrowheads="1" noChangeShapeType="1" noTextEdit="1"/>
              </p:cNvSpPr>
              <p:nvPr/>
            </p:nvSpPr>
            <p:spPr>
              <a:xfrm>
                <a:off x="1784684" y="3148267"/>
                <a:ext cx="1439779" cy="1015663"/>
              </a:xfrm>
              <a:prstGeom prst="rect">
                <a:avLst/>
              </a:prstGeom>
              <a:blipFill>
                <a:blip r:embed="rId11"/>
                <a:stretch>
                  <a:fillRect/>
                </a:stretch>
              </a:blipFill>
              <a:ln w="57150">
                <a:solidFill>
                  <a:schemeClr val="tx1"/>
                </a:solidFill>
              </a:ln>
            </p:spPr>
            <p:txBody>
              <a:bodyPr/>
              <a:lstStyle/>
              <a:p>
                <a:r>
                  <a:rPr lang="en-CA">
                    <a:noFill/>
                  </a:rPr>
                  <a:t> </a:t>
                </a:r>
              </a:p>
            </p:txBody>
          </p:sp>
        </mc:Fallback>
      </mc:AlternateContent>
      <p:grpSp>
        <p:nvGrpSpPr>
          <p:cNvPr id="26" name="Group 25">
            <a:extLst>
              <a:ext uri="{FF2B5EF4-FFF2-40B4-BE49-F238E27FC236}">
                <a16:creationId xmlns:a16="http://schemas.microsoft.com/office/drawing/2014/main" id="{180AD72A-F7DB-4CE3-A140-89CF0C297C7E}"/>
              </a:ext>
            </a:extLst>
          </p:cNvPr>
          <p:cNvGrpSpPr/>
          <p:nvPr/>
        </p:nvGrpSpPr>
        <p:grpSpPr>
          <a:xfrm rot="5400000">
            <a:off x="7777411" y="1679412"/>
            <a:ext cx="2139619" cy="4170950"/>
            <a:chOff x="3028950" y="1371600"/>
            <a:chExt cx="2971800" cy="5124450"/>
          </a:xfrm>
        </p:grpSpPr>
        <p:cxnSp>
          <p:nvCxnSpPr>
            <p:cNvPr id="27" name="Straight Arrow Connector 26">
              <a:extLst>
                <a:ext uri="{FF2B5EF4-FFF2-40B4-BE49-F238E27FC236}">
                  <a16:creationId xmlns:a16="http://schemas.microsoft.com/office/drawing/2014/main" id="{B0D1E87B-A15C-4A85-84EF-E0E40BEB0154}"/>
                </a:ext>
              </a:extLst>
            </p:cNvPr>
            <p:cNvCxnSpPr>
              <a:cxnSpLocks/>
            </p:cNvCxnSpPr>
            <p:nvPr/>
          </p:nvCxnSpPr>
          <p:spPr>
            <a:xfrm>
              <a:off x="3028950" y="13716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276F96D9-B343-45C1-85BB-DF484E06FB62}"/>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DE813538-92B5-48A3-AA04-35CE986D06BB}"/>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5704EF30-2ECC-48B9-B27B-1AC5A81E7685}"/>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a:extLst>
                <a:ext uri="{FF2B5EF4-FFF2-40B4-BE49-F238E27FC236}">
                  <a16:creationId xmlns:a16="http://schemas.microsoft.com/office/drawing/2014/main" id="{AD5F9C80-52D0-4CB2-9C41-49ED167C3248}"/>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A3A5C374-DD64-473C-90BF-96377016D530}"/>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1BB70BF9-9F2D-401C-955B-55A5161BF11F}"/>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7A9A1B43-D51F-4DE4-9B71-C08F8639FE97}"/>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E246ED6-8DBD-4B25-B898-C2A01E3943F2}"/>
                  </a:ext>
                </a:extLst>
              </p:cNvPr>
              <p:cNvSpPr/>
              <p:nvPr/>
            </p:nvSpPr>
            <p:spPr>
              <a:xfrm>
                <a:off x="8145379" y="3156288"/>
                <a:ext cx="1439779"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2</m:t>
                      </m:r>
                    </m:oMath>
                  </m:oMathPara>
                </a14:m>
                <a:endParaRPr lang="en-US" sz="6000" i="1" dirty="0">
                  <a:latin typeface="Cambria Math" panose="02040503050406030204" pitchFamily="18" charset="0"/>
                </a:endParaRPr>
              </a:p>
            </p:txBody>
          </p:sp>
        </mc:Choice>
        <mc:Fallback xmlns="">
          <p:sp>
            <p:nvSpPr>
              <p:cNvPr id="35" name="Rectangle 34">
                <a:extLst>
                  <a:ext uri="{FF2B5EF4-FFF2-40B4-BE49-F238E27FC236}">
                    <a16:creationId xmlns:a16="http://schemas.microsoft.com/office/drawing/2014/main" id="{AE246ED6-8DBD-4B25-B898-C2A01E3943F2}"/>
                  </a:ext>
                </a:extLst>
              </p:cNvPr>
              <p:cNvSpPr>
                <a:spLocks noRot="1" noChangeAspect="1" noMove="1" noResize="1" noEditPoints="1" noAdjustHandles="1" noChangeArrowheads="1" noChangeShapeType="1" noTextEdit="1"/>
              </p:cNvSpPr>
              <p:nvPr/>
            </p:nvSpPr>
            <p:spPr>
              <a:xfrm>
                <a:off x="8145379" y="3156288"/>
                <a:ext cx="1439779" cy="1015663"/>
              </a:xfrm>
              <a:prstGeom prst="rect">
                <a:avLst/>
              </a:prstGeom>
              <a:blipFill>
                <a:blip r:embed="rId12"/>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47148C70-D402-4E14-8000-A5391D436656}"/>
                  </a:ext>
                </a:extLst>
              </p:cNvPr>
              <p:cNvSpPr txBox="1">
                <a:spLocks/>
              </p:cNvSpPr>
              <p:nvPr/>
            </p:nvSpPr>
            <p:spPr>
              <a:xfrm>
                <a:off x="946484" y="5967664"/>
                <a:ext cx="3072063"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2</m:t>
                          </m:r>
                        </m:e>
                        <m:sup>
                          <m:r>
                            <a:rPr lang="en-US" sz="6000" b="0" i="1" smtClean="0">
                              <a:latin typeface="Cambria Math" panose="02040503050406030204" pitchFamily="18" charset="0"/>
                            </a:rPr>
                            <m:t>−1</m:t>
                          </m:r>
                        </m:sup>
                      </m:sSup>
                      <m:r>
                        <a:rPr lang="en-US" sz="6000" b="0" i="1" smtClean="0">
                          <a:latin typeface="Cambria Math" panose="02040503050406030204" pitchFamily="18" charset="0"/>
                        </a:rPr>
                        <m:t>=4</m:t>
                      </m:r>
                    </m:oMath>
                  </m:oMathPara>
                </a14:m>
                <a:endParaRPr lang="en-CA" sz="6000" dirty="0"/>
              </a:p>
            </p:txBody>
          </p:sp>
        </mc:Choice>
        <mc:Fallback xmlns="">
          <p:sp>
            <p:nvSpPr>
              <p:cNvPr id="36" name="Content Placeholder 2">
                <a:extLst>
                  <a:ext uri="{FF2B5EF4-FFF2-40B4-BE49-F238E27FC236}">
                    <a16:creationId xmlns:a16="http://schemas.microsoft.com/office/drawing/2014/main" id="{47148C70-D402-4E14-8000-A5391D436656}"/>
                  </a:ext>
                </a:extLst>
              </p:cNvPr>
              <p:cNvSpPr txBox="1">
                <a:spLocks noRot="1" noChangeAspect="1" noMove="1" noResize="1" noEditPoints="1" noAdjustHandles="1" noChangeArrowheads="1" noChangeShapeType="1" noTextEdit="1"/>
              </p:cNvSpPr>
              <p:nvPr/>
            </p:nvSpPr>
            <p:spPr>
              <a:xfrm>
                <a:off x="946484" y="5967664"/>
                <a:ext cx="3072063" cy="794084"/>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249BD959-C513-4CEC-B78B-B5DC9C0D43D1}"/>
                  </a:ext>
                </a:extLst>
              </p:cNvPr>
              <p:cNvSpPr txBox="1">
                <a:spLocks/>
              </p:cNvSpPr>
              <p:nvPr/>
            </p:nvSpPr>
            <p:spPr>
              <a:xfrm>
                <a:off x="7435517" y="5967664"/>
                <a:ext cx="2069432"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sSup>
                        <m:sSupPr>
                          <m:ctrlPr>
                            <a:rPr lang="en-US" sz="6000" b="0" i="1" smtClean="0">
                              <a:solidFill>
                                <a:srgbClr val="FF0000"/>
                              </a:solidFill>
                              <a:latin typeface="Cambria Math" panose="02040503050406030204" pitchFamily="18" charset="0"/>
                            </a:rPr>
                          </m:ctrlPr>
                        </m:sSupPr>
                        <m:e>
                          <m:r>
                            <a:rPr lang="en-US" sz="6000" b="0" i="1" smtClean="0">
                              <a:solidFill>
                                <a:srgbClr val="FF0000"/>
                              </a:solidFill>
                              <a:latin typeface="Cambria Math" panose="02040503050406030204" pitchFamily="18" charset="0"/>
                            </a:rPr>
                            <m:t>2</m:t>
                          </m:r>
                        </m:e>
                        <m:sup>
                          <m:r>
                            <a:rPr lang="en-US" sz="6000" b="0" i="1" smtClean="0">
                              <a:solidFill>
                                <a:srgbClr val="FF0000"/>
                              </a:solidFill>
                              <a:latin typeface="Cambria Math" panose="02040503050406030204" pitchFamily="18" charset="0"/>
                            </a:rPr>
                            <m:t>−1</m:t>
                          </m:r>
                        </m:sup>
                      </m:sSup>
                    </m:oMath>
                  </m:oMathPara>
                </a14:m>
                <a:endParaRPr lang="en-CA" sz="6000" dirty="0"/>
              </a:p>
            </p:txBody>
          </p:sp>
        </mc:Choice>
        <mc:Fallback xmlns="">
          <p:sp>
            <p:nvSpPr>
              <p:cNvPr id="37" name="Content Placeholder 2">
                <a:extLst>
                  <a:ext uri="{FF2B5EF4-FFF2-40B4-BE49-F238E27FC236}">
                    <a16:creationId xmlns:a16="http://schemas.microsoft.com/office/drawing/2014/main" id="{249BD959-C513-4CEC-B78B-B5DC9C0D43D1}"/>
                  </a:ext>
                </a:extLst>
              </p:cNvPr>
              <p:cNvSpPr txBox="1">
                <a:spLocks noRot="1" noChangeAspect="1" noMove="1" noResize="1" noEditPoints="1" noAdjustHandles="1" noChangeArrowheads="1" noChangeShapeType="1" noTextEdit="1"/>
              </p:cNvSpPr>
              <p:nvPr/>
            </p:nvSpPr>
            <p:spPr>
              <a:xfrm>
                <a:off x="7435517" y="5967664"/>
                <a:ext cx="2069432" cy="794084"/>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9596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 grpId="0"/>
      <p:bldP spid="7" grpId="0"/>
      <p:bldP spid="9" grpId="0"/>
      <p:bldP spid="10" grpId="0"/>
      <p:bldP spid="11" grpId="0"/>
      <p:bldP spid="25" grpId="0" animBg="1"/>
      <p:bldP spid="35"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A38D07-AD9C-4713-B26A-D6908C43DB79}"/>
              </a:ext>
            </a:extLst>
          </p:cNvPr>
          <p:cNvGrpSpPr/>
          <p:nvPr/>
        </p:nvGrpSpPr>
        <p:grpSpPr>
          <a:xfrm>
            <a:off x="0" y="171450"/>
            <a:ext cx="3372128" cy="6654361"/>
            <a:chOff x="0" y="171450"/>
            <a:chExt cx="3372128" cy="6654361"/>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AAE0DE-8A5D-48D7-AF38-E09A054A4D6B}"/>
                    </a:ext>
                  </a:extLst>
                </p:cNvPr>
                <p:cNvSpPr txBox="1"/>
                <p:nvPr/>
              </p:nvSpPr>
              <p:spPr>
                <a:xfrm>
                  <a:off x="0" y="947279"/>
                  <a:ext cx="2656368" cy="5878532"/>
                </a:xfrm>
                <a:prstGeom prst="rect">
                  <a:avLst/>
                </a:prstGeom>
                <a:noFill/>
              </p:spPr>
              <p:txBody>
                <a:bodyPr wrap="none" rtlCol="0">
                  <a:spAutoFit/>
                </a:bodyPr>
                <a:lstStyle/>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1</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CA" sz="4000" dirty="0"/>
                </a:p>
              </p:txBody>
            </p:sp>
          </mc:Choice>
          <mc:Fallback>
            <p:sp>
              <p:nvSpPr>
                <p:cNvPr id="8" name="TextBox 7">
                  <a:extLst>
                    <a:ext uri="{FF2B5EF4-FFF2-40B4-BE49-F238E27FC236}">
                      <a16:creationId xmlns:a16="http://schemas.microsoft.com/office/drawing/2014/main" id="{1EAAE0DE-8A5D-48D7-AF38-E09A054A4D6B}"/>
                    </a:ext>
                  </a:extLst>
                </p:cNvPr>
                <p:cNvSpPr txBox="1">
                  <a:spLocks noRot="1" noChangeAspect="1" noMove="1" noResize="1" noEditPoints="1" noAdjustHandles="1" noChangeArrowheads="1" noChangeShapeType="1" noTextEdit="1"/>
                </p:cNvSpPr>
                <p:nvPr/>
              </p:nvSpPr>
              <p:spPr>
                <a:xfrm>
                  <a:off x="0" y="947279"/>
                  <a:ext cx="2656368" cy="5878532"/>
                </a:xfrm>
                <a:prstGeom prst="rect">
                  <a:avLst/>
                </a:prstGeom>
                <a:blipFill>
                  <a:blip r:embed="rId3"/>
                  <a:stretch>
                    <a:fillRect/>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28B345BB-279D-49EF-88BD-CAFF9C89D2EE}"/>
                </a:ext>
              </a:extLst>
            </p:cNvPr>
            <p:cNvSpPr txBox="1"/>
            <p:nvPr/>
          </p:nvSpPr>
          <p:spPr>
            <a:xfrm>
              <a:off x="152400" y="171450"/>
              <a:ext cx="3219728" cy="707886"/>
            </a:xfrm>
            <a:prstGeom prst="rect">
              <a:avLst/>
            </a:prstGeom>
            <a:noFill/>
          </p:spPr>
          <p:txBody>
            <a:bodyPr wrap="none" rtlCol="0">
              <a:spAutoFit/>
            </a:bodyPr>
            <a:lstStyle/>
            <a:p>
              <a:r>
                <a:rPr lang="en-US" sz="4000" u="sng" dirty="0"/>
                <a:t>Messages (3D)</a:t>
              </a:r>
              <a:endParaRPr lang="en-CA" sz="4000" u="sng" dirty="0"/>
            </a:p>
          </p:txBody>
        </p:sp>
      </p:grpSp>
      <p:grpSp>
        <p:nvGrpSpPr>
          <p:cNvPr id="3" name="Group 2">
            <a:extLst>
              <a:ext uri="{FF2B5EF4-FFF2-40B4-BE49-F238E27FC236}">
                <a16:creationId xmlns:a16="http://schemas.microsoft.com/office/drawing/2014/main" id="{EC4D302B-8395-4A03-B6CF-0FE7CB8DFFA9}"/>
              </a:ext>
            </a:extLst>
          </p:cNvPr>
          <p:cNvGrpSpPr/>
          <p:nvPr/>
        </p:nvGrpSpPr>
        <p:grpSpPr>
          <a:xfrm>
            <a:off x="6076950" y="171450"/>
            <a:ext cx="6115050" cy="6686550"/>
            <a:chOff x="6076950" y="171450"/>
            <a:chExt cx="6115050" cy="668655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70AE2BB-F45D-4F7D-AEE0-F6E54E932638}"/>
                    </a:ext>
                  </a:extLst>
                </p:cNvPr>
                <p:cNvSpPr txBox="1"/>
                <p:nvPr/>
              </p:nvSpPr>
              <p:spPr>
                <a:xfrm>
                  <a:off x="6111618" y="947279"/>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p:sp>
              <p:nvSpPr>
                <p:cNvPr id="7" name="TextBox 6">
                  <a:extLst>
                    <a:ext uri="{FF2B5EF4-FFF2-40B4-BE49-F238E27FC236}">
                      <a16:creationId xmlns:a16="http://schemas.microsoft.com/office/drawing/2014/main" id="{470AE2BB-F45D-4F7D-AEE0-F6E54E932638}"/>
                    </a:ext>
                  </a:extLst>
                </p:cNvPr>
                <p:cNvSpPr txBox="1">
                  <a:spLocks noRot="1" noChangeAspect="1" noMove="1" noResize="1" noEditPoints="1" noAdjustHandles="1" noChangeArrowheads="1" noChangeShapeType="1" noTextEdit="1"/>
                </p:cNvSpPr>
                <p:nvPr/>
              </p:nvSpPr>
              <p:spPr>
                <a:xfrm>
                  <a:off x="6111618" y="947279"/>
                  <a:ext cx="6080382" cy="5910721"/>
                </a:xfrm>
                <a:prstGeom prst="rect">
                  <a:avLst/>
                </a:prstGeom>
                <a:blipFill>
                  <a:blip r:embed="rId4"/>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90C94255-9EAA-4252-B1EA-C4AACD5A4ABA}"/>
                </a:ext>
              </a:extLst>
            </p:cNvPr>
            <p:cNvSpPr txBox="1"/>
            <p:nvPr/>
          </p:nvSpPr>
          <p:spPr>
            <a:xfrm>
              <a:off x="6076950" y="171450"/>
              <a:ext cx="3528723" cy="707886"/>
            </a:xfrm>
            <a:prstGeom prst="rect">
              <a:avLst/>
            </a:prstGeom>
            <a:noFill/>
          </p:spPr>
          <p:txBody>
            <a:bodyPr wrap="none" rtlCol="0">
              <a:spAutoFit/>
            </a:bodyPr>
            <a:lstStyle/>
            <a:p>
              <a:r>
                <a:rPr lang="en-US" sz="4000" u="sng" dirty="0"/>
                <a:t>Codewords (6D)</a:t>
              </a:r>
              <a:endParaRPr lang="en-CA" sz="4000" u="sng" dirty="0"/>
            </a:p>
          </p:txBody>
        </p:sp>
      </p:grpSp>
      <p:grpSp>
        <p:nvGrpSpPr>
          <p:cNvPr id="37" name="Group 36">
            <a:extLst>
              <a:ext uri="{FF2B5EF4-FFF2-40B4-BE49-F238E27FC236}">
                <a16:creationId xmlns:a16="http://schemas.microsoft.com/office/drawing/2014/main" id="{3B893150-70F4-45E1-92E0-EE9413986300}"/>
              </a:ext>
            </a:extLst>
          </p:cNvPr>
          <p:cNvGrpSpPr/>
          <p:nvPr/>
        </p:nvGrpSpPr>
        <p:grpSpPr>
          <a:xfrm>
            <a:off x="2819400" y="1371600"/>
            <a:ext cx="3181350" cy="5124450"/>
            <a:chOff x="3028950" y="1371600"/>
            <a:chExt cx="2971800" cy="5124450"/>
          </a:xfrm>
        </p:grpSpPr>
        <p:cxnSp>
          <p:nvCxnSpPr>
            <p:cNvPr id="15" name="Straight Arrow Connector 14">
              <a:extLst>
                <a:ext uri="{FF2B5EF4-FFF2-40B4-BE49-F238E27FC236}">
                  <a16:creationId xmlns:a16="http://schemas.microsoft.com/office/drawing/2014/main" id="{3038FC69-C7A2-4FBD-88A3-B81A75CE1B8B}"/>
                </a:ext>
              </a:extLst>
            </p:cNvPr>
            <p:cNvCxnSpPr>
              <a:cxnSpLocks/>
            </p:cNvCxnSpPr>
            <p:nvPr/>
          </p:nvCxnSpPr>
          <p:spPr>
            <a:xfrm>
              <a:off x="3028950" y="13716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0952C645-B1DF-40E3-9767-E009E75ADBA8}"/>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4A2AF17B-8D06-4356-BC5E-931E393F84E7}"/>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8001C40C-2A64-4F20-9BDC-F3C4E6D55B6D}"/>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B8516230-72FE-4AB9-B0C9-95ACC521F381}"/>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937CFC4D-10EB-4CBF-B689-87CE469F9176}"/>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FDD01A78-2CD9-4897-8CAD-CEC4EDAA10F3}"/>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7E7D0EBA-7732-4C7C-8081-86EB0200E5C7}"/>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2F06EA-5D2B-41AC-B870-53EC7BF03A40}"/>
                  </a:ext>
                </a:extLst>
              </p:cNvPr>
              <p:cNvSpPr/>
              <p:nvPr/>
            </p:nvSpPr>
            <p:spPr>
              <a:xfrm>
                <a:off x="3276600" y="3124200"/>
                <a:ext cx="2171700" cy="1569660"/>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𝑔</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US" sz="4800" i="1" dirty="0">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102F06EA-5D2B-41AC-B870-53EC7BF03A40}"/>
                  </a:ext>
                </a:extLst>
              </p:cNvPr>
              <p:cNvSpPr>
                <a:spLocks noRot="1" noChangeAspect="1" noMove="1" noResize="1" noEditPoints="1" noAdjustHandles="1" noChangeArrowheads="1" noChangeShapeType="1" noTextEdit="1"/>
              </p:cNvSpPr>
              <p:nvPr/>
            </p:nvSpPr>
            <p:spPr>
              <a:xfrm>
                <a:off x="3276600" y="3124200"/>
                <a:ext cx="2171700" cy="1569660"/>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8102406"/>
      </p:ext>
    </p:extLst>
  </p:cSld>
  <p:clrMapOvr>
    <a:masterClrMapping/>
  </p:clrMapOvr>
  <mc:AlternateContent xmlns:mc="http://schemas.openxmlformats.org/markup-compatibility/2006" xmlns:p14="http://schemas.microsoft.com/office/powerpoint/2010/main">
    <mc:Choice Requires="p14">
      <p:transition spd="slow" p14:dur="2000" advTm="28672"/>
    </mc:Choice>
    <mc:Fallback xmlns="">
      <p:transition spd="slow" advTm="28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1" y="0"/>
            <a:ext cx="11622505" cy="794084"/>
          </a:xfrm>
        </p:spPr>
        <p:txBody>
          <a:bodyPr>
            <a:normAutofit/>
          </a:bodyPr>
          <a:lstStyle/>
          <a:p>
            <a:pPr marL="0" indent="0">
              <a:buNone/>
            </a:pPr>
            <a:r>
              <a:rPr lang="en-US" sz="4000" dirty="0"/>
              <a:t>Why does “modulo a prime number” give us a field?</a:t>
            </a:r>
            <a:endParaRPr lang="en-CA" sz="4000" dirty="0"/>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D538BD9B-561C-4A9F-BB4E-B5CBA57E6C49}"/>
                  </a:ext>
                </a:extLst>
              </p:cNvPr>
              <p:cNvSpPr txBox="1">
                <a:spLocks/>
              </p:cNvSpPr>
              <p:nvPr/>
            </p:nvSpPr>
            <p:spPr>
              <a:xfrm>
                <a:off x="152399" y="1090861"/>
                <a:ext cx="11622505" cy="576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Take a prime number </a:t>
                </a:r>
                <a14:m>
                  <m:oMath xmlns:m="http://schemas.openxmlformats.org/officeDocument/2006/math">
                    <m:r>
                      <a:rPr lang="en-US" sz="3600" b="0" i="1" smtClean="0">
                        <a:latin typeface="Cambria Math" panose="02040503050406030204" pitchFamily="18" charset="0"/>
                      </a:rPr>
                      <m:t>𝑝</m:t>
                    </m:r>
                  </m:oMath>
                </a14:m>
                <a:r>
                  <a:rPr lang="en-US" sz="3600" dirty="0"/>
                  <a:t>.</a:t>
                </a:r>
              </a:p>
              <a:p>
                <a:pPr marL="0" indent="0">
                  <a:buFont typeface="Arial" panose="020B0604020202020204" pitchFamily="34" charset="0"/>
                  <a:buNone/>
                </a:pPr>
                <a:r>
                  <a:rPr lang="en-US" sz="3600" dirty="0"/>
                  <a:t>Take some number </a:t>
                </a:r>
                <a14:m>
                  <m:oMath xmlns:m="http://schemas.openxmlformats.org/officeDocument/2006/math">
                    <m:r>
                      <a:rPr lang="en-US" sz="3600" b="0" i="1" smtClean="0">
                        <a:latin typeface="Cambria Math" panose="02040503050406030204" pitchFamily="18" charset="0"/>
                      </a:rPr>
                      <m:t>𝑚</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ℤ</m:t>
                        </m:r>
                        <m:r>
                          <m:rPr>
                            <m:lit/>
                          </m:rP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ℤ</m:t>
                        </m:r>
                      </m:e>
                    </m:d>
                  </m:oMath>
                </a14:m>
                <a:r>
                  <a:rPr lang="en-CA" sz="3600" dirty="0"/>
                  <a:t>.</a:t>
                </a:r>
              </a:p>
              <a:p>
                <a:pPr marL="0" indent="0">
                  <a:buFont typeface="Arial" panose="020B0604020202020204" pitchFamily="34" charset="0"/>
                  <a:buNone/>
                </a:pPr>
                <a:endParaRPr lang="en-CA" sz="3600" dirty="0"/>
              </a:p>
              <a:p>
                <a:pPr marL="0" indent="0">
                  <a:buFont typeface="Arial" panose="020B0604020202020204" pitchFamily="34" charset="0"/>
                  <a:buNone/>
                </a:pPr>
                <a:r>
                  <a:rPr lang="en-CA" sz="3600" dirty="0"/>
                  <a:t>If multiplication by </a:t>
                </a:r>
                <a14:m>
                  <m:oMath xmlns:m="http://schemas.openxmlformats.org/officeDocument/2006/math">
                    <m:r>
                      <a:rPr lang="en-US" sz="3600" b="0" i="1" smtClean="0">
                        <a:latin typeface="Cambria Math" panose="02040503050406030204" pitchFamily="18" charset="0"/>
                      </a:rPr>
                      <m:t>𝑚</m:t>
                    </m:r>
                  </m:oMath>
                </a14:m>
                <a:r>
                  <a:rPr lang="en-CA" sz="3600" dirty="0"/>
                  <a:t> is </a:t>
                </a:r>
                <a:r>
                  <a:rPr lang="en-CA" sz="3600" u="sng" dirty="0"/>
                  <a:t>not</a:t>
                </a:r>
                <a:r>
                  <a:rPr lang="en-CA" sz="3600" dirty="0"/>
                  <a:t> a permutation…</a:t>
                </a:r>
              </a:p>
              <a:p>
                <a:pPr marL="0" indent="0">
                  <a:buFont typeface="Arial" panose="020B0604020202020204" pitchFamily="34" charset="0"/>
                  <a:buNone/>
                </a:pPr>
                <a:r>
                  <a:rPr lang="en-CA" sz="3600" dirty="0"/>
                  <a:t>then there must be two numbers </a:t>
                </a:r>
                <a14:m>
                  <m:oMath xmlns:m="http://schemas.openxmlformats.org/officeDocument/2006/math">
                    <m:r>
                      <a:rPr lang="en-US" sz="3600" b="0" i="1" smtClean="0">
                        <a:latin typeface="Cambria Math" panose="02040503050406030204" pitchFamily="18" charset="0"/>
                      </a:rPr>
                      <m:t>𝑖</m:t>
                    </m:r>
                    <m:r>
                      <a:rPr lang="en-US" sz="3600" b="0" i="1" smtClean="0">
                        <a:latin typeface="Cambria Math" panose="02040503050406030204" pitchFamily="18" charset="0"/>
                      </a:rPr>
                      <m:t>,</m:t>
                    </m:r>
                    <m:r>
                      <a:rPr lang="en-US" sz="3600" b="0" i="1" smtClean="0">
                        <a:latin typeface="Cambria Math" panose="02040503050406030204" pitchFamily="18" charset="0"/>
                      </a:rPr>
                      <m:t>𝑗</m:t>
                    </m:r>
                  </m:oMath>
                </a14:m>
                <a:r>
                  <a:rPr lang="en-CA" sz="3600" dirty="0"/>
                  <a:t> that get mapped to the same element “mod </a:t>
                </a:r>
                <a14:m>
                  <m:oMath xmlns:m="http://schemas.openxmlformats.org/officeDocument/2006/math">
                    <m:r>
                      <a:rPr lang="en-US" sz="3600" b="0" i="1" dirty="0" smtClean="0">
                        <a:latin typeface="Cambria Math" panose="02040503050406030204" pitchFamily="18" charset="0"/>
                      </a:rPr>
                      <m:t>𝑝</m:t>
                    </m:r>
                  </m:oMath>
                </a14:m>
                <a:r>
                  <a:rPr lang="en-CA" sz="3600" dirty="0"/>
                  <a:t>”</a:t>
                </a:r>
              </a:p>
              <a:p>
                <a:pPr marL="0" indent="0">
                  <a:buFont typeface="Arial" panose="020B0604020202020204" pitchFamily="34" charset="0"/>
                  <a:buNone/>
                </a:pPr>
                <a:endParaRPr lang="en-CA" sz="1200" dirty="0"/>
              </a:p>
              <a:p>
                <a:pPr marL="0" indent="0">
                  <a:buFont typeface="Arial" panose="020B0604020202020204" pitchFamily="34" charset="0"/>
                  <a:buNone/>
                </a:pPr>
                <a:r>
                  <a:rPr lang="en-US" sz="4400" b="0" dirty="0"/>
                  <a:t>          </a:t>
                </a:r>
                <a14:m>
                  <m:oMath xmlns:m="http://schemas.openxmlformats.org/officeDocument/2006/math">
                    <m:r>
                      <a:rPr lang="en-US" sz="4400" b="0" i="1" smtClean="0">
                        <a:latin typeface="Cambria Math" panose="02040503050406030204" pitchFamily="18" charset="0"/>
                      </a:rPr>
                      <m:t>𝑚𝑖</m:t>
                    </m:r>
                    <m:r>
                      <a:rPr lang="en-US" sz="4400" b="0" i="1" smtClean="0">
                        <a:latin typeface="Cambria Math" panose="02040503050406030204" pitchFamily="18" charset="0"/>
                      </a:rPr>
                      <m:t>=</m:t>
                    </m:r>
                    <m:r>
                      <a:rPr lang="en-US" sz="4400" b="0" i="1" smtClean="0">
                        <a:latin typeface="Cambria Math" panose="02040503050406030204" pitchFamily="18" charset="0"/>
                      </a:rPr>
                      <m:t>𝑚𝑗</m:t>
                    </m:r>
                    <m:r>
                      <a:rPr lang="en-US" sz="4400" b="0" i="1" smtClean="0">
                        <a:latin typeface="Cambria Math" panose="02040503050406030204" pitchFamily="18" charset="0"/>
                      </a:rPr>
                      <m:t>+</m:t>
                    </m:r>
                    <m:r>
                      <a:rPr lang="en-US" sz="4400" b="0" i="1" smtClean="0">
                        <a:latin typeface="Cambria Math" panose="02040503050406030204" pitchFamily="18" charset="0"/>
                      </a:rPr>
                      <m:t>𝑝𝑛</m:t>
                    </m:r>
                  </m:oMath>
                </a14:m>
                <a:r>
                  <a:rPr lang="en-US" sz="4400" b="0" dirty="0"/>
                  <a:t> </a:t>
                </a:r>
              </a:p>
              <a:p>
                <a:pPr marL="0" indent="0">
                  <a:buNone/>
                </a:pPr>
                <a:r>
                  <a:rPr lang="en-US" sz="4400" b="0" dirty="0"/>
                  <a:t>          </a:t>
                </a:r>
                <a14:m>
                  <m:oMath xmlns:m="http://schemas.openxmlformats.org/officeDocument/2006/math">
                    <m:r>
                      <a:rPr lang="en-US" sz="4400" b="0" i="1" smtClean="0">
                        <a:latin typeface="Cambria Math" panose="02040503050406030204" pitchFamily="18" charset="0"/>
                      </a:rPr>
                      <m:t>𝑚</m:t>
                    </m:r>
                    <m:d>
                      <m:dPr>
                        <m:ctrlPr>
                          <a:rPr lang="en-US" sz="4400" b="0" i="1" smtClean="0">
                            <a:latin typeface="Cambria Math" panose="02040503050406030204" pitchFamily="18" charset="0"/>
                          </a:rPr>
                        </m:ctrlPr>
                      </m:dPr>
                      <m:e>
                        <m:r>
                          <a:rPr lang="en-US" sz="4400" i="1">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𝑗</m:t>
                        </m:r>
                      </m:e>
                    </m:d>
                    <m:r>
                      <a:rPr lang="en-US" sz="4400" i="1">
                        <a:latin typeface="Cambria Math" panose="02040503050406030204" pitchFamily="18" charset="0"/>
                      </a:rPr>
                      <m:t>=</m:t>
                    </m:r>
                    <m:r>
                      <a:rPr lang="en-US" sz="4400" b="0" i="1" smtClean="0">
                        <a:latin typeface="Cambria Math" panose="02040503050406030204" pitchFamily="18" charset="0"/>
                      </a:rPr>
                      <m:t>𝑝</m:t>
                    </m:r>
                    <m:r>
                      <a:rPr lang="en-US" sz="4400" i="1">
                        <a:latin typeface="Cambria Math" panose="02040503050406030204" pitchFamily="18" charset="0"/>
                      </a:rPr>
                      <m:t>𝑛</m:t>
                    </m:r>
                  </m:oMath>
                </a14:m>
                <a:r>
                  <a:rPr lang="en-US" sz="4400" dirty="0"/>
                  <a:t> </a:t>
                </a:r>
              </a:p>
              <a:p>
                <a:pPr marL="0" indent="0">
                  <a:buNone/>
                </a:pPr>
                <a:endParaRPr lang="en-US" sz="3600" dirty="0"/>
              </a:p>
            </p:txBody>
          </p:sp>
        </mc:Choice>
        <mc:Fallback xmlns="">
          <p:sp>
            <p:nvSpPr>
              <p:cNvPr id="38" name="Content Placeholder 2">
                <a:extLst>
                  <a:ext uri="{FF2B5EF4-FFF2-40B4-BE49-F238E27FC236}">
                    <a16:creationId xmlns:a16="http://schemas.microsoft.com/office/drawing/2014/main" id="{D538BD9B-561C-4A9F-BB4E-B5CBA57E6C49}"/>
                  </a:ext>
                </a:extLst>
              </p:cNvPr>
              <p:cNvSpPr txBox="1">
                <a:spLocks noRot="1" noChangeAspect="1" noMove="1" noResize="1" noEditPoints="1" noAdjustHandles="1" noChangeArrowheads="1" noChangeShapeType="1" noTextEdit="1"/>
              </p:cNvSpPr>
              <p:nvPr/>
            </p:nvSpPr>
            <p:spPr>
              <a:xfrm>
                <a:off x="152399" y="1090861"/>
                <a:ext cx="11622505" cy="5767139"/>
              </a:xfrm>
              <a:prstGeom prst="rect">
                <a:avLst/>
              </a:prstGeom>
              <a:blipFill>
                <a:blip r:embed="rId2"/>
                <a:stretch>
                  <a:fillRect l="-1573" t="-2643"/>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E8740B1C-8720-48B4-BA4D-6B0686D5C3C6}"/>
                  </a:ext>
                </a:extLst>
              </p:cNvPr>
              <p:cNvSpPr/>
              <p:nvPr/>
            </p:nvSpPr>
            <p:spPr>
              <a:xfrm>
                <a:off x="6408820" y="4934634"/>
                <a:ext cx="478054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6000" b="0" i="0" smtClean="0">
                          <a:latin typeface="Cambria Math" panose="02040503050406030204" pitchFamily="18" charset="0"/>
                        </a:rPr>
                        <m:t>6</m:t>
                      </m:r>
                      <m:r>
                        <a:rPr lang="en-US" sz="6000" b="0" i="1" smtClean="0">
                          <a:latin typeface="Cambria Math" panose="02040503050406030204" pitchFamily="18" charset="0"/>
                        </a:rPr>
                        <m:t>(</m:t>
                      </m:r>
                      <m:r>
                        <a:rPr lang="en-US" sz="6000" b="0" i="1" smtClean="0">
                          <a:latin typeface="Cambria Math" panose="02040503050406030204" pitchFamily="18" charset="0"/>
                        </a:rPr>
                        <m:t>𝑖</m:t>
                      </m:r>
                      <m:r>
                        <a:rPr lang="en-US" sz="6000" b="0" i="1" smtClean="0">
                          <a:latin typeface="Cambria Math" panose="02040503050406030204" pitchFamily="18" charset="0"/>
                        </a:rPr>
                        <m:t>−</m:t>
                      </m:r>
                      <m:r>
                        <a:rPr lang="en-US" sz="6000" b="0" i="1" smtClean="0">
                          <a:latin typeface="Cambria Math" panose="02040503050406030204" pitchFamily="18" charset="0"/>
                        </a:rPr>
                        <m:t>𝑗</m:t>
                      </m:r>
                      <m:r>
                        <a:rPr lang="en-US" sz="6000" b="0" i="1" smtClean="0">
                          <a:latin typeface="Cambria Math" panose="02040503050406030204" pitchFamily="18" charset="0"/>
                        </a:rPr>
                        <m:t>)=8</m:t>
                      </m:r>
                      <m:r>
                        <a:rPr lang="en-US" sz="6000" i="1">
                          <a:latin typeface="Cambria Math" panose="02040503050406030204" pitchFamily="18" charset="0"/>
                        </a:rPr>
                        <m:t>𝑛</m:t>
                      </m:r>
                    </m:oMath>
                  </m:oMathPara>
                </a14:m>
                <a:endParaRPr lang="en-US" sz="6000" dirty="0"/>
              </a:p>
            </p:txBody>
          </p:sp>
        </mc:Choice>
        <mc:Fallback>
          <p:sp>
            <p:nvSpPr>
              <p:cNvPr id="39" name="Rectangle 38">
                <a:extLst>
                  <a:ext uri="{FF2B5EF4-FFF2-40B4-BE49-F238E27FC236}">
                    <a16:creationId xmlns:a16="http://schemas.microsoft.com/office/drawing/2014/main" id="{E8740B1C-8720-48B4-BA4D-6B0686D5C3C6}"/>
                  </a:ext>
                </a:extLst>
              </p:cNvPr>
              <p:cNvSpPr>
                <a:spLocks noRot="1" noChangeAspect="1" noMove="1" noResize="1" noEditPoints="1" noAdjustHandles="1" noChangeArrowheads="1" noChangeShapeType="1" noTextEdit="1"/>
              </p:cNvSpPr>
              <p:nvPr/>
            </p:nvSpPr>
            <p:spPr>
              <a:xfrm>
                <a:off x="6408820" y="4934634"/>
                <a:ext cx="4780547"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C3BC74B-4AEC-4223-9AF8-8950EABC467F}"/>
                  </a:ext>
                </a:extLst>
              </p:cNvPr>
              <p:cNvSpPr txBox="1">
                <a:spLocks/>
              </p:cNvSpPr>
              <p:nvPr/>
            </p:nvSpPr>
            <p:spPr>
              <a:xfrm>
                <a:off x="7822749" y="530628"/>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4800" b="0" i="1" smtClean="0">
                        <a:latin typeface="Cambria Math" panose="02040503050406030204" pitchFamily="18" charset="0"/>
                      </a:rPr>
                      <m:t>0 1 2 3 …</m:t>
                    </m:r>
                  </m:oMath>
                </a14:m>
                <a:r>
                  <a:rPr lang="en-US" sz="4800" b="0" i="0" dirty="0">
                    <a:latin typeface="+mj-lt"/>
                  </a:rPr>
                  <a:t>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𝑝</m:t>
                    </m:r>
                    <m:r>
                      <a:rPr lang="en-US" sz="4000" b="0" i="1" smtClean="0">
                        <a:latin typeface="Cambria Math" panose="02040503050406030204" pitchFamily="18" charset="0"/>
                      </a:rPr>
                      <m:t>−1)</m:t>
                    </m:r>
                  </m:oMath>
                </a14:m>
                <a:endParaRPr lang="en-CA" sz="6000" dirty="0"/>
              </a:p>
            </p:txBody>
          </p:sp>
        </mc:Choice>
        <mc:Fallback>
          <p:sp>
            <p:nvSpPr>
              <p:cNvPr id="5" name="Content Placeholder 2">
                <a:extLst>
                  <a:ext uri="{FF2B5EF4-FFF2-40B4-BE49-F238E27FC236}">
                    <a16:creationId xmlns:a16="http://schemas.microsoft.com/office/drawing/2014/main" id="{EC3BC74B-4AEC-4223-9AF8-8950EABC467F}"/>
                  </a:ext>
                </a:extLst>
              </p:cNvPr>
              <p:cNvSpPr txBox="1">
                <a:spLocks noRot="1" noChangeAspect="1" noMove="1" noResize="1" noEditPoints="1" noAdjustHandles="1" noChangeArrowheads="1" noChangeShapeType="1" noTextEdit="1"/>
              </p:cNvSpPr>
              <p:nvPr/>
            </p:nvSpPr>
            <p:spPr>
              <a:xfrm>
                <a:off x="7822749" y="530628"/>
                <a:ext cx="4467725" cy="794084"/>
              </a:xfrm>
              <a:prstGeom prst="rect">
                <a:avLst/>
              </a:prstGeom>
              <a:blipFill>
                <a:blip r:embed="rId4"/>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96B9A889-1F7A-4FF7-BD48-A148AC53E3F6}"/>
              </a:ext>
            </a:extLst>
          </p:cNvPr>
          <p:cNvGrpSpPr/>
          <p:nvPr/>
        </p:nvGrpSpPr>
        <p:grpSpPr>
          <a:xfrm rot="5400000">
            <a:off x="8868039" y="401760"/>
            <a:ext cx="1631850" cy="3219850"/>
            <a:chOff x="3028950" y="1366060"/>
            <a:chExt cx="2971802" cy="5129990"/>
          </a:xfrm>
        </p:grpSpPr>
        <p:cxnSp>
          <p:nvCxnSpPr>
            <p:cNvPr id="7" name="Straight Arrow Connector 6">
              <a:extLst>
                <a:ext uri="{FF2B5EF4-FFF2-40B4-BE49-F238E27FC236}">
                  <a16:creationId xmlns:a16="http://schemas.microsoft.com/office/drawing/2014/main" id="{2EB14849-F097-49DB-B06C-F3B238B139DF}"/>
                </a:ext>
              </a:extLst>
            </p:cNvPr>
            <p:cNvCxnSpPr>
              <a:cxnSpLocks/>
            </p:cNvCxnSpPr>
            <p:nvPr/>
          </p:nvCxnSpPr>
          <p:spPr>
            <a:xfrm>
              <a:off x="3067052" y="136606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9DC686E2-4720-4B7A-8BDD-29C50E4315C4}"/>
                </a:ext>
              </a:extLst>
            </p:cNvPr>
            <p:cNvCxnSpPr>
              <a:cxnSpLocks/>
            </p:cNvCxnSpPr>
            <p:nvPr/>
          </p:nvCxnSpPr>
          <p:spPr>
            <a:xfrm>
              <a:off x="3067051" y="3145508"/>
              <a:ext cx="293369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78191753-C209-48B5-AAB8-AD5BD4D04650}"/>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B6BC7B22-4332-4F62-9D01-FE32D11302EC}"/>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ADBB2D2C-7CE0-4FBC-8EBC-4B2422B527B3}"/>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6981CCF7-F7DB-4A64-880D-62246599C304}"/>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B4DE0E9C-C436-444A-BCCA-AC810D596AB7}"/>
                  </a:ext>
                </a:extLst>
              </p:cNvPr>
              <p:cNvSpPr/>
              <p:nvPr/>
            </p:nvSpPr>
            <p:spPr>
              <a:xfrm>
                <a:off x="9013010" y="1333535"/>
                <a:ext cx="1521223"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𝑚</m:t>
                      </m:r>
                    </m:oMath>
                  </m:oMathPara>
                </a14:m>
                <a:endParaRPr lang="en-US" sz="6000" i="1" dirty="0">
                  <a:latin typeface="Cambria Math" panose="02040503050406030204" pitchFamily="18" charset="0"/>
                </a:endParaRPr>
              </a:p>
            </p:txBody>
          </p:sp>
        </mc:Choice>
        <mc:Fallback>
          <p:sp>
            <p:nvSpPr>
              <p:cNvPr id="14" name="Rectangle 13">
                <a:extLst>
                  <a:ext uri="{FF2B5EF4-FFF2-40B4-BE49-F238E27FC236}">
                    <a16:creationId xmlns:a16="http://schemas.microsoft.com/office/drawing/2014/main" id="{B4DE0E9C-C436-444A-BCCA-AC810D596AB7}"/>
                  </a:ext>
                </a:extLst>
              </p:cNvPr>
              <p:cNvSpPr>
                <a:spLocks noRot="1" noChangeAspect="1" noMove="1" noResize="1" noEditPoints="1" noAdjustHandles="1" noChangeArrowheads="1" noChangeShapeType="1" noTextEdit="1"/>
              </p:cNvSpPr>
              <p:nvPr/>
            </p:nvSpPr>
            <p:spPr>
              <a:xfrm>
                <a:off x="9013010" y="1333535"/>
                <a:ext cx="1521223" cy="1015663"/>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7905018B-9778-48A5-985E-415867980A52}"/>
              </a:ext>
            </a:extLst>
          </p:cNvPr>
          <p:cNvCxnSpPr/>
          <p:nvPr/>
        </p:nvCxnSpPr>
        <p:spPr>
          <a:xfrm>
            <a:off x="0" y="576776"/>
            <a:ext cx="12192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4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P spid="39" grpId="0"/>
      <p:bldP spid="5"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1" y="0"/>
            <a:ext cx="11622505" cy="794084"/>
          </a:xfrm>
        </p:spPr>
        <p:txBody>
          <a:bodyPr>
            <a:normAutofit/>
          </a:bodyPr>
          <a:lstStyle/>
          <a:p>
            <a:pPr marL="0" indent="0">
              <a:buNone/>
            </a:pPr>
            <a:r>
              <a:rPr lang="en-US" sz="4000" dirty="0"/>
              <a:t>Why does “modulo a prime number” give us a field?</a:t>
            </a:r>
            <a:endParaRPr lang="en-CA" sz="4000" dirty="0"/>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D538BD9B-561C-4A9F-BB4E-B5CBA57E6C49}"/>
                  </a:ext>
                </a:extLst>
              </p:cNvPr>
              <p:cNvSpPr txBox="1">
                <a:spLocks/>
              </p:cNvSpPr>
              <p:nvPr/>
            </p:nvSpPr>
            <p:spPr>
              <a:xfrm>
                <a:off x="152399" y="1090861"/>
                <a:ext cx="11622505" cy="576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Take a prime number </a:t>
                </a:r>
                <a14:m>
                  <m:oMath xmlns:m="http://schemas.openxmlformats.org/officeDocument/2006/math">
                    <m:r>
                      <a:rPr lang="en-US" sz="3600" b="0" i="1" smtClean="0">
                        <a:latin typeface="Cambria Math" panose="02040503050406030204" pitchFamily="18" charset="0"/>
                      </a:rPr>
                      <m:t>𝑝</m:t>
                    </m:r>
                  </m:oMath>
                </a14:m>
                <a:r>
                  <a:rPr lang="en-US" sz="3600" dirty="0"/>
                  <a:t>.</a:t>
                </a:r>
              </a:p>
              <a:p>
                <a:pPr marL="0" indent="0">
                  <a:buFont typeface="Arial" panose="020B0604020202020204" pitchFamily="34" charset="0"/>
                  <a:buNone/>
                </a:pPr>
                <a:r>
                  <a:rPr lang="en-US" sz="3600" dirty="0"/>
                  <a:t>Take some number </a:t>
                </a:r>
                <a14:m>
                  <m:oMath xmlns:m="http://schemas.openxmlformats.org/officeDocument/2006/math">
                    <m:r>
                      <a:rPr lang="en-US" sz="3600" b="0" i="1" smtClean="0">
                        <a:latin typeface="Cambria Math" panose="02040503050406030204" pitchFamily="18" charset="0"/>
                      </a:rPr>
                      <m:t>𝑚</m:t>
                    </m:r>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ℤ</m:t>
                        </m:r>
                        <m:r>
                          <m:rPr>
                            <m:lit/>
                          </m:rP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ℤ</m:t>
                        </m:r>
                      </m:e>
                    </m:d>
                  </m:oMath>
                </a14:m>
                <a:r>
                  <a:rPr lang="en-CA" sz="3600" dirty="0"/>
                  <a:t>.</a:t>
                </a:r>
              </a:p>
              <a:p>
                <a:pPr marL="0" indent="0">
                  <a:buFont typeface="Arial" panose="020B0604020202020204" pitchFamily="34" charset="0"/>
                  <a:buNone/>
                </a:pPr>
                <a:endParaRPr lang="en-CA" sz="3600" dirty="0"/>
              </a:p>
              <a:p>
                <a:pPr marL="0" indent="0">
                  <a:buFont typeface="Arial" panose="020B0604020202020204" pitchFamily="34" charset="0"/>
                  <a:buNone/>
                </a:pPr>
                <a:r>
                  <a:rPr lang="en-CA" sz="3600" dirty="0"/>
                  <a:t>If multiplication by </a:t>
                </a:r>
                <a14:m>
                  <m:oMath xmlns:m="http://schemas.openxmlformats.org/officeDocument/2006/math">
                    <m:r>
                      <a:rPr lang="en-US" sz="3600" b="0" i="1" smtClean="0">
                        <a:latin typeface="Cambria Math" panose="02040503050406030204" pitchFamily="18" charset="0"/>
                      </a:rPr>
                      <m:t>𝑚</m:t>
                    </m:r>
                  </m:oMath>
                </a14:m>
                <a:r>
                  <a:rPr lang="en-CA" sz="3600" dirty="0"/>
                  <a:t> is </a:t>
                </a:r>
                <a:r>
                  <a:rPr lang="en-CA" sz="3600" u="sng" dirty="0"/>
                  <a:t>not</a:t>
                </a:r>
                <a:r>
                  <a:rPr lang="en-CA" sz="3600" dirty="0"/>
                  <a:t> a permutation…</a:t>
                </a:r>
              </a:p>
              <a:p>
                <a:pPr marL="0" indent="0">
                  <a:buFont typeface="Arial" panose="020B0604020202020204" pitchFamily="34" charset="0"/>
                  <a:buNone/>
                </a:pPr>
                <a:r>
                  <a:rPr lang="en-CA" sz="3600" dirty="0"/>
                  <a:t>then there must be two numbers </a:t>
                </a:r>
                <a14:m>
                  <m:oMath xmlns:m="http://schemas.openxmlformats.org/officeDocument/2006/math">
                    <m:r>
                      <a:rPr lang="en-US" sz="3600" b="0" i="1" smtClean="0">
                        <a:latin typeface="Cambria Math" panose="02040503050406030204" pitchFamily="18" charset="0"/>
                      </a:rPr>
                      <m:t>𝑖</m:t>
                    </m:r>
                    <m:r>
                      <a:rPr lang="en-US" sz="3600" b="0" i="1" smtClean="0">
                        <a:latin typeface="Cambria Math" panose="02040503050406030204" pitchFamily="18" charset="0"/>
                      </a:rPr>
                      <m:t>,</m:t>
                    </m:r>
                    <m:r>
                      <a:rPr lang="en-US" sz="3600" b="0" i="1" smtClean="0">
                        <a:latin typeface="Cambria Math" panose="02040503050406030204" pitchFamily="18" charset="0"/>
                      </a:rPr>
                      <m:t>𝑗</m:t>
                    </m:r>
                  </m:oMath>
                </a14:m>
                <a:r>
                  <a:rPr lang="en-CA" sz="3600" dirty="0"/>
                  <a:t> that get mapped to the same element “mod </a:t>
                </a:r>
                <a14:m>
                  <m:oMath xmlns:m="http://schemas.openxmlformats.org/officeDocument/2006/math">
                    <m:r>
                      <a:rPr lang="en-US" sz="3600" b="0" i="1" dirty="0" smtClean="0">
                        <a:latin typeface="Cambria Math" panose="02040503050406030204" pitchFamily="18" charset="0"/>
                      </a:rPr>
                      <m:t>𝑝</m:t>
                    </m:r>
                  </m:oMath>
                </a14:m>
                <a:r>
                  <a:rPr lang="en-CA" sz="3600" dirty="0"/>
                  <a:t>”</a:t>
                </a:r>
              </a:p>
              <a:p>
                <a:pPr marL="0" indent="0">
                  <a:buFont typeface="Arial" panose="020B0604020202020204" pitchFamily="34" charset="0"/>
                  <a:buNone/>
                </a:pPr>
                <a:endParaRPr lang="en-CA" sz="1200" dirty="0"/>
              </a:p>
              <a:p>
                <a:pPr marL="0" indent="0">
                  <a:buFont typeface="Arial" panose="020B0604020202020204" pitchFamily="34" charset="0"/>
                  <a:buNone/>
                </a:pPr>
                <a:r>
                  <a:rPr lang="en-US" sz="4400" b="0" dirty="0"/>
                  <a:t>          </a:t>
                </a:r>
                <a14:m>
                  <m:oMath xmlns:m="http://schemas.openxmlformats.org/officeDocument/2006/math">
                    <m:r>
                      <a:rPr lang="en-US" sz="4400" b="0" i="1" smtClean="0">
                        <a:latin typeface="Cambria Math" panose="02040503050406030204" pitchFamily="18" charset="0"/>
                      </a:rPr>
                      <m:t>𝑚𝑖</m:t>
                    </m:r>
                    <m:r>
                      <a:rPr lang="en-US" sz="4400" b="0" i="1" smtClean="0">
                        <a:latin typeface="Cambria Math" panose="02040503050406030204" pitchFamily="18" charset="0"/>
                      </a:rPr>
                      <m:t>=</m:t>
                    </m:r>
                    <m:r>
                      <a:rPr lang="en-US" sz="4400" b="0" i="1" smtClean="0">
                        <a:latin typeface="Cambria Math" panose="02040503050406030204" pitchFamily="18" charset="0"/>
                      </a:rPr>
                      <m:t>𝑚𝑗</m:t>
                    </m:r>
                    <m:r>
                      <a:rPr lang="en-US" sz="4400" b="0" i="1" smtClean="0">
                        <a:latin typeface="Cambria Math" panose="02040503050406030204" pitchFamily="18" charset="0"/>
                      </a:rPr>
                      <m:t>+</m:t>
                    </m:r>
                    <m:r>
                      <a:rPr lang="en-US" sz="4400" b="0" i="1" smtClean="0">
                        <a:latin typeface="Cambria Math" panose="02040503050406030204" pitchFamily="18" charset="0"/>
                      </a:rPr>
                      <m:t>𝑝𝑛</m:t>
                    </m:r>
                  </m:oMath>
                </a14:m>
                <a:r>
                  <a:rPr lang="en-US" sz="4400" b="0" dirty="0"/>
                  <a:t> </a:t>
                </a:r>
              </a:p>
              <a:p>
                <a:pPr marL="0" indent="0">
                  <a:buNone/>
                </a:pPr>
                <a:r>
                  <a:rPr lang="en-US" sz="4400" b="0" dirty="0"/>
                  <a:t>          </a:t>
                </a:r>
                <a14:m>
                  <m:oMath xmlns:m="http://schemas.openxmlformats.org/officeDocument/2006/math">
                    <m:r>
                      <a:rPr lang="en-US" sz="4400" b="0" i="1" smtClean="0">
                        <a:latin typeface="Cambria Math" panose="02040503050406030204" pitchFamily="18" charset="0"/>
                      </a:rPr>
                      <m:t>𝑚</m:t>
                    </m:r>
                    <m:d>
                      <m:dPr>
                        <m:ctrlPr>
                          <a:rPr lang="en-US" sz="4400" b="0" i="1" smtClean="0">
                            <a:latin typeface="Cambria Math" panose="02040503050406030204" pitchFamily="18" charset="0"/>
                          </a:rPr>
                        </m:ctrlPr>
                      </m:dPr>
                      <m:e>
                        <m:r>
                          <a:rPr lang="en-US" sz="4400" i="1">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𝑗</m:t>
                        </m:r>
                      </m:e>
                    </m:d>
                    <m:r>
                      <a:rPr lang="en-US" sz="4400" i="1">
                        <a:latin typeface="Cambria Math" panose="02040503050406030204" pitchFamily="18" charset="0"/>
                      </a:rPr>
                      <m:t>=</m:t>
                    </m:r>
                    <m:r>
                      <a:rPr lang="en-US" sz="4400" b="0" i="1" smtClean="0">
                        <a:latin typeface="Cambria Math" panose="02040503050406030204" pitchFamily="18" charset="0"/>
                      </a:rPr>
                      <m:t>𝑝</m:t>
                    </m:r>
                    <m:r>
                      <a:rPr lang="en-US" sz="4400" i="1">
                        <a:latin typeface="Cambria Math" panose="02040503050406030204" pitchFamily="18" charset="0"/>
                      </a:rPr>
                      <m:t>𝑛</m:t>
                    </m:r>
                  </m:oMath>
                </a14:m>
                <a:r>
                  <a:rPr lang="en-US" sz="4400" dirty="0"/>
                  <a:t> </a:t>
                </a:r>
              </a:p>
              <a:p>
                <a:pPr marL="0" indent="0">
                  <a:buNone/>
                </a:pPr>
                <a:endParaRPr lang="en-US" sz="3600" dirty="0"/>
              </a:p>
            </p:txBody>
          </p:sp>
        </mc:Choice>
        <mc:Fallback xmlns="">
          <p:sp>
            <p:nvSpPr>
              <p:cNvPr id="38" name="Content Placeholder 2">
                <a:extLst>
                  <a:ext uri="{FF2B5EF4-FFF2-40B4-BE49-F238E27FC236}">
                    <a16:creationId xmlns:a16="http://schemas.microsoft.com/office/drawing/2014/main" id="{D538BD9B-561C-4A9F-BB4E-B5CBA57E6C49}"/>
                  </a:ext>
                </a:extLst>
              </p:cNvPr>
              <p:cNvSpPr txBox="1">
                <a:spLocks noRot="1" noChangeAspect="1" noMove="1" noResize="1" noEditPoints="1" noAdjustHandles="1" noChangeArrowheads="1" noChangeShapeType="1" noTextEdit="1"/>
              </p:cNvSpPr>
              <p:nvPr/>
            </p:nvSpPr>
            <p:spPr>
              <a:xfrm>
                <a:off x="152399" y="1090861"/>
                <a:ext cx="11622505" cy="5767139"/>
              </a:xfrm>
              <a:prstGeom prst="rect">
                <a:avLst/>
              </a:prstGeom>
              <a:blipFill>
                <a:blip r:embed="rId2"/>
                <a:stretch>
                  <a:fillRect l="-1573" t="-2643"/>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044864F-24BB-430B-A575-22D4914F2E01}"/>
                  </a:ext>
                </a:extLst>
              </p:cNvPr>
              <p:cNvSpPr/>
              <p:nvPr/>
            </p:nvSpPr>
            <p:spPr>
              <a:xfrm>
                <a:off x="6408820" y="4934634"/>
                <a:ext cx="478054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6000" b="0" i="0" smtClean="0">
                          <a:latin typeface="Cambria Math" panose="02040503050406030204" pitchFamily="18" charset="0"/>
                        </a:rPr>
                        <m:t>6</m:t>
                      </m:r>
                      <m:r>
                        <a:rPr lang="en-US" sz="6000" b="0" i="1" smtClean="0">
                          <a:latin typeface="Cambria Math" panose="02040503050406030204" pitchFamily="18" charset="0"/>
                        </a:rPr>
                        <m:t>(</m:t>
                      </m:r>
                      <m:r>
                        <a:rPr lang="en-US" sz="6000" b="0" i="1" smtClean="0">
                          <a:latin typeface="Cambria Math" panose="02040503050406030204" pitchFamily="18" charset="0"/>
                        </a:rPr>
                        <m:t>𝑖</m:t>
                      </m:r>
                      <m:r>
                        <a:rPr lang="en-US" sz="6000" b="0" i="1" smtClean="0">
                          <a:latin typeface="Cambria Math" panose="02040503050406030204" pitchFamily="18" charset="0"/>
                        </a:rPr>
                        <m:t>−</m:t>
                      </m:r>
                      <m:r>
                        <a:rPr lang="en-US" sz="6000" b="0" i="1" smtClean="0">
                          <a:latin typeface="Cambria Math" panose="02040503050406030204" pitchFamily="18" charset="0"/>
                        </a:rPr>
                        <m:t>𝑗</m:t>
                      </m:r>
                      <m:r>
                        <a:rPr lang="en-US" sz="6000" b="0" i="1" smtClean="0">
                          <a:latin typeface="Cambria Math" panose="02040503050406030204" pitchFamily="18" charset="0"/>
                        </a:rPr>
                        <m:t>)=7</m:t>
                      </m:r>
                      <m:r>
                        <a:rPr lang="en-US" sz="6000" i="1">
                          <a:latin typeface="Cambria Math" panose="02040503050406030204" pitchFamily="18" charset="0"/>
                        </a:rPr>
                        <m:t>𝑛</m:t>
                      </m:r>
                    </m:oMath>
                  </m:oMathPara>
                </a14:m>
                <a:endParaRPr lang="en-US" sz="6000" dirty="0"/>
              </a:p>
            </p:txBody>
          </p:sp>
        </mc:Choice>
        <mc:Fallback>
          <p:sp>
            <p:nvSpPr>
              <p:cNvPr id="4" name="Rectangle 3">
                <a:extLst>
                  <a:ext uri="{FF2B5EF4-FFF2-40B4-BE49-F238E27FC236}">
                    <a16:creationId xmlns:a16="http://schemas.microsoft.com/office/drawing/2014/main" id="{B044864F-24BB-430B-A575-22D4914F2E01}"/>
                  </a:ext>
                </a:extLst>
              </p:cNvPr>
              <p:cNvSpPr>
                <a:spLocks noRot="1" noChangeAspect="1" noMove="1" noResize="1" noEditPoints="1" noAdjustHandles="1" noChangeArrowheads="1" noChangeShapeType="1" noTextEdit="1"/>
              </p:cNvSpPr>
              <p:nvPr/>
            </p:nvSpPr>
            <p:spPr>
              <a:xfrm>
                <a:off x="6408820" y="4934634"/>
                <a:ext cx="4780547" cy="1015663"/>
              </a:xfrm>
              <a:prstGeom prst="rect">
                <a:avLst/>
              </a:prstGeom>
              <a:blipFill>
                <a:blip r:embed="rId3"/>
                <a:stretch>
                  <a:fillRect/>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BD6B3CB2-5C6F-439D-9999-25559FB4B333}"/>
              </a:ext>
            </a:extLst>
          </p:cNvPr>
          <p:cNvCxnSpPr/>
          <p:nvPr/>
        </p:nvCxnSpPr>
        <p:spPr>
          <a:xfrm>
            <a:off x="0" y="576776"/>
            <a:ext cx="12192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EFD099E-F71B-4A49-8EC5-E62D80471CF0}"/>
              </a:ext>
            </a:extLst>
          </p:cNvPr>
          <p:cNvGrpSpPr/>
          <p:nvPr/>
        </p:nvGrpSpPr>
        <p:grpSpPr>
          <a:xfrm>
            <a:off x="7822749" y="530628"/>
            <a:ext cx="4467725" cy="2296982"/>
            <a:chOff x="7529795" y="713508"/>
            <a:chExt cx="4467725" cy="2296982"/>
          </a:xfrm>
        </p:grpSpPr>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EC3A3D2-CE22-411C-AC67-21831840AA35}"/>
                    </a:ext>
                  </a:extLst>
                </p:cNvPr>
                <p:cNvSpPr txBox="1">
                  <a:spLocks/>
                </p:cNvSpPr>
                <p:nvPr/>
              </p:nvSpPr>
              <p:spPr>
                <a:xfrm>
                  <a:off x="7529795" y="713508"/>
                  <a:ext cx="4467725" cy="794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4800" b="0" i="1" smtClean="0">
                          <a:latin typeface="Cambria Math" panose="02040503050406030204" pitchFamily="18" charset="0"/>
                        </a:rPr>
                        <m:t>0 1 2 3 …</m:t>
                      </m:r>
                    </m:oMath>
                  </a14:m>
                  <a:r>
                    <a:rPr lang="en-US" sz="4800" b="0" i="0" dirty="0">
                      <a:latin typeface="+mj-lt"/>
                    </a:rPr>
                    <a:t>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𝑝</m:t>
                      </m:r>
                      <m:r>
                        <a:rPr lang="en-US" sz="4000" b="0" i="1" smtClean="0">
                          <a:latin typeface="Cambria Math" panose="02040503050406030204" pitchFamily="18" charset="0"/>
                        </a:rPr>
                        <m:t>−1)</m:t>
                      </m:r>
                    </m:oMath>
                  </a14:m>
                  <a:endParaRPr lang="en-CA" sz="6000" dirty="0"/>
                </a:p>
              </p:txBody>
            </p:sp>
          </mc:Choice>
          <mc:Fallback>
            <p:sp>
              <p:nvSpPr>
                <p:cNvPr id="7" name="Content Placeholder 2">
                  <a:extLst>
                    <a:ext uri="{FF2B5EF4-FFF2-40B4-BE49-F238E27FC236}">
                      <a16:creationId xmlns:a16="http://schemas.microsoft.com/office/drawing/2014/main" id="{3EC3A3D2-CE22-411C-AC67-21831840AA35}"/>
                    </a:ext>
                  </a:extLst>
                </p:cNvPr>
                <p:cNvSpPr txBox="1">
                  <a:spLocks noRot="1" noChangeAspect="1" noMove="1" noResize="1" noEditPoints="1" noAdjustHandles="1" noChangeArrowheads="1" noChangeShapeType="1" noTextEdit="1"/>
                </p:cNvSpPr>
                <p:nvPr/>
              </p:nvSpPr>
              <p:spPr>
                <a:xfrm>
                  <a:off x="7529795" y="713508"/>
                  <a:ext cx="4467725" cy="794084"/>
                </a:xfrm>
                <a:prstGeom prst="rect">
                  <a:avLst/>
                </a:prstGeom>
                <a:blipFill>
                  <a:blip r:embed="rId4"/>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83B60EAF-70FA-4606-ABD6-C5C782BD79D8}"/>
                </a:ext>
              </a:extLst>
            </p:cNvPr>
            <p:cNvGrpSpPr/>
            <p:nvPr/>
          </p:nvGrpSpPr>
          <p:grpSpPr>
            <a:xfrm rot="5400000">
              <a:off x="8575085" y="584640"/>
              <a:ext cx="1631850" cy="3219850"/>
              <a:chOff x="3028950" y="1366060"/>
              <a:chExt cx="2971802" cy="5129990"/>
            </a:xfrm>
          </p:grpSpPr>
          <p:cxnSp>
            <p:nvCxnSpPr>
              <p:cNvPr id="10" name="Straight Arrow Connector 9">
                <a:extLst>
                  <a:ext uri="{FF2B5EF4-FFF2-40B4-BE49-F238E27FC236}">
                    <a16:creationId xmlns:a16="http://schemas.microsoft.com/office/drawing/2014/main" id="{8959E6F3-C642-49F1-8D45-9AA41E825F1A}"/>
                  </a:ext>
                </a:extLst>
              </p:cNvPr>
              <p:cNvCxnSpPr>
                <a:cxnSpLocks/>
              </p:cNvCxnSpPr>
              <p:nvPr/>
            </p:nvCxnSpPr>
            <p:spPr>
              <a:xfrm>
                <a:off x="3067052" y="136606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376F7531-54CD-4500-BC94-DCDF30299D62}"/>
                  </a:ext>
                </a:extLst>
              </p:cNvPr>
              <p:cNvCxnSpPr>
                <a:cxnSpLocks/>
              </p:cNvCxnSpPr>
              <p:nvPr/>
            </p:nvCxnSpPr>
            <p:spPr>
              <a:xfrm>
                <a:off x="3067051" y="3145508"/>
                <a:ext cx="2933699"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CC74975D-58DA-4881-BE35-EF5B780553BE}"/>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7C0A672E-39DB-4DA1-AB94-51B9C2B8FC9A}"/>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B0BD4F1C-C1AB-4BD4-A304-8758C9D0AE8F}"/>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6020CBE0-D699-4602-BF79-4B9E8EAC2FCF}"/>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49641A1-1EF2-4549-9B2D-59440D3D9E87}"/>
                    </a:ext>
                  </a:extLst>
                </p:cNvPr>
                <p:cNvSpPr/>
                <p:nvPr/>
              </p:nvSpPr>
              <p:spPr>
                <a:xfrm>
                  <a:off x="8720056" y="1516415"/>
                  <a:ext cx="1521223" cy="1015663"/>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m:t>
                        </m:r>
                        <m:r>
                          <a:rPr lang="en-US" sz="6000" b="0" i="1" smtClean="0">
                            <a:latin typeface="Cambria Math" panose="02040503050406030204" pitchFamily="18" charset="0"/>
                          </a:rPr>
                          <m:t>𝑚</m:t>
                        </m:r>
                      </m:oMath>
                    </m:oMathPara>
                  </a14:m>
                  <a:endParaRPr lang="en-US" sz="6000" i="1" dirty="0">
                    <a:latin typeface="Cambria Math" panose="02040503050406030204" pitchFamily="18" charset="0"/>
                  </a:endParaRPr>
                </a:p>
              </p:txBody>
            </p:sp>
          </mc:Choice>
          <mc:Fallback>
            <p:sp>
              <p:nvSpPr>
                <p:cNvPr id="9" name="Rectangle 8">
                  <a:extLst>
                    <a:ext uri="{FF2B5EF4-FFF2-40B4-BE49-F238E27FC236}">
                      <a16:creationId xmlns:a16="http://schemas.microsoft.com/office/drawing/2014/main" id="{749641A1-1EF2-4549-9B2D-59440D3D9E87}"/>
                    </a:ext>
                  </a:extLst>
                </p:cNvPr>
                <p:cNvSpPr>
                  <a:spLocks noRot="1" noChangeAspect="1" noMove="1" noResize="1" noEditPoints="1" noAdjustHandles="1" noChangeArrowheads="1" noChangeShapeType="1" noTextEdit="1"/>
                </p:cNvSpPr>
                <p:nvPr/>
              </p:nvSpPr>
              <p:spPr>
                <a:xfrm>
                  <a:off x="8720056" y="1516415"/>
                  <a:ext cx="1521223" cy="1015663"/>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grpSp>
    </p:spTree>
    <p:extLst>
      <p:ext uri="{BB962C8B-B14F-4D97-AF65-F5344CB8AC3E}">
        <p14:creationId xmlns:p14="http://schemas.microsoft.com/office/powerpoint/2010/main" val="170575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117988" y="117988"/>
                <a:ext cx="11733654" cy="1386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If </a:t>
                </a:r>
                <a14:m>
                  <m:oMath xmlns:m="http://schemas.openxmlformats.org/officeDocument/2006/math">
                    <m:r>
                      <a:rPr lang="en-US" sz="4400" b="0" i="1" smtClean="0">
                        <a:latin typeface="Cambria Math" panose="02040503050406030204" pitchFamily="18" charset="0"/>
                      </a:rPr>
                      <m:t>𝑝</m:t>
                    </m:r>
                  </m:oMath>
                </a14:m>
                <a:r>
                  <a:rPr lang="en-CA" sz="4400" dirty="0"/>
                  <a:t> is </a:t>
                </a:r>
                <a:r>
                  <a:rPr lang="en-CA" sz="4400" b="1" u="sng" dirty="0"/>
                  <a:t>prime</a:t>
                </a:r>
                <a:r>
                  <a:rPr lang="en-CA" sz="4400" dirty="0"/>
                  <a:t>, then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m:t>
                        </m:r>
                        <m:r>
                          <a:rPr lang="en-US" sz="4400" i="1">
                            <a:latin typeface="Cambria Math" panose="02040503050406030204" pitchFamily="18" charset="0"/>
                          </a:rPr>
                          <m:t>ℤ</m:t>
                        </m:r>
                        <m:r>
                          <a:rPr lang="en-US" sz="4400" i="1">
                            <a:latin typeface="Cambria Math" panose="02040503050406030204" pitchFamily="18" charset="0"/>
                          </a:rPr>
                          <m:t>/</m:t>
                        </m:r>
                        <m:r>
                          <a:rPr lang="en-US" sz="4400" b="0" i="1" smtClean="0">
                            <a:latin typeface="Cambria Math" panose="02040503050406030204" pitchFamily="18" charset="0"/>
                          </a:rPr>
                          <m:t>𝑝</m:t>
                        </m:r>
                        <m:r>
                          <a:rPr lang="en-US" sz="4400" i="1">
                            <a:latin typeface="Cambria Math" panose="02040503050406030204" pitchFamily="18" charset="0"/>
                          </a:rPr>
                          <m:t>ℤ</m:t>
                        </m:r>
                        <m:r>
                          <a:rPr lang="en-US" sz="4400" i="1">
                            <a:latin typeface="Cambria Math" panose="02040503050406030204" pitchFamily="18" charset="0"/>
                          </a:rPr>
                          <m:t>)=</m:t>
                        </m:r>
                        <m:r>
                          <a:rPr lang="en-US" sz="4400" i="1">
                            <a:latin typeface="Cambria Math" panose="02040503050406030204" pitchFamily="18" charset="0"/>
                          </a:rPr>
                          <m:t>ℤ</m:t>
                        </m:r>
                      </m:e>
                      <m:sub>
                        <m:r>
                          <a:rPr lang="en-US" sz="4400" b="0" i="1" smtClean="0">
                            <a:latin typeface="Cambria Math" panose="02040503050406030204" pitchFamily="18" charset="0"/>
                          </a:rPr>
                          <m:t>𝑝</m:t>
                        </m:r>
                      </m:sub>
                    </m:sSub>
                    <m:r>
                      <a:rPr lang="en-US" sz="4400" i="1">
                        <a:latin typeface="Cambria Math" panose="02040503050406030204" pitchFamily="18" charset="0"/>
                      </a:rPr>
                      <m:t> </m:t>
                    </m:r>
                  </m:oMath>
                </a14:m>
                <a:r>
                  <a:rPr lang="en-CA" sz="4400" dirty="0"/>
                  <a:t>is a field.</a:t>
                </a:r>
              </a:p>
              <a:p>
                <a:pPr lvl="1"/>
                <a:endParaRPr lang="en-US" sz="4400" dirty="0"/>
              </a:p>
            </p:txBody>
          </p:sp>
        </mc:Choice>
        <mc:Fallback xmlns="">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117988" y="117988"/>
                <a:ext cx="11733654" cy="1386347"/>
              </a:xfrm>
              <a:prstGeom prst="rect">
                <a:avLst/>
              </a:prstGeom>
              <a:blipFill>
                <a:blip r:embed="rId3"/>
                <a:stretch>
                  <a:fillRect l="-2078" t="-1228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B248C7-52EB-41AD-A783-415EB96AFE69}"/>
                  </a:ext>
                </a:extLst>
              </p:cNvPr>
              <p:cNvSpPr txBox="1"/>
              <p:nvPr/>
            </p:nvSpPr>
            <p:spPr>
              <a:xfrm>
                <a:off x="294967" y="921476"/>
                <a:ext cx="11233353" cy="607288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𝑝</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b="0" i="1" smtClean="0">
                              <a:latin typeface="Cambria Math" panose="02040503050406030204" pitchFamily="18" charset="0"/>
                            </a:rPr>
                            <m:t>𝑝</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𝑝</m:t>
                          </m:r>
                        </m:sub>
                      </m:sSub>
                      <m:r>
                        <a:rPr lang="en-US" sz="6600" i="1">
                          <a:latin typeface="Cambria Math" panose="02040503050406030204" pitchFamily="18" charset="0"/>
                        </a:rPr>
                        <m:t>=</m:t>
                      </m:r>
                      <m:r>
                        <a:rPr lang="en-US" sz="6600" i="1">
                          <a:latin typeface="Cambria Math" panose="02040503050406030204" pitchFamily="18" charset="0"/>
                        </a:rPr>
                        <m:t>𝐺𝐹</m:t>
                      </m:r>
                      <m:d>
                        <m:dPr>
                          <m:ctrlPr>
                            <a:rPr lang="en-US" sz="6600" i="1">
                              <a:latin typeface="Cambria Math" panose="02040503050406030204" pitchFamily="18" charset="0"/>
                            </a:rPr>
                          </m:ctrlPr>
                        </m:dPr>
                        <m:e>
                          <m:r>
                            <a:rPr lang="en-US" sz="6600" i="1">
                              <a:latin typeface="Cambria Math" panose="02040503050406030204" pitchFamily="18" charset="0"/>
                            </a:rPr>
                            <m:t>𝑝</m:t>
                          </m:r>
                        </m:e>
                      </m:d>
                    </m:oMath>
                  </m:oMathPara>
                </a14:m>
                <a:endParaRPr lang="en-CA" sz="6600" dirty="0"/>
              </a:p>
              <a:p>
                <a:endParaRPr lang="en-CA" sz="2400" dirty="0"/>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2</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2</m:t>
                          </m:r>
                        </m:sub>
                      </m:sSub>
                    </m:oMath>
                  </m:oMathPara>
                </a14:m>
                <a:endParaRPr lang="en-CA" sz="6000" dirty="0"/>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b="0" i="1" smtClean="0">
                                  <a:latin typeface="Cambria Math" panose="02040503050406030204" pitchFamily="18" charset="0"/>
                                </a:rPr>
                              </m:ctrlPr>
                            </m:sSubPr>
                            <m:e>
                              <m:r>
                                <a:rPr lang="en-US" sz="6000" i="1" smtClean="0">
                                  <a:latin typeface="Cambria Math" panose="02040503050406030204" pitchFamily="18" charset="0"/>
                                </a:rPr>
                                <m:t>𝔽</m:t>
                              </m:r>
                            </m:e>
                            <m:sub>
                              <m:r>
                                <a:rPr lang="en-US" sz="6000" b="0" i="1" smtClean="0">
                                  <a:latin typeface="Cambria Math" panose="02040503050406030204" pitchFamily="18" charset="0"/>
                                </a:rPr>
                                <m:t>3</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3</m:t>
                          </m:r>
                        </m:sub>
                      </m:sSub>
                    </m:oMath>
                  </m:oMathPara>
                </a14:m>
                <a:endParaRPr lang="en-CA" sz="6000" dirty="0"/>
              </a:p>
              <a:p>
                <a:pPr/>
                <a14:m>
                  <m:oMathPara xmlns:m="http://schemas.openxmlformats.org/officeDocument/2006/math">
                    <m:oMathParaPr>
                      <m:jc m:val="left"/>
                    </m:oMathParaPr>
                    <m:oMath xmlns:m="http://schemas.openxmlformats.org/officeDocument/2006/math">
                      <m:sSub>
                        <m:sSubPr>
                          <m:ctrlPr>
                            <a:rPr lang="en-US" sz="6000" i="1">
                              <a:solidFill>
                                <a:srgbClr val="FF0000"/>
                              </a:solidFill>
                              <a:latin typeface="Cambria Math" panose="02040503050406030204" pitchFamily="18" charset="0"/>
                            </a:rPr>
                          </m:ctrlPr>
                        </m:sSubPr>
                        <m:e>
                          <m:r>
                            <a:rPr lang="en-US" sz="6000" i="1">
                              <a:solidFill>
                                <a:srgbClr val="FF0000"/>
                              </a:solidFill>
                              <a:latin typeface="Cambria Math" panose="02040503050406030204" pitchFamily="18" charset="0"/>
                            </a:rPr>
                            <m:t>𝔽</m:t>
                          </m:r>
                        </m:e>
                        <m:sub>
                          <m:r>
                            <a:rPr lang="en-US" sz="6000" i="1">
                              <a:solidFill>
                                <a:srgbClr val="FF0000"/>
                              </a:solidFill>
                              <a:latin typeface="Cambria Math" panose="02040503050406030204" pitchFamily="18" charset="0"/>
                            </a:rPr>
                            <m:t>4</m:t>
                          </m:r>
                        </m:sub>
                      </m:sSub>
                    </m:oMath>
                  </m:oMathPara>
                </a14:m>
                <a:endParaRPr lang="en-US" sz="60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5</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5</m:t>
                          </m:r>
                        </m:sub>
                      </m:sSub>
                    </m:oMath>
                  </m:oMathPara>
                </a14:m>
                <a:endParaRPr lang="en-CA" sz="6000" dirty="0"/>
              </a:p>
              <a:p>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m:t>
                      </m:r>
                    </m:oMath>
                  </m:oMathPara>
                </a14:m>
                <a:endParaRPr lang="en-CA" sz="6000" dirty="0"/>
              </a:p>
            </p:txBody>
          </p:sp>
        </mc:Choice>
        <mc:Fallback xmlns="">
          <p:sp>
            <p:nvSpPr>
              <p:cNvPr id="4" name="TextBox 3">
                <a:extLst>
                  <a:ext uri="{FF2B5EF4-FFF2-40B4-BE49-F238E27FC236}">
                    <a16:creationId xmlns:a16="http://schemas.microsoft.com/office/drawing/2014/main" id="{0AB248C7-52EB-41AD-A783-415EB96AFE69}"/>
                  </a:ext>
                </a:extLst>
              </p:cNvPr>
              <p:cNvSpPr txBox="1">
                <a:spLocks noRot="1" noChangeAspect="1" noMove="1" noResize="1" noEditPoints="1" noAdjustHandles="1" noChangeArrowheads="1" noChangeShapeType="1" noTextEdit="1"/>
              </p:cNvSpPr>
              <p:nvPr/>
            </p:nvSpPr>
            <p:spPr>
              <a:xfrm>
                <a:off x="294967" y="921476"/>
                <a:ext cx="11233353" cy="6072881"/>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60481441"/>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b="0" i="1" smtClean="0">
                            <a:latin typeface="Cambria Math" panose="02040503050406030204" pitchFamily="18" charset="0"/>
                          </a:rPr>
                        </m:ctrlPr>
                      </m:sSubPr>
                      <m:e>
                        <m:r>
                          <a:rPr lang="en-US" sz="6000" i="1">
                            <a:latin typeface="Cambria Math" panose="02040503050406030204" pitchFamily="18" charset="0"/>
                          </a:rPr>
                          <m:t>ℤ</m:t>
                        </m:r>
                      </m:e>
                      <m:sub>
                        <m:r>
                          <a:rPr lang="en-US" sz="6000" b="0" i="1" smtClean="0">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303A1F-4658-40CF-B837-5272B861785A}"/>
                  </a:ext>
                </a:extLst>
              </p:cNvPr>
              <p:cNvSpPr/>
              <p:nvPr/>
            </p:nvSpPr>
            <p:spPr>
              <a:xfrm>
                <a:off x="278068" y="1238554"/>
                <a:ext cx="8246499" cy="923330"/>
              </a:xfrm>
              <a:prstGeom prst="rect">
                <a:avLst/>
              </a:prstGeom>
            </p:spPr>
            <p:txBody>
              <a:bodyPr wrap="square">
                <a:spAutoFit/>
              </a:bodyPr>
              <a:lstStyle/>
              <a:p>
                <a:r>
                  <a:rPr lang="en-US" sz="5400" dirty="0"/>
                  <a:t>Members: </a:t>
                </a:r>
                <a14:m>
                  <m:oMath xmlns:m="http://schemas.openxmlformats.org/officeDocument/2006/math">
                    <m:r>
                      <a:rPr lang="en-US" sz="5400" b="0" i="0" smtClean="0">
                        <a:latin typeface="Cambria Math" panose="02040503050406030204" pitchFamily="18" charset="0"/>
                      </a:rPr>
                      <m:t>{</m:t>
                    </m:r>
                    <m:r>
                      <a:rPr lang="en-US" sz="5400" b="0" i="1" smtClean="0">
                        <a:latin typeface="Cambria Math" panose="02040503050406030204" pitchFamily="18" charset="0"/>
                      </a:rPr>
                      <m:t>0,  1,  </m:t>
                    </m:r>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  </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a14:m>
                <a:endParaRPr lang="en-CA" sz="5400" dirty="0"/>
              </a:p>
            </p:txBody>
          </p:sp>
        </mc:Choice>
        <mc:Fallback xmlns="">
          <p:sp>
            <p:nvSpPr>
              <p:cNvPr id="7" name="Rectangle 6">
                <a:extLst>
                  <a:ext uri="{FF2B5EF4-FFF2-40B4-BE49-F238E27FC236}">
                    <a16:creationId xmlns:a16="http://schemas.microsoft.com/office/drawing/2014/main" id="{B1303A1F-4658-40CF-B837-5272B861785A}"/>
                  </a:ext>
                </a:extLst>
              </p:cNvPr>
              <p:cNvSpPr>
                <a:spLocks noRot="1" noChangeAspect="1" noMove="1" noResize="1" noEditPoints="1" noAdjustHandles="1" noChangeArrowheads="1" noChangeShapeType="1" noTextEdit="1"/>
              </p:cNvSpPr>
              <p:nvPr/>
            </p:nvSpPr>
            <p:spPr>
              <a:xfrm>
                <a:off x="278068" y="1238554"/>
                <a:ext cx="8246499" cy="923330"/>
              </a:xfrm>
              <a:prstGeom prst="rect">
                <a:avLst/>
              </a:prstGeom>
              <a:blipFill>
                <a:blip r:embed="rId3"/>
                <a:stretch>
                  <a:fillRect l="-3994" t="-17763" b="-39474"/>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F8276AAF-27BE-47A6-A94E-6E1B597B736A}"/>
              </a:ext>
            </a:extLst>
          </p:cNvPr>
          <p:cNvCxnSpPr/>
          <p:nvPr/>
        </p:nvCxnSpPr>
        <p:spPr>
          <a:xfrm>
            <a:off x="-318052" y="1251690"/>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757CD9CC-6E00-49E1-AB06-4C5EA49FC285}"/>
                  </a:ext>
                </a:extLst>
              </p:cNvPr>
              <p:cNvSpPr/>
              <p:nvPr/>
            </p:nvSpPr>
            <p:spPr>
              <a:xfrm>
                <a:off x="371475" y="2718309"/>
                <a:ext cx="8246499" cy="33855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6600" b="0" i="1" smtClean="0">
                          <a:solidFill>
                            <a:srgbClr val="0070C0"/>
                          </a:solidFill>
                          <a:latin typeface="Cambria Math" panose="02040503050406030204" pitchFamily="18" charset="0"/>
                        </a:rPr>
                        <m:t>𝑥</m:t>
                      </m:r>
                      <m:r>
                        <a:rPr lang="en-US" sz="6600" b="0" i="1" dirty="0" smtClean="0">
                          <a:latin typeface="Cambria Math" panose="02040503050406030204" pitchFamily="18" charset="0"/>
                        </a:rPr>
                        <m:t>⋅</m:t>
                      </m:r>
                      <m:r>
                        <a:rPr lang="en-US" sz="6600" b="0" i="1" smtClean="0">
                          <a:solidFill>
                            <a:srgbClr val="0070C0"/>
                          </a:solidFill>
                          <a:latin typeface="Cambria Math" panose="02040503050406030204" pitchFamily="18" charset="0"/>
                        </a:rPr>
                        <m:t>𝑥</m:t>
                      </m:r>
                      <m:r>
                        <a:rPr lang="en-US" sz="6600" b="0" i="1" smtClean="0">
                          <a:solidFill>
                            <a:srgbClr val="0070C0"/>
                          </a:solidFill>
                          <a:latin typeface="Cambria Math" panose="02040503050406030204" pitchFamily="18" charset="0"/>
                        </a:rPr>
                        <m:t>              =</m:t>
                      </m:r>
                    </m:oMath>
                  </m:oMathPara>
                </a14:m>
                <a:endParaRPr lang="en-US" sz="6600" b="0" dirty="0"/>
              </a:p>
              <a:p>
                <a:endParaRPr lang="en-US" sz="2000" b="0" dirty="0"/>
              </a:p>
              <a:p>
                <a:pPr/>
                <a14:m>
                  <m:oMathPara xmlns:m="http://schemas.openxmlformats.org/officeDocument/2006/math">
                    <m:oMathParaPr>
                      <m:jc m:val="left"/>
                    </m:oMathParaPr>
                    <m:oMath xmlns:m="http://schemas.openxmlformats.org/officeDocument/2006/math">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m:t>
                      </m:r>
                      <m:d>
                        <m:dPr>
                          <m:ctrlPr>
                            <a:rPr lang="en-US" sz="5400" b="0" i="1" dirty="0" smtClean="0">
                              <a:solidFill>
                                <a:schemeClr val="tx1"/>
                              </a:solidFill>
                              <a:latin typeface="Cambria Math" panose="02040503050406030204" pitchFamily="18" charset="0"/>
                            </a:rPr>
                          </m:ctrlPr>
                        </m:dPr>
                        <m:e>
                          <m:r>
                            <a:rPr lang="en-US" sz="5400" b="0" i="1" smtClean="0">
                              <a:solidFill>
                                <a:srgbClr val="0070C0"/>
                              </a:solidFill>
                              <a:latin typeface="Cambria Math" panose="02040503050406030204" pitchFamily="18" charset="0"/>
                            </a:rPr>
                            <m:t>𝑥</m:t>
                          </m:r>
                          <m:r>
                            <a:rPr lang="en-US" sz="5400" b="0" i="1" dirty="0" smtClean="0">
                              <a:solidFill>
                                <a:schemeClr val="tx1"/>
                              </a:solidFill>
                              <a:latin typeface="Cambria Math" panose="02040503050406030204" pitchFamily="18" charset="0"/>
                            </a:rPr>
                            <m:t>+1</m:t>
                          </m:r>
                        </m:e>
                      </m:d>
                      <m:r>
                        <a:rPr lang="en-US" sz="5400" b="0" i="1" dirty="0" smtClean="0">
                          <a:solidFill>
                            <a:schemeClr val="tx1"/>
                          </a:solidFill>
                          <a:latin typeface="Cambria Math" panose="02040503050406030204" pitchFamily="18" charset="0"/>
                        </a:rPr>
                        <m:t>        </m:t>
                      </m:r>
                      <m:r>
                        <a:rPr lang="en-US" sz="5400" b="0" i="1" dirty="0" smtClean="0">
                          <a:latin typeface="Cambria Math" panose="02040503050406030204" pitchFamily="18" charset="0"/>
                        </a:rPr>
                        <m:t>=</m:t>
                      </m:r>
                    </m:oMath>
                  </m:oMathPara>
                </a14:m>
                <a:endParaRPr lang="en-CA" sz="5400" dirty="0"/>
              </a:p>
              <a:p>
                <a:endParaRPr lang="en-CA" sz="2000" dirty="0"/>
              </a:p>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dirty="0" smtClean="0">
                          <a:latin typeface="Cambria Math" panose="02040503050406030204" pitchFamily="18" charset="0"/>
                        </a:rPr>
                        <m:t>+1)⋅(</m:t>
                      </m:r>
                      <m:r>
                        <a:rPr lang="en-US" sz="4800" b="0" i="1" smtClean="0">
                          <a:solidFill>
                            <a:srgbClr val="0070C0"/>
                          </a:solidFill>
                          <a:latin typeface="Cambria Math" panose="02040503050406030204" pitchFamily="18" charset="0"/>
                        </a:rPr>
                        <m:t>𝑥</m:t>
                      </m:r>
                      <m:r>
                        <a:rPr lang="en-US" sz="4800" b="0" i="1" dirty="0" smtClean="0">
                          <a:latin typeface="Cambria Math" panose="02040503050406030204" pitchFamily="18" charset="0"/>
                        </a:rPr>
                        <m:t>+1)=</m:t>
                      </m:r>
                    </m:oMath>
                  </m:oMathPara>
                </a14:m>
                <a:endParaRPr lang="en-CA" sz="4800" dirty="0"/>
              </a:p>
            </p:txBody>
          </p:sp>
        </mc:Choice>
        <mc:Fallback>
          <p:sp>
            <p:nvSpPr>
              <p:cNvPr id="6" name="Rectangle 5">
                <a:extLst>
                  <a:ext uri="{FF2B5EF4-FFF2-40B4-BE49-F238E27FC236}">
                    <a16:creationId xmlns:a16="http://schemas.microsoft.com/office/drawing/2014/main" id="{757CD9CC-6E00-49E1-AB06-4C5EA49FC285}"/>
                  </a:ext>
                </a:extLst>
              </p:cNvPr>
              <p:cNvSpPr>
                <a:spLocks noRot="1" noChangeAspect="1" noMove="1" noResize="1" noEditPoints="1" noAdjustHandles="1" noChangeArrowheads="1" noChangeShapeType="1" noTextEdit="1"/>
              </p:cNvSpPr>
              <p:nvPr/>
            </p:nvSpPr>
            <p:spPr>
              <a:xfrm>
                <a:off x="371475" y="2718309"/>
                <a:ext cx="8246499" cy="3385542"/>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18123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303A1F-4658-40CF-B837-5272B861785A}"/>
                  </a:ext>
                </a:extLst>
              </p:cNvPr>
              <p:cNvSpPr/>
              <p:nvPr/>
            </p:nvSpPr>
            <p:spPr>
              <a:xfrm>
                <a:off x="278068" y="1238554"/>
                <a:ext cx="8246499" cy="923330"/>
              </a:xfrm>
              <a:prstGeom prst="rect">
                <a:avLst/>
              </a:prstGeom>
            </p:spPr>
            <p:txBody>
              <a:bodyPr wrap="square">
                <a:spAutoFit/>
              </a:bodyPr>
              <a:lstStyle/>
              <a:p>
                <a:r>
                  <a:rPr lang="en-US" sz="5400" dirty="0"/>
                  <a:t>Members: </a:t>
                </a:r>
                <a14:m>
                  <m:oMath xmlns:m="http://schemas.openxmlformats.org/officeDocument/2006/math">
                    <m:r>
                      <a:rPr lang="en-US" sz="5400" b="0" i="0" smtClean="0">
                        <a:latin typeface="Cambria Math" panose="02040503050406030204" pitchFamily="18" charset="0"/>
                      </a:rPr>
                      <m:t>{</m:t>
                    </m:r>
                    <m:r>
                      <a:rPr lang="en-US" sz="5400" b="0" i="1" smtClean="0">
                        <a:latin typeface="Cambria Math" panose="02040503050406030204" pitchFamily="18" charset="0"/>
                      </a:rPr>
                      <m:t>0,  1,  </m:t>
                    </m:r>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  </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a14:m>
                <a:endParaRPr lang="en-CA" sz="5400" dirty="0"/>
              </a:p>
            </p:txBody>
          </p:sp>
        </mc:Choice>
        <mc:Fallback xmlns="">
          <p:sp>
            <p:nvSpPr>
              <p:cNvPr id="7" name="Rectangle 6">
                <a:extLst>
                  <a:ext uri="{FF2B5EF4-FFF2-40B4-BE49-F238E27FC236}">
                    <a16:creationId xmlns:a16="http://schemas.microsoft.com/office/drawing/2014/main" id="{B1303A1F-4658-40CF-B837-5272B861785A}"/>
                  </a:ext>
                </a:extLst>
              </p:cNvPr>
              <p:cNvSpPr>
                <a:spLocks noRot="1" noChangeAspect="1" noMove="1" noResize="1" noEditPoints="1" noAdjustHandles="1" noChangeArrowheads="1" noChangeShapeType="1" noTextEdit="1"/>
              </p:cNvSpPr>
              <p:nvPr/>
            </p:nvSpPr>
            <p:spPr>
              <a:xfrm>
                <a:off x="278068" y="1238554"/>
                <a:ext cx="8246499" cy="923330"/>
              </a:xfrm>
              <a:prstGeom prst="rect">
                <a:avLst/>
              </a:prstGeom>
              <a:blipFill>
                <a:blip r:embed="rId3"/>
                <a:stretch>
                  <a:fillRect l="-3994" t="-17763" b="-39474"/>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F8276AAF-27BE-47A6-A94E-6E1B597B736A}"/>
              </a:ext>
            </a:extLst>
          </p:cNvPr>
          <p:cNvCxnSpPr/>
          <p:nvPr/>
        </p:nvCxnSpPr>
        <p:spPr>
          <a:xfrm>
            <a:off x="-318052" y="1251690"/>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757CD9CC-6E00-49E1-AB06-4C5EA49FC285}"/>
                  </a:ext>
                </a:extLst>
              </p:cNvPr>
              <p:cNvSpPr/>
              <p:nvPr/>
            </p:nvSpPr>
            <p:spPr>
              <a:xfrm>
                <a:off x="371475" y="2718309"/>
                <a:ext cx="8246499" cy="338554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6600" b="0" i="1" smtClean="0">
                          <a:solidFill>
                            <a:srgbClr val="0070C0"/>
                          </a:solidFill>
                          <a:latin typeface="Cambria Math" panose="02040503050406030204" pitchFamily="18" charset="0"/>
                        </a:rPr>
                        <m:t>𝑥</m:t>
                      </m:r>
                      <m:r>
                        <a:rPr lang="en-US" sz="6600" b="0" i="1" dirty="0" smtClean="0">
                          <a:latin typeface="Cambria Math" panose="02040503050406030204" pitchFamily="18" charset="0"/>
                        </a:rPr>
                        <m:t>⋅</m:t>
                      </m:r>
                      <m:r>
                        <a:rPr lang="en-US" sz="6600" b="0" i="1" smtClean="0">
                          <a:solidFill>
                            <a:srgbClr val="0070C0"/>
                          </a:solidFill>
                          <a:latin typeface="Cambria Math" panose="02040503050406030204" pitchFamily="18" charset="0"/>
                        </a:rPr>
                        <m:t>𝑥</m:t>
                      </m:r>
                      <m:r>
                        <a:rPr lang="en-US" sz="6600" b="0" i="1" smtClean="0">
                          <a:solidFill>
                            <a:srgbClr val="0070C0"/>
                          </a:solidFill>
                          <a:latin typeface="Cambria Math" panose="02040503050406030204" pitchFamily="18" charset="0"/>
                        </a:rPr>
                        <m:t>              =</m:t>
                      </m:r>
                      <m:r>
                        <a:rPr lang="en-US" sz="6600" i="1">
                          <a:solidFill>
                            <a:srgbClr val="0070C0"/>
                          </a:solidFill>
                          <a:latin typeface="Cambria Math" panose="02040503050406030204" pitchFamily="18" charset="0"/>
                        </a:rPr>
                        <m:t>𝑥</m:t>
                      </m:r>
                      <m:r>
                        <a:rPr lang="en-US" sz="6600" i="1">
                          <a:latin typeface="Cambria Math" panose="02040503050406030204" pitchFamily="18" charset="0"/>
                        </a:rPr>
                        <m:t>+1</m:t>
                      </m:r>
                    </m:oMath>
                  </m:oMathPara>
                </a14:m>
                <a:endParaRPr lang="en-US" sz="6600" b="0" dirty="0"/>
              </a:p>
              <a:p>
                <a:endParaRPr lang="en-US" sz="2000" b="0" dirty="0"/>
              </a:p>
              <a:p>
                <a:pPr/>
                <a14:m>
                  <m:oMathPara xmlns:m="http://schemas.openxmlformats.org/officeDocument/2006/math">
                    <m:oMathParaPr>
                      <m:jc m:val="left"/>
                    </m:oMathParaPr>
                    <m:oMath xmlns:m="http://schemas.openxmlformats.org/officeDocument/2006/math">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m:t>
                      </m:r>
                      <m:d>
                        <m:dPr>
                          <m:ctrlPr>
                            <a:rPr lang="en-US" sz="5400" b="0" i="1" dirty="0" smtClean="0">
                              <a:solidFill>
                                <a:schemeClr val="tx1"/>
                              </a:solidFill>
                              <a:latin typeface="Cambria Math" panose="02040503050406030204" pitchFamily="18" charset="0"/>
                            </a:rPr>
                          </m:ctrlPr>
                        </m:dPr>
                        <m:e>
                          <m:r>
                            <a:rPr lang="en-US" sz="5400" b="0" i="1" smtClean="0">
                              <a:solidFill>
                                <a:srgbClr val="0070C0"/>
                              </a:solidFill>
                              <a:latin typeface="Cambria Math" panose="02040503050406030204" pitchFamily="18" charset="0"/>
                            </a:rPr>
                            <m:t>𝑥</m:t>
                          </m:r>
                          <m:r>
                            <a:rPr lang="en-US" sz="5400" b="0" i="1" dirty="0" smtClean="0">
                              <a:solidFill>
                                <a:schemeClr val="tx1"/>
                              </a:solidFill>
                              <a:latin typeface="Cambria Math" panose="02040503050406030204" pitchFamily="18" charset="0"/>
                            </a:rPr>
                            <m:t>+1</m:t>
                          </m:r>
                        </m:e>
                      </m:d>
                      <m:r>
                        <a:rPr lang="en-US" sz="5400" b="0" i="1" dirty="0" smtClean="0">
                          <a:solidFill>
                            <a:schemeClr val="tx1"/>
                          </a:solidFill>
                          <a:latin typeface="Cambria Math" panose="02040503050406030204" pitchFamily="18" charset="0"/>
                        </a:rPr>
                        <m:t>        </m:t>
                      </m:r>
                      <m:r>
                        <a:rPr lang="en-US" sz="5400" b="0" i="1" dirty="0" smtClean="0">
                          <a:latin typeface="Cambria Math" panose="02040503050406030204" pitchFamily="18" charset="0"/>
                        </a:rPr>
                        <m:t>=</m:t>
                      </m:r>
                      <m:r>
                        <a:rPr lang="en-US" sz="5400" b="0" i="1" smtClean="0">
                          <a:latin typeface="Cambria Math" panose="02040503050406030204" pitchFamily="18" charset="0"/>
                        </a:rPr>
                        <m:t>1</m:t>
                      </m:r>
                    </m:oMath>
                  </m:oMathPara>
                </a14:m>
                <a:endParaRPr lang="en-CA" sz="5400" dirty="0"/>
              </a:p>
              <a:p>
                <a:endParaRPr lang="en-CA" sz="2000" dirty="0"/>
              </a:p>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dirty="0" smtClean="0">
                          <a:latin typeface="Cambria Math" panose="02040503050406030204" pitchFamily="18" charset="0"/>
                        </a:rPr>
                        <m:t>+1)⋅(</m:t>
                      </m:r>
                      <m:r>
                        <a:rPr lang="en-US" sz="4800" b="0" i="1" smtClean="0">
                          <a:solidFill>
                            <a:srgbClr val="0070C0"/>
                          </a:solidFill>
                          <a:latin typeface="Cambria Math" panose="02040503050406030204" pitchFamily="18" charset="0"/>
                        </a:rPr>
                        <m:t>𝑥</m:t>
                      </m:r>
                      <m:r>
                        <a:rPr lang="en-US" sz="4800" b="0" i="1" dirty="0" smtClean="0">
                          <a:latin typeface="Cambria Math" panose="02040503050406030204" pitchFamily="18" charset="0"/>
                        </a:rPr>
                        <m:t>+1)=</m:t>
                      </m:r>
                      <m:r>
                        <a:rPr lang="en-US" sz="4800" b="0" i="1" smtClean="0">
                          <a:solidFill>
                            <a:srgbClr val="0070C0"/>
                          </a:solidFill>
                          <a:latin typeface="Cambria Math" panose="02040503050406030204" pitchFamily="18" charset="0"/>
                        </a:rPr>
                        <m:t>𝑥</m:t>
                      </m:r>
                    </m:oMath>
                  </m:oMathPara>
                </a14:m>
                <a:endParaRPr lang="en-CA" sz="4800" dirty="0"/>
              </a:p>
            </p:txBody>
          </p:sp>
        </mc:Choice>
        <mc:Fallback>
          <p:sp>
            <p:nvSpPr>
              <p:cNvPr id="6" name="Rectangle 5">
                <a:extLst>
                  <a:ext uri="{FF2B5EF4-FFF2-40B4-BE49-F238E27FC236}">
                    <a16:creationId xmlns:a16="http://schemas.microsoft.com/office/drawing/2014/main" id="{757CD9CC-6E00-49E1-AB06-4C5EA49FC285}"/>
                  </a:ext>
                </a:extLst>
              </p:cNvPr>
              <p:cNvSpPr>
                <a:spLocks noRot="1" noChangeAspect="1" noMove="1" noResize="1" noEditPoints="1" noAdjustHandles="1" noChangeArrowheads="1" noChangeShapeType="1" noTextEdit="1"/>
              </p:cNvSpPr>
              <p:nvPr/>
            </p:nvSpPr>
            <p:spPr>
              <a:xfrm>
                <a:off x="371475" y="2718309"/>
                <a:ext cx="8246499" cy="3385542"/>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621033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b="0" i="1" smtClean="0">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303A1F-4658-40CF-B837-5272B861785A}"/>
                  </a:ext>
                </a:extLst>
              </p:cNvPr>
              <p:cNvSpPr/>
              <p:nvPr/>
            </p:nvSpPr>
            <p:spPr>
              <a:xfrm>
                <a:off x="278068" y="1238554"/>
                <a:ext cx="8246499" cy="923330"/>
              </a:xfrm>
              <a:prstGeom prst="rect">
                <a:avLst/>
              </a:prstGeom>
            </p:spPr>
            <p:txBody>
              <a:bodyPr wrap="square">
                <a:spAutoFit/>
              </a:bodyPr>
              <a:lstStyle/>
              <a:p>
                <a:r>
                  <a:rPr lang="en-US" sz="5400" dirty="0"/>
                  <a:t>Members: </a:t>
                </a:r>
                <a14:m>
                  <m:oMath xmlns:m="http://schemas.openxmlformats.org/officeDocument/2006/math">
                    <m:r>
                      <a:rPr lang="en-US" sz="5400" b="0" i="0" smtClean="0">
                        <a:latin typeface="Cambria Math" panose="02040503050406030204" pitchFamily="18" charset="0"/>
                      </a:rPr>
                      <m:t>{</m:t>
                    </m:r>
                    <m:r>
                      <a:rPr lang="en-US" sz="5400" b="0" i="1" smtClean="0">
                        <a:latin typeface="Cambria Math" panose="02040503050406030204" pitchFamily="18" charset="0"/>
                      </a:rPr>
                      <m:t>0,  1,  </m:t>
                    </m:r>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  </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a14:m>
                <a:endParaRPr lang="en-CA" sz="5400" dirty="0"/>
              </a:p>
            </p:txBody>
          </p:sp>
        </mc:Choice>
        <mc:Fallback xmlns="">
          <p:sp>
            <p:nvSpPr>
              <p:cNvPr id="7" name="Rectangle 6">
                <a:extLst>
                  <a:ext uri="{FF2B5EF4-FFF2-40B4-BE49-F238E27FC236}">
                    <a16:creationId xmlns:a16="http://schemas.microsoft.com/office/drawing/2014/main" id="{B1303A1F-4658-40CF-B837-5272B861785A}"/>
                  </a:ext>
                </a:extLst>
              </p:cNvPr>
              <p:cNvSpPr>
                <a:spLocks noRot="1" noChangeAspect="1" noMove="1" noResize="1" noEditPoints="1" noAdjustHandles="1" noChangeArrowheads="1" noChangeShapeType="1" noTextEdit="1"/>
              </p:cNvSpPr>
              <p:nvPr/>
            </p:nvSpPr>
            <p:spPr>
              <a:xfrm>
                <a:off x="278068" y="1238554"/>
                <a:ext cx="8246499" cy="923330"/>
              </a:xfrm>
              <a:prstGeom prst="rect">
                <a:avLst/>
              </a:prstGeom>
              <a:blipFill>
                <a:blip r:embed="rId6"/>
                <a:stretch>
                  <a:fillRect l="-3994"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B1606604-E313-4964-9701-3A85CD682555}"/>
                  </a:ext>
                </a:extLst>
              </p:cNvPr>
              <p:cNvGraphicFramePr>
                <a:graphicFrameLocks noGrp="1"/>
              </p:cNvGraphicFramePr>
              <p:nvPr>
                <p:extLst>
                  <p:ext uri="{D42A27DB-BD31-4B8C-83A1-F6EECF244321}">
                    <p14:modId xmlns:p14="http://schemas.microsoft.com/office/powerpoint/2010/main" val="3551680525"/>
                  </p:ext>
                </p:extLst>
              </p:nvPr>
            </p:nvGraphicFramePr>
            <p:xfrm>
              <a:off x="2094272" y="2439818"/>
              <a:ext cx="9822425" cy="4114800"/>
            </p:xfrm>
            <a:graphic>
              <a:graphicData uri="http://schemas.openxmlformats.org/drawingml/2006/table">
                <a:tbl>
                  <a:tblPr firstRow="1" bandRow="1">
                    <a:tableStyleId>{5940675A-B579-460E-94D1-54222C63F5DA}</a:tableStyleId>
                  </a:tblPr>
                  <a:tblGrid>
                    <a:gridCol w="1964485">
                      <a:extLst>
                        <a:ext uri="{9D8B030D-6E8A-4147-A177-3AD203B41FA5}">
                          <a16:colId xmlns:a16="http://schemas.microsoft.com/office/drawing/2014/main" val="215385169"/>
                        </a:ext>
                      </a:extLst>
                    </a:gridCol>
                    <a:gridCol w="1964485">
                      <a:extLst>
                        <a:ext uri="{9D8B030D-6E8A-4147-A177-3AD203B41FA5}">
                          <a16:colId xmlns:a16="http://schemas.microsoft.com/office/drawing/2014/main" val="824316551"/>
                        </a:ext>
                      </a:extLst>
                    </a:gridCol>
                    <a:gridCol w="1964485">
                      <a:extLst>
                        <a:ext uri="{9D8B030D-6E8A-4147-A177-3AD203B41FA5}">
                          <a16:colId xmlns:a16="http://schemas.microsoft.com/office/drawing/2014/main" val="3335844394"/>
                        </a:ext>
                      </a:extLst>
                    </a:gridCol>
                    <a:gridCol w="1964485">
                      <a:extLst>
                        <a:ext uri="{9D8B030D-6E8A-4147-A177-3AD203B41FA5}">
                          <a16:colId xmlns:a16="http://schemas.microsoft.com/office/drawing/2014/main" val="95196289"/>
                        </a:ext>
                      </a:extLst>
                    </a:gridCol>
                    <a:gridCol w="1964485">
                      <a:extLst>
                        <a:ext uri="{9D8B030D-6E8A-4147-A177-3AD203B41FA5}">
                          <a16:colId xmlns:a16="http://schemas.microsoft.com/office/drawing/2014/main" val="289088822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m:t>
                                </m:r>
                              </m:oMath>
                            </m:oMathPara>
                          </a14:m>
                          <a:endParaRPr lang="en-CA" sz="4800" dirty="0"/>
                        </a:p>
                      </a:txBody>
                      <a:tcPr>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m:t>
                                </m:r>
                              </m:oMath>
                            </m:oMathPara>
                          </a14:m>
                          <a:endParaRPr lang="en-CA" sz="4800"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+1</m:t>
                                </m:r>
                              </m:oMath>
                            </m:oMathPara>
                          </a14:m>
                          <a:endParaRPr lang="en-CA" sz="4800" dirty="0"/>
                        </a:p>
                      </a:txBody>
                      <a:tcPr>
                        <a:solidFill>
                          <a:schemeClr val="accent1">
                            <a:lumMod val="20000"/>
                            <a:lumOff val="80000"/>
                          </a:schemeClr>
                        </a:solidFill>
                      </a:tcPr>
                    </a:tc>
                    <a:extLst>
                      <a:ext uri="{0D108BD9-81ED-4DB2-BD59-A6C34878D82A}">
                        <a16:rowId xmlns:a16="http://schemas.microsoft.com/office/drawing/2014/main" val="2621850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CA" sz="4800" dirty="0"/>
                        </a:p>
                      </a:txBody>
                      <a:tcPr/>
                    </a:tc>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CA" sz="4800" dirty="0"/>
                        </a:p>
                      </a:txBody>
                      <a:tcPr/>
                    </a:tc>
                    <a:extLst>
                      <a:ext uri="{0D108BD9-81ED-4DB2-BD59-A6C34878D82A}">
                        <a16:rowId xmlns:a16="http://schemas.microsoft.com/office/drawing/2014/main" val="3966405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m:t>
                                </m:r>
                              </m:oMath>
                            </m:oMathPara>
                          </a14:m>
                          <a:endParaRPr lang="en-CA" sz="48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+1</m:t>
                                </m:r>
                              </m:oMath>
                            </m:oMathPara>
                          </a14:m>
                          <a:endParaRPr lang="en-CA" sz="4800" dirty="0"/>
                        </a:p>
                      </a:txBody>
                      <a:tcPr/>
                    </a:tc>
                    <a:extLst>
                      <a:ext uri="{0D108BD9-81ED-4DB2-BD59-A6C34878D82A}">
                        <a16:rowId xmlns:a16="http://schemas.microsoft.com/office/drawing/2014/main" val="16134302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+1</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m:t>
                                </m:r>
                              </m:oMath>
                            </m:oMathPara>
                          </a14:m>
                          <a:endParaRPr lang="en-CA" sz="4800" dirty="0"/>
                        </a:p>
                      </a:txBody>
                      <a:tcPr/>
                    </a:tc>
                    <a:extLst>
                      <a:ext uri="{0D108BD9-81ED-4DB2-BD59-A6C34878D82A}">
                        <a16:rowId xmlns:a16="http://schemas.microsoft.com/office/drawing/2014/main" val="38521124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+1</m:t>
                                </m:r>
                              </m:oMath>
                            </m:oMathPara>
                          </a14:m>
                          <a:endParaRPr lang="en-CA" sz="4800" dirty="0"/>
                        </a:p>
                      </a:txBody>
                      <a:tcPr>
                        <a:solidFill>
                          <a:schemeClr val="accent1">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0</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+1</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m:t>
                                </m:r>
                              </m:oMath>
                            </m:oMathPara>
                          </a14:m>
                          <a:endParaRPr lang="en-CA" sz="4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a:txBody>
                      <a:tcPr/>
                    </a:tc>
                    <a:extLst>
                      <a:ext uri="{0D108BD9-81ED-4DB2-BD59-A6C34878D82A}">
                        <a16:rowId xmlns:a16="http://schemas.microsoft.com/office/drawing/2014/main" val="3030718262"/>
                      </a:ext>
                    </a:extLst>
                  </a:tr>
                </a:tbl>
              </a:graphicData>
            </a:graphic>
          </p:graphicFrame>
        </mc:Choice>
        <mc:Fallback xmlns="">
          <p:graphicFrame>
            <p:nvGraphicFramePr>
              <p:cNvPr id="8" name="Table 7">
                <a:extLst>
                  <a:ext uri="{FF2B5EF4-FFF2-40B4-BE49-F238E27FC236}">
                    <a16:creationId xmlns:a16="http://schemas.microsoft.com/office/drawing/2014/main" id="{B1606604-E313-4964-9701-3A85CD682555}"/>
                  </a:ext>
                </a:extLst>
              </p:cNvPr>
              <p:cNvGraphicFramePr>
                <a:graphicFrameLocks noGrp="1"/>
              </p:cNvGraphicFramePr>
              <p:nvPr>
                <p:extLst>
                  <p:ext uri="{D42A27DB-BD31-4B8C-83A1-F6EECF244321}">
                    <p14:modId xmlns:p14="http://schemas.microsoft.com/office/powerpoint/2010/main" val="3551680525"/>
                  </p:ext>
                </p:extLst>
              </p:nvPr>
            </p:nvGraphicFramePr>
            <p:xfrm>
              <a:off x="2094272" y="2439818"/>
              <a:ext cx="9822425" cy="4114800"/>
            </p:xfrm>
            <a:graphic>
              <a:graphicData uri="http://schemas.openxmlformats.org/drawingml/2006/table">
                <a:tbl>
                  <a:tblPr firstRow="1" bandRow="1">
                    <a:tableStyleId>{5940675A-B579-460E-94D1-54222C63F5DA}</a:tableStyleId>
                  </a:tblPr>
                  <a:tblGrid>
                    <a:gridCol w="1964485">
                      <a:extLst>
                        <a:ext uri="{9D8B030D-6E8A-4147-A177-3AD203B41FA5}">
                          <a16:colId xmlns:a16="http://schemas.microsoft.com/office/drawing/2014/main" val="215385169"/>
                        </a:ext>
                      </a:extLst>
                    </a:gridCol>
                    <a:gridCol w="1964485">
                      <a:extLst>
                        <a:ext uri="{9D8B030D-6E8A-4147-A177-3AD203B41FA5}">
                          <a16:colId xmlns:a16="http://schemas.microsoft.com/office/drawing/2014/main" val="824316551"/>
                        </a:ext>
                      </a:extLst>
                    </a:gridCol>
                    <a:gridCol w="1964485">
                      <a:extLst>
                        <a:ext uri="{9D8B030D-6E8A-4147-A177-3AD203B41FA5}">
                          <a16:colId xmlns:a16="http://schemas.microsoft.com/office/drawing/2014/main" val="3335844394"/>
                        </a:ext>
                      </a:extLst>
                    </a:gridCol>
                    <a:gridCol w="1964485">
                      <a:extLst>
                        <a:ext uri="{9D8B030D-6E8A-4147-A177-3AD203B41FA5}">
                          <a16:colId xmlns:a16="http://schemas.microsoft.com/office/drawing/2014/main" val="95196289"/>
                        </a:ext>
                      </a:extLst>
                    </a:gridCol>
                    <a:gridCol w="1964485">
                      <a:extLst>
                        <a:ext uri="{9D8B030D-6E8A-4147-A177-3AD203B41FA5}">
                          <a16:colId xmlns:a16="http://schemas.microsoft.com/office/drawing/2014/main" val="2890888229"/>
                        </a:ext>
                      </a:extLst>
                    </a:gridCol>
                  </a:tblGrid>
                  <a:tr h="822960">
                    <a:tc>
                      <a:txBody>
                        <a:bodyPr/>
                        <a:lstStyle/>
                        <a:p>
                          <a:endParaRPr lang="en-US"/>
                        </a:p>
                      </a:txBody>
                      <a:tcPr>
                        <a:blipFill>
                          <a:blip r:embed="rId7"/>
                          <a:stretch>
                            <a:fillRect l="-311" t="-741" r="-401242" b="-402222"/>
                          </a:stretch>
                        </a:blipFill>
                      </a:tcPr>
                    </a:tc>
                    <a:tc>
                      <a:txBody>
                        <a:bodyPr/>
                        <a:lstStyle/>
                        <a:p>
                          <a:endParaRPr lang="en-US"/>
                        </a:p>
                      </a:txBody>
                      <a:tcPr>
                        <a:blipFill>
                          <a:blip r:embed="rId7"/>
                          <a:stretch>
                            <a:fillRect l="-100000" t="-741" r="-300000" b="-402222"/>
                          </a:stretch>
                        </a:blipFill>
                      </a:tcPr>
                    </a:tc>
                    <a:tc>
                      <a:txBody>
                        <a:bodyPr/>
                        <a:lstStyle/>
                        <a:p>
                          <a:endParaRPr lang="en-US"/>
                        </a:p>
                      </a:txBody>
                      <a:tcPr>
                        <a:blipFill>
                          <a:blip r:embed="rId7"/>
                          <a:stretch>
                            <a:fillRect l="-200621" t="-741" r="-200932" b="-402222"/>
                          </a:stretch>
                        </a:blipFill>
                      </a:tcPr>
                    </a:tc>
                    <a:tc>
                      <a:txBody>
                        <a:bodyPr/>
                        <a:lstStyle/>
                        <a:p>
                          <a:endParaRPr lang="en-US"/>
                        </a:p>
                      </a:txBody>
                      <a:tcPr>
                        <a:blipFill>
                          <a:blip r:embed="rId7"/>
                          <a:stretch>
                            <a:fillRect l="-299690" t="-741" r="-100310" b="-402222"/>
                          </a:stretch>
                        </a:blipFill>
                      </a:tcPr>
                    </a:tc>
                    <a:tc>
                      <a:txBody>
                        <a:bodyPr/>
                        <a:lstStyle/>
                        <a:p>
                          <a:endParaRPr lang="en-US"/>
                        </a:p>
                      </a:txBody>
                      <a:tcPr>
                        <a:blipFill>
                          <a:blip r:embed="rId7"/>
                          <a:stretch>
                            <a:fillRect l="-400932" t="-741" r="-621" b="-402222"/>
                          </a:stretch>
                        </a:blipFill>
                      </a:tcPr>
                    </a:tc>
                    <a:extLst>
                      <a:ext uri="{0D108BD9-81ED-4DB2-BD59-A6C34878D82A}">
                        <a16:rowId xmlns:a16="http://schemas.microsoft.com/office/drawing/2014/main" val="262185032"/>
                      </a:ext>
                    </a:extLst>
                  </a:tr>
                  <a:tr h="822960">
                    <a:tc>
                      <a:txBody>
                        <a:bodyPr/>
                        <a:lstStyle/>
                        <a:p>
                          <a:endParaRPr lang="en-US"/>
                        </a:p>
                      </a:txBody>
                      <a:tcPr>
                        <a:blipFill>
                          <a:blip r:embed="rId7"/>
                          <a:stretch>
                            <a:fillRect l="-311" t="-100741" r="-401242" b="-302222"/>
                          </a:stretch>
                        </a:blipFill>
                      </a:tcPr>
                    </a:tc>
                    <a:tc>
                      <a:txBody>
                        <a:bodyPr/>
                        <a:lstStyle/>
                        <a:p>
                          <a:endParaRPr lang="en-US"/>
                        </a:p>
                      </a:txBody>
                      <a:tcPr>
                        <a:blipFill>
                          <a:blip r:embed="rId7"/>
                          <a:stretch>
                            <a:fillRect l="-100000" t="-100741" r="-300000" b="-302222"/>
                          </a:stretch>
                        </a:blipFill>
                      </a:tcPr>
                    </a:tc>
                    <a:tc>
                      <a:txBody>
                        <a:bodyPr/>
                        <a:lstStyle/>
                        <a:p>
                          <a:endParaRPr lang="en-US"/>
                        </a:p>
                      </a:txBody>
                      <a:tcPr>
                        <a:blipFill>
                          <a:blip r:embed="rId7"/>
                          <a:stretch>
                            <a:fillRect l="-200621" t="-100741" r="-200932" b="-302222"/>
                          </a:stretch>
                        </a:blipFill>
                      </a:tcPr>
                    </a:tc>
                    <a:tc>
                      <a:txBody>
                        <a:bodyPr/>
                        <a:lstStyle/>
                        <a:p>
                          <a:endParaRPr lang="en-US"/>
                        </a:p>
                      </a:txBody>
                      <a:tcPr>
                        <a:blipFill>
                          <a:blip r:embed="rId7"/>
                          <a:stretch>
                            <a:fillRect l="-299690" t="-100741" r="-100310" b="-302222"/>
                          </a:stretch>
                        </a:blipFill>
                      </a:tcPr>
                    </a:tc>
                    <a:tc>
                      <a:txBody>
                        <a:bodyPr/>
                        <a:lstStyle/>
                        <a:p>
                          <a:endParaRPr lang="en-US"/>
                        </a:p>
                      </a:txBody>
                      <a:tcPr>
                        <a:blipFill>
                          <a:blip r:embed="rId7"/>
                          <a:stretch>
                            <a:fillRect l="-400932" t="-100741" r="-621" b="-302222"/>
                          </a:stretch>
                        </a:blipFill>
                      </a:tcPr>
                    </a:tc>
                    <a:extLst>
                      <a:ext uri="{0D108BD9-81ED-4DB2-BD59-A6C34878D82A}">
                        <a16:rowId xmlns:a16="http://schemas.microsoft.com/office/drawing/2014/main" val="3966405854"/>
                      </a:ext>
                    </a:extLst>
                  </a:tr>
                  <a:tr h="822960">
                    <a:tc>
                      <a:txBody>
                        <a:bodyPr/>
                        <a:lstStyle/>
                        <a:p>
                          <a:endParaRPr lang="en-US"/>
                        </a:p>
                      </a:txBody>
                      <a:tcPr>
                        <a:blipFill>
                          <a:blip r:embed="rId7"/>
                          <a:stretch>
                            <a:fillRect l="-311" t="-199265" r="-401242" b="-200000"/>
                          </a:stretch>
                        </a:blipFill>
                      </a:tcPr>
                    </a:tc>
                    <a:tc>
                      <a:txBody>
                        <a:bodyPr/>
                        <a:lstStyle/>
                        <a:p>
                          <a:endParaRPr lang="en-US"/>
                        </a:p>
                      </a:txBody>
                      <a:tcPr>
                        <a:blipFill>
                          <a:blip r:embed="rId7"/>
                          <a:stretch>
                            <a:fillRect l="-100000" t="-199265" r="-300000" b="-200000"/>
                          </a:stretch>
                        </a:blipFill>
                      </a:tcPr>
                    </a:tc>
                    <a:tc>
                      <a:txBody>
                        <a:bodyPr/>
                        <a:lstStyle/>
                        <a:p>
                          <a:endParaRPr lang="en-US"/>
                        </a:p>
                      </a:txBody>
                      <a:tcPr>
                        <a:blipFill>
                          <a:blip r:embed="rId7"/>
                          <a:stretch>
                            <a:fillRect l="-200621" t="-199265" r="-200932" b="-200000"/>
                          </a:stretch>
                        </a:blipFill>
                      </a:tcPr>
                    </a:tc>
                    <a:tc>
                      <a:txBody>
                        <a:bodyPr/>
                        <a:lstStyle/>
                        <a:p>
                          <a:endParaRPr lang="en-US"/>
                        </a:p>
                      </a:txBody>
                      <a:tcPr>
                        <a:blipFill>
                          <a:blip r:embed="rId7"/>
                          <a:stretch>
                            <a:fillRect l="-299690" t="-199265" r="-100310" b="-200000"/>
                          </a:stretch>
                        </a:blipFill>
                      </a:tcPr>
                    </a:tc>
                    <a:tc>
                      <a:txBody>
                        <a:bodyPr/>
                        <a:lstStyle/>
                        <a:p>
                          <a:endParaRPr lang="en-US"/>
                        </a:p>
                      </a:txBody>
                      <a:tcPr>
                        <a:blipFill>
                          <a:blip r:embed="rId7"/>
                          <a:stretch>
                            <a:fillRect l="-400932" t="-199265" r="-621" b="-200000"/>
                          </a:stretch>
                        </a:blipFill>
                      </a:tcPr>
                    </a:tc>
                    <a:extLst>
                      <a:ext uri="{0D108BD9-81ED-4DB2-BD59-A6C34878D82A}">
                        <a16:rowId xmlns:a16="http://schemas.microsoft.com/office/drawing/2014/main" val="1613430296"/>
                      </a:ext>
                    </a:extLst>
                  </a:tr>
                  <a:tr h="822960">
                    <a:tc>
                      <a:txBody>
                        <a:bodyPr/>
                        <a:lstStyle/>
                        <a:p>
                          <a:endParaRPr lang="en-US"/>
                        </a:p>
                      </a:txBody>
                      <a:tcPr>
                        <a:blipFill>
                          <a:blip r:embed="rId7"/>
                          <a:stretch>
                            <a:fillRect l="-311" t="-301481" r="-401242" b="-101481"/>
                          </a:stretch>
                        </a:blipFill>
                      </a:tcPr>
                    </a:tc>
                    <a:tc>
                      <a:txBody>
                        <a:bodyPr/>
                        <a:lstStyle/>
                        <a:p>
                          <a:endParaRPr lang="en-US"/>
                        </a:p>
                      </a:txBody>
                      <a:tcPr>
                        <a:blipFill>
                          <a:blip r:embed="rId7"/>
                          <a:stretch>
                            <a:fillRect l="-100000" t="-301481" r="-300000" b="-101481"/>
                          </a:stretch>
                        </a:blipFill>
                      </a:tcPr>
                    </a:tc>
                    <a:tc>
                      <a:txBody>
                        <a:bodyPr/>
                        <a:lstStyle/>
                        <a:p>
                          <a:endParaRPr lang="en-US"/>
                        </a:p>
                      </a:txBody>
                      <a:tcPr>
                        <a:blipFill>
                          <a:blip r:embed="rId7"/>
                          <a:stretch>
                            <a:fillRect l="-200621" t="-301481" r="-200932" b="-101481"/>
                          </a:stretch>
                        </a:blipFill>
                      </a:tcPr>
                    </a:tc>
                    <a:tc>
                      <a:txBody>
                        <a:bodyPr/>
                        <a:lstStyle/>
                        <a:p>
                          <a:endParaRPr lang="en-US"/>
                        </a:p>
                      </a:txBody>
                      <a:tcPr>
                        <a:blipFill>
                          <a:blip r:embed="rId7"/>
                          <a:stretch>
                            <a:fillRect l="-299690" t="-301481" r="-100310" b="-101481"/>
                          </a:stretch>
                        </a:blipFill>
                      </a:tcPr>
                    </a:tc>
                    <a:tc>
                      <a:txBody>
                        <a:bodyPr/>
                        <a:lstStyle/>
                        <a:p>
                          <a:endParaRPr lang="en-US"/>
                        </a:p>
                      </a:txBody>
                      <a:tcPr>
                        <a:blipFill>
                          <a:blip r:embed="rId7"/>
                          <a:stretch>
                            <a:fillRect l="-400932" t="-301481" r="-621" b="-101481"/>
                          </a:stretch>
                        </a:blipFill>
                      </a:tcPr>
                    </a:tc>
                    <a:extLst>
                      <a:ext uri="{0D108BD9-81ED-4DB2-BD59-A6C34878D82A}">
                        <a16:rowId xmlns:a16="http://schemas.microsoft.com/office/drawing/2014/main" val="3852112473"/>
                      </a:ext>
                    </a:extLst>
                  </a:tr>
                  <a:tr h="822960">
                    <a:tc>
                      <a:txBody>
                        <a:bodyPr/>
                        <a:lstStyle/>
                        <a:p>
                          <a:endParaRPr lang="en-US"/>
                        </a:p>
                      </a:txBody>
                      <a:tcPr>
                        <a:blipFill>
                          <a:blip r:embed="rId7"/>
                          <a:stretch>
                            <a:fillRect l="-311" t="-401481" r="-401242" b="-1481"/>
                          </a:stretch>
                        </a:blipFill>
                      </a:tcPr>
                    </a:tc>
                    <a:tc>
                      <a:txBody>
                        <a:bodyPr/>
                        <a:lstStyle/>
                        <a:p>
                          <a:endParaRPr lang="en-US"/>
                        </a:p>
                      </a:txBody>
                      <a:tcPr>
                        <a:blipFill>
                          <a:blip r:embed="rId7"/>
                          <a:stretch>
                            <a:fillRect l="-100000" t="-401481" r="-300000" b="-1481"/>
                          </a:stretch>
                        </a:blipFill>
                      </a:tcPr>
                    </a:tc>
                    <a:tc>
                      <a:txBody>
                        <a:bodyPr/>
                        <a:lstStyle/>
                        <a:p>
                          <a:endParaRPr lang="en-US"/>
                        </a:p>
                      </a:txBody>
                      <a:tcPr>
                        <a:blipFill>
                          <a:blip r:embed="rId7"/>
                          <a:stretch>
                            <a:fillRect l="-200621" t="-401481" r="-200932" b="-1481"/>
                          </a:stretch>
                        </a:blipFill>
                      </a:tcPr>
                    </a:tc>
                    <a:tc>
                      <a:txBody>
                        <a:bodyPr/>
                        <a:lstStyle/>
                        <a:p>
                          <a:endParaRPr lang="en-US"/>
                        </a:p>
                      </a:txBody>
                      <a:tcPr>
                        <a:blipFill>
                          <a:blip r:embed="rId7"/>
                          <a:stretch>
                            <a:fillRect l="-299690" t="-401481" r="-100310" b="-1481"/>
                          </a:stretch>
                        </a:blipFill>
                      </a:tcPr>
                    </a:tc>
                    <a:tc>
                      <a:txBody>
                        <a:bodyPr/>
                        <a:lstStyle/>
                        <a:p>
                          <a:endParaRPr lang="en-US"/>
                        </a:p>
                      </a:txBody>
                      <a:tcPr>
                        <a:blipFill>
                          <a:blip r:embed="rId7"/>
                          <a:stretch>
                            <a:fillRect l="-400932" t="-401481" r="-621" b="-1481"/>
                          </a:stretch>
                        </a:blipFill>
                      </a:tcPr>
                    </a:tc>
                    <a:extLst>
                      <a:ext uri="{0D108BD9-81ED-4DB2-BD59-A6C34878D82A}">
                        <a16:rowId xmlns:a16="http://schemas.microsoft.com/office/drawing/2014/main" val="3030718262"/>
                      </a:ext>
                    </a:extLst>
                  </a:tr>
                </a:tbl>
              </a:graphicData>
            </a:graphic>
          </p:graphicFrame>
        </mc:Fallback>
      </mc:AlternateContent>
      <p:cxnSp>
        <p:nvCxnSpPr>
          <p:cNvPr id="10" name="Straight Connector 9">
            <a:extLst>
              <a:ext uri="{FF2B5EF4-FFF2-40B4-BE49-F238E27FC236}">
                <a16:creationId xmlns:a16="http://schemas.microsoft.com/office/drawing/2014/main" id="{F8276AAF-27BE-47A6-A94E-6E1B597B736A}"/>
              </a:ext>
            </a:extLst>
          </p:cNvPr>
          <p:cNvCxnSpPr/>
          <p:nvPr/>
        </p:nvCxnSpPr>
        <p:spPr>
          <a:xfrm>
            <a:off x="-318052" y="1251690"/>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6828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117988" y="117988"/>
                <a:ext cx="11733654" cy="1386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If </a:t>
                </a:r>
                <a14:m>
                  <m:oMath xmlns:m="http://schemas.openxmlformats.org/officeDocument/2006/math">
                    <m:r>
                      <a:rPr lang="en-US" sz="4400" b="0" i="1" smtClean="0">
                        <a:latin typeface="Cambria Math" panose="02040503050406030204" pitchFamily="18" charset="0"/>
                      </a:rPr>
                      <m:t>𝑝</m:t>
                    </m:r>
                  </m:oMath>
                </a14:m>
                <a:r>
                  <a:rPr lang="en-CA" sz="4400" dirty="0"/>
                  <a:t> is </a:t>
                </a:r>
                <a:r>
                  <a:rPr lang="en-CA" sz="4400" b="1" u="sng" dirty="0"/>
                  <a:t>prime</a:t>
                </a:r>
                <a:r>
                  <a:rPr lang="en-CA" sz="4400" dirty="0"/>
                  <a:t>, then </a:t>
                </a:r>
                <a14:m>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m:t>
                        </m:r>
                        <m:r>
                          <a:rPr lang="en-US" sz="4400" i="1">
                            <a:latin typeface="Cambria Math" panose="02040503050406030204" pitchFamily="18" charset="0"/>
                          </a:rPr>
                          <m:t>ℤ</m:t>
                        </m:r>
                        <m:r>
                          <a:rPr lang="en-US" sz="4400" i="1">
                            <a:latin typeface="Cambria Math" panose="02040503050406030204" pitchFamily="18" charset="0"/>
                          </a:rPr>
                          <m:t>/</m:t>
                        </m:r>
                        <m:r>
                          <a:rPr lang="en-US" sz="4400" b="0" i="1" smtClean="0">
                            <a:latin typeface="Cambria Math" panose="02040503050406030204" pitchFamily="18" charset="0"/>
                          </a:rPr>
                          <m:t>𝑝</m:t>
                        </m:r>
                        <m:r>
                          <a:rPr lang="en-US" sz="4400" i="1">
                            <a:latin typeface="Cambria Math" panose="02040503050406030204" pitchFamily="18" charset="0"/>
                          </a:rPr>
                          <m:t>ℤ</m:t>
                        </m:r>
                        <m:r>
                          <a:rPr lang="en-US" sz="4400" i="1">
                            <a:latin typeface="Cambria Math" panose="02040503050406030204" pitchFamily="18" charset="0"/>
                          </a:rPr>
                          <m:t>)=</m:t>
                        </m:r>
                        <m:r>
                          <a:rPr lang="en-US" sz="4400" i="1">
                            <a:latin typeface="Cambria Math" panose="02040503050406030204" pitchFamily="18" charset="0"/>
                          </a:rPr>
                          <m:t>ℤ</m:t>
                        </m:r>
                      </m:e>
                      <m:sub>
                        <m:r>
                          <a:rPr lang="en-US" sz="4400" b="0" i="1" smtClean="0">
                            <a:latin typeface="Cambria Math" panose="02040503050406030204" pitchFamily="18" charset="0"/>
                          </a:rPr>
                          <m:t>𝑝</m:t>
                        </m:r>
                      </m:sub>
                    </m:sSub>
                    <m:r>
                      <a:rPr lang="en-US" sz="4400" i="1">
                        <a:latin typeface="Cambria Math" panose="02040503050406030204" pitchFamily="18" charset="0"/>
                      </a:rPr>
                      <m:t> </m:t>
                    </m:r>
                  </m:oMath>
                </a14:m>
                <a:r>
                  <a:rPr lang="en-CA" sz="4400" dirty="0"/>
                  <a:t>is a field.</a:t>
                </a:r>
              </a:p>
              <a:p>
                <a:pPr lvl="1"/>
                <a:endParaRPr lang="en-US" sz="4400" dirty="0"/>
              </a:p>
            </p:txBody>
          </p:sp>
        </mc:Choice>
        <mc:Fallback xmlns="">
          <p:sp>
            <p:nvSpPr>
              <p:cNvPr id="5" name="Content Placeholder 2">
                <a:extLst>
                  <a:ext uri="{FF2B5EF4-FFF2-40B4-BE49-F238E27FC236}">
                    <a16:creationId xmlns:a16="http://schemas.microsoft.com/office/drawing/2014/main" id="{0E089D55-2742-4EF9-BA67-EB1D4F6238F1}"/>
                  </a:ext>
                </a:extLst>
              </p:cNvPr>
              <p:cNvSpPr txBox="1">
                <a:spLocks noRot="1" noChangeAspect="1" noMove="1" noResize="1" noEditPoints="1" noAdjustHandles="1" noChangeArrowheads="1" noChangeShapeType="1" noTextEdit="1"/>
              </p:cNvSpPr>
              <p:nvPr/>
            </p:nvSpPr>
            <p:spPr>
              <a:xfrm>
                <a:off x="117988" y="117988"/>
                <a:ext cx="11733654" cy="1386347"/>
              </a:xfrm>
              <a:prstGeom prst="rect">
                <a:avLst/>
              </a:prstGeom>
              <a:blipFill>
                <a:blip r:embed="rId3"/>
                <a:stretch>
                  <a:fillRect l="-2078" t="-1228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B248C7-52EB-41AD-A783-415EB96AFE69}"/>
                  </a:ext>
                </a:extLst>
              </p:cNvPr>
              <p:cNvSpPr txBox="1"/>
              <p:nvPr/>
            </p:nvSpPr>
            <p:spPr>
              <a:xfrm>
                <a:off x="294967" y="921476"/>
                <a:ext cx="11233353" cy="607288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𝑝</m:t>
                          </m:r>
                          <m:r>
                            <a:rPr lang="en-US" sz="6000" b="0" i="1" smtClean="0">
                              <a:latin typeface="Cambria Math" panose="02040503050406030204" pitchFamily="18" charset="0"/>
                            </a:rPr>
                            <m:t>ℤ</m:t>
                          </m:r>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b="0" i="1" smtClean="0">
                              <a:latin typeface="Cambria Math" panose="02040503050406030204" pitchFamily="18" charset="0"/>
                            </a:rPr>
                            <m:t>𝑝</m:t>
                          </m:r>
                        </m:sub>
                      </m:sSub>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𝑝</m:t>
                          </m:r>
                        </m:sub>
                      </m:sSub>
                      <m:r>
                        <a:rPr lang="en-US" sz="6600" i="1">
                          <a:latin typeface="Cambria Math" panose="02040503050406030204" pitchFamily="18" charset="0"/>
                        </a:rPr>
                        <m:t>=</m:t>
                      </m:r>
                      <m:r>
                        <a:rPr lang="en-US" sz="6600" i="1">
                          <a:latin typeface="Cambria Math" panose="02040503050406030204" pitchFamily="18" charset="0"/>
                        </a:rPr>
                        <m:t>𝐺𝐹</m:t>
                      </m:r>
                      <m:d>
                        <m:dPr>
                          <m:ctrlPr>
                            <a:rPr lang="en-US" sz="6600" i="1">
                              <a:latin typeface="Cambria Math" panose="02040503050406030204" pitchFamily="18" charset="0"/>
                            </a:rPr>
                          </m:ctrlPr>
                        </m:dPr>
                        <m:e>
                          <m:r>
                            <a:rPr lang="en-US" sz="6600" i="1">
                              <a:latin typeface="Cambria Math" panose="02040503050406030204" pitchFamily="18" charset="0"/>
                            </a:rPr>
                            <m:t>𝑝</m:t>
                          </m:r>
                        </m:e>
                      </m:d>
                    </m:oMath>
                  </m:oMathPara>
                </a14:m>
                <a:endParaRPr lang="en-CA" sz="6600" dirty="0"/>
              </a:p>
              <a:p>
                <a:endParaRPr lang="en-CA" sz="2400" dirty="0"/>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2</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2</m:t>
                          </m:r>
                        </m:sub>
                      </m:sSub>
                    </m:oMath>
                  </m:oMathPara>
                </a14:m>
                <a:endParaRPr lang="en-CA" sz="6000" dirty="0"/>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b="0" i="1" smtClean="0">
                                  <a:latin typeface="Cambria Math" panose="02040503050406030204" pitchFamily="18" charset="0"/>
                                </a:rPr>
                              </m:ctrlPr>
                            </m:sSubPr>
                            <m:e>
                              <m:r>
                                <a:rPr lang="en-US" sz="6000" i="1" smtClean="0">
                                  <a:latin typeface="Cambria Math" panose="02040503050406030204" pitchFamily="18" charset="0"/>
                                </a:rPr>
                                <m:t>𝔽</m:t>
                              </m:r>
                            </m:e>
                            <m:sub>
                              <m:r>
                                <a:rPr lang="en-US" sz="6000" b="0" i="1" smtClean="0">
                                  <a:latin typeface="Cambria Math" panose="02040503050406030204" pitchFamily="18" charset="0"/>
                                </a:rPr>
                                <m:t>3</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3</m:t>
                          </m:r>
                        </m:sub>
                      </m:sSub>
                    </m:oMath>
                  </m:oMathPara>
                </a14:m>
                <a:endParaRPr lang="en-CA" sz="6000" dirty="0"/>
              </a:p>
              <a:p>
                <a:pPr/>
                <a14:m>
                  <m:oMathPara xmlns:m="http://schemas.openxmlformats.org/officeDocument/2006/math">
                    <m:oMathParaPr>
                      <m:jc m:val="left"/>
                    </m:oMathParaPr>
                    <m:oMath xmlns:m="http://schemas.openxmlformats.org/officeDocument/2006/math">
                      <m:sSub>
                        <m:sSubPr>
                          <m:ctrlPr>
                            <a:rPr lang="en-US" sz="6000" i="1">
                              <a:solidFill>
                                <a:srgbClr val="FF0000"/>
                              </a:solidFill>
                              <a:latin typeface="Cambria Math" panose="02040503050406030204" pitchFamily="18" charset="0"/>
                            </a:rPr>
                          </m:ctrlPr>
                        </m:sSubPr>
                        <m:e>
                          <m:r>
                            <a:rPr lang="en-US" sz="6000" i="1">
                              <a:solidFill>
                                <a:srgbClr val="FF0000"/>
                              </a:solidFill>
                              <a:latin typeface="Cambria Math" panose="02040503050406030204" pitchFamily="18" charset="0"/>
                            </a:rPr>
                            <m:t>𝔽</m:t>
                          </m:r>
                        </m:e>
                        <m:sub>
                          <m:r>
                            <a:rPr lang="en-US" sz="6000" i="1">
                              <a:solidFill>
                                <a:srgbClr val="FF0000"/>
                              </a:solidFill>
                              <a:latin typeface="Cambria Math" panose="02040503050406030204" pitchFamily="18" charset="0"/>
                            </a:rPr>
                            <m:t>4</m:t>
                          </m:r>
                        </m:sub>
                      </m:sSub>
                      <m:r>
                        <a:rPr lang="en-US" sz="6000" b="0" i="1" smtClean="0">
                          <a:solidFill>
                            <a:srgbClr val="FF0000"/>
                          </a:solidFill>
                          <a:latin typeface="Cambria Math" panose="02040503050406030204" pitchFamily="18" charset="0"/>
                        </a:rPr>
                        <m:t>=</m:t>
                      </m:r>
                      <m:sSub>
                        <m:sSubPr>
                          <m:ctrlPr>
                            <a:rPr lang="en-US" sz="6000" i="1" smtClean="0">
                              <a:solidFill>
                                <a:srgbClr val="FF0000"/>
                              </a:solidFill>
                              <a:latin typeface="Cambria Math" panose="02040503050406030204" pitchFamily="18" charset="0"/>
                            </a:rPr>
                          </m:ctrlPr>
                        </m:sSubPr>
                        <m:e>
                          <m:r>
                            <a:rPr lang="en-US" sz="6000" b="0" i="1" smtClean="0">
                              <a:solidFill>
                                <a:srgbClr val="FF0000"/>
                              </a:solidFill>
                              <a:latin typeface="Cambria Math" panose="02040503050406030204" pitchFamily="18" charset="0"/>
                            </a:rPr>
                            <m:t>ℤ</m:t>
                          </m:r>
                        </m:e>
                        <m:sub>
                          <m:r>
                            <a:rPr lang="en-US" sz="6000" i="1">
                              <a:solidFill>
                                <a:srgbClr val="FF0000"/>
                              </a:solidFill>
                              <a:latin typeface="Cambria Math" panose="02040503050406030204" pitchFamily="18" charset="0"/>
                            </a:rPr>
                            <m:t>2</m:t>
                          </m:r>
                        </m:sub>
                      </m:sSub>
                      <m:d>
                        <m:dPr>
                          <m:begChr m:val="["/>
                          <m:endChr m:val="]"/>
                          <m:ctrlPr>
                            <a:rPr lang="en-US" sz="6000" i="1">
                              <a:solidFill>
                                <a:srgbClr val="FF0000"/>
                              </a:solidFill>
                              <a:latin typeface="Cambria Math" panose="02040503050406030204" pitchFamily="18" charset="0"/>
                            </a:rPr>
                          </m:ctrlPr>
                        </m:dPr>
                        <m:e>
                          <m:r>
                            <a:rPr lang="en-US" sz="6000" i="1">
                              <a:solidFill>
                                <a:srgbClr val="FF0000"/>
                              </a:solidFill>
                              <a:latin typeface="Cambria Math" panose="02040503050406030204" pitchFamily="18" charset="0"/>
                            </a:rPr>
                            <m:t>𝑥</m:t>
                          </m:r>
                        </m:e>
                      </m:d>
                      <m:r>
                        <m:rPr>
                          <m:lit/>
                        </m:rPr>
                        <a:rPr lang="en-US" sz="6000" i="1">
                          <a:solidFill>
                            <a:srgbClr val="FF0000"/>
                          </a:solidFill>
                          <a:latin typeface="Cambria Math" panose="02040503050406030204" pitchFamily="18" charset="0"/>
                        </a:rPr>
                        <m:t>/</m:t>
                      </m:r>
                      <m:r>
                        <a:rPr lang="en-US" sz="6000" i="1">
                          <a:solidFill>
                            <a:srgbClr val="FF0000"/>
                          </a:solidFill>
                          <a:latin typeface="Cambria Math" panose="02040503050406030204" pitchFamily="18" charset="0"/>
                        </a:rPr>
                        <m:t>(</m:t>
                      </m:r>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𝑥</m:t>
                          </m:r>
                        </m:e>
                        <m:sup>
                          <m:r>
                            <a:rPr lang="en-US" sz="6000" i="1">
                              <a:solidFill>
                                <a:srgbClr val="FF0000"/>
                              </a:solidFill>
                              <a:latin typeface="Cambria Math" panose="02040503050406030204" pitchFamily="18" charset="0"/>
                            </a:rPr>
                            <m:t>2</m:t>
                          </m:r>
                        </m:sup>
                      </m:sSup>
                      <m:r>
                        <a:rPr lang="en-US" sz="6000" i="1">
                          <a:solidFill>
                            <a:srgbClr val="FF0000"/>
                          </a:solidFill>
                          <a:latin typeface="Cambria Math" panose="02040503050406030204" pitchFamily="18" charset="0"/>
                        </a:rPr>
                        <m:t>+</m:t>
                      </m:r>
                      <m:r>
                        <a:rPr lang="en-US" sz="6000" i="1">
                          <a:solidFill>
                            <a:srgbClr val="FF0000"/>
                          </a:solidFill>
                          <a:latin typeface="Cambria Math" panose="02040503050406030204" pitchFamily="18" charset="0"/>
                        </a:rPr>
                        <m:t>𝑥</m:t>
                      </m:r>
                      <m:r>
                        <a:rPr lang="en-US" sz="6000" i="1">
                          <a:solidFill>
                            <a:srgbClr val="FF0000"/>
                          </a:solidFill>
                          <a:latin typeface="Cambria Math" panose="02040503050406030204" pitchFamily="18" charset="0"/>
                        </a:rPr>
                        <m:t>+1)</m:t>
                      </m:r>
                    </m:oMath>
                  </m:oMathPara>
                </a14:m>
                <a:endParaRPr lang="en-US" sz="60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5</m:t>
                              </m:r>
                            </m:sub>
                          </m:sSub>
                          <m:r>
                            <a:rPr lang="en-US" sz="6000" i="1">
                              <a:latin typeface="Cambria Math" panose="02040503050406030204" pitchFamily="18" charset="0"/>
                            </a:rPr>
                            <m:t>=</m:t>
                          </m:r>
                          <m:r>
                            <a:rPr lang="en-US" sz="6000" i="1">
                              <a:latin typeface="Cambria Math" panose="02040503050406030204" pitchFamily="18" charset="0"/>
                            </a:rPr>
                            <m:t>ℤ</m:t>
                          </m:r>
                        </m:e>
                        <m:sub>
                          <m:r>
                            <a:rPr lang="en-US" sz="6000" b="0" i="1" smtClean="0">
                              <a:latin typeface="Cambria Math" panose="02040503050406030204" pitchFamily="18" charset="0"/>
                            </a:rPr>
                            <m:t>5</m:t>
                          </m:r>
                        </m:sub>
                      </m:sSub>
                    </m:oMath>
                  </m:oMathPara>
                </a14:m>
                <a:endParaRPr lang="en-CA" sz="6000" dirty="0"/>
              </a:p>
              <a:p>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m:t>
                      </m:r>
                    </m:oMath>
                  </m:oMathPara>
                </a14:m>
                <a:endParaRPr lang="en-CA" sz="6000" dirty="0"/>
              </a:p>
            </p:txBody>
          </p:sp>
        </mc:Choice>
        <mc:Fallback xmlns="">
          <p:sp>
            <p:nvSpPr>
              <p:cNvPr id="4" name="TextBox 3">
                <a:extLst>
                  <a:ext uri="{FF2B5EF4-FFF2-40B4-BE49-F238E27FC236}">
                    <a16:creationId xmlns:a16="http://schemas.microsoft.com/office/drawing/2014/main" id="{0AB248C7-52EB-41AD-A783-415EB96AFE69}"/>
                  </a:ext>
                </a:extLst>
              </p:cNvPr>
              <p:cNvSpPr txBox="1">
                <a:spLocks noRot="1" noChangeAspect="1" noMove="1" noResize="1" noEditPoints="1" noAdjustHandles="1" noChangeArrowheads="1" noChangeShapeType="1" noTextEdit="1"/>
              </p:cNvSpPr>
              <p:nvPr/>
            </p:nvSpPr>
            <p:spPr>
              <a:xfrm>
                <a:off x="294967" y="921476"/>
                <a:ext cx="11233353" cy="607288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9C4663-9010-4CC5-B28A-D9918A6E8DA7}"/>
                  </a:ext>
                </a:extLst>
              </p:cNvPr>
              <p:cNvSpPr txBox="1"/>
              <p:nvPr/>
            </p:nvSpPr>
            <p:spPr>
              <a:xfrm>
                <a:off x="9797844" y="2725695"/>
                <a:ext cx="1292943" cy="23083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panose="02040503050406030204" pitchFamily="18" charset="0"/>
                            </a:rPr>
                            <m:t>𝔽</m:t>
                          </m:r>
                        </m:e>
                        <m:sub>
                          <m:r>
                            <a:rPr lang="en-US" sz="7200" i="1">
                              <a:latin typeface="Cambria Math" panose="02040503050406030204" pitchFamily="18" charset="0"/>
                            </a:rPr>
                            <m:t>8</m:t>
                          </m:r>
                        </m:sub>
                      </m:sSub>
                    </m:oMath>
                  </m:oMathPara>
                </a14:m>
                <a:endParaRPr lang="en-US" sz="7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7200" i="1">
                              <a:latin typeface="Cambria Math" panose="02040503050406030204" pitchFamily="18" charset="0"/>
                            </a:rPr>
                          </m:ctrlPr>
                        </m:sSubPr>
                        <m:e>
                          <m:r>
                            <a:rPr lang="en-US" sz="7200" i="1">
                              <a:latin typeface="Cambria Math" panose="02040503050406030204" pitchFamily="18" charset="0"/>
                            </a:rPr>
                            <m:t>𝔽</m:t>
                          </m:r>
                        </m:e>
                        <m:sub>
                          <m:r>
                            <a:rPr lang="en-US" sz="7200" i="1">
                              <a:latin typeface="Cambria Math" panose="02040503050406030204" pitchFamily="18" charset="0"/>
                            </a:rPr>
                            <m:t>9</m:t>
                          </m:r>
                        </m:sub>
                      </m:sSub>
                    </m:oMath>
                  </m:oMathPara>
                </a14:m>
                <a:endParaRPr lang="en-CA" sz="7200" dirty="0"/>
              </a:p>
            </p:txBody>
          </p:sp>
        </mc:Choice>
        <mc:Fallback xmlns="">
          <p:sp>
            <p:nvSpPr>
              <p:cNvPr id="6" name="TextBox 5">
                <a:extLst>
                  <a:ext uri="{FF2B5EF4-FFF2-40B4-BE49-F238E27FC236}">
                    <a16:creationId xmlns:a16="http://schemas.microsoft.com/office/drawing/2014/main" id="{4D9C4663-9010-4CC5-B28A-D9918A6E8DA7}"/>
                  </a:ext>
                </a:extLst>
              </p:cNvPr>
              <p:cNvSpPr txBox="1">
                <a:spLocks noRot="1" noChangeAspect="1" noMove="1" noResize="1" noEditPoints="1" noAdjustHandles="1" noChangeArrowheads="1" noChangeShapeType="1" noTextEdit="1"/>
              </p:cNvSpPr>
              <p:nvPr/>
            </p:nvSpPr>
            <p:spPr>
              <a:xfrm>
                <a:off x="9797844" y="2725695"/>
                <a:ext cx="1292943" cy="2308324"/>
              </a:xfrm>
              <a:prstGeom prst="rect">
                <a:avLst/>
              </a:prstGeom>
              <a:blipFill>
                <a:blip r:embed="rId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26030364"/>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Effect transition="in" filter="fade">
                                      <p:cBhvr>
                                        <p:cTn id="11" dur="500"/>
                                        <p:tgtEl>
                                          <p:spTgt spid="4">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43BB009-62A6-4DF5-80E3-7BFBB507070E}"/>
                  </a:ext>
                </a:extLst>
              </p:cNvPr>
              <p:cNvSpPr/>
              <p:nvPr/>
            </p:nvSpPr>
            <p:spPr>
              <a:xfrm>
                <a:off x="147485" y="1225689"/>
                <a:ext cx="2769412" cy="5632311"/>
              </a:xfrm>
              <a:prstGeom prst="rect">
                <a:avLst/>
              </a:prstGeom>
            </p:spPr>
            <p:txBody>
              <a:bodyPr wrap="none">
                <a:spAutoFit/>
              </a:bodyPr>
              <a:lstStyle/>
              <a:p>
                <a:r>
                  <a:rPr lang="en-US" sz="4000" dirty="0"/>
                  <a:t>Members:</a:t>
                </a:r>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r>
                        <a:rPr lang="en-US" sz="4000" b="0" i="1" smtClean="0">
                          <a:solidFill>
                            <a:srgbClr val="0070C0"/>
                          </a:solidFill>
                          <a:latin typeface="Cambria Math" panose="02040503050406030204" pitchFamily="18" charset="0"/>
                        </a:rPr>
                        <m:t>𝑥</m:t>
                      </m:r>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CA" sz="4000" dirty="0"/>
              </a:p>
            </p:txBody>
          </p:sp>
        </mc:Choice>
        <mc:Fallback xmlns="">
          <p:sp>
            <p:nvSpPr>
              <p:cNvPr id="3" name="Rectangle 2">
                <a:extLst>
                  <a:ext uri="{FF2B5EF4-FFF2-40B4-BE49-F238E27FC236}">
                    <a16:creationId xmlns:a16="http://schemas.microsoft.com/office/drawing/2014/main" id="{143BB009-62A6-4DF5-80E3-7BFBB507070E}"/>
                  </a:ext>
                </a:extLst>
              </p:cNvPr>
              <p:cNvSpPr>
                <a:spLocks noRot="1" noChangeAspect="1" noMove="1" noResize="1" noEditPoints="1" noAdjustHandles="1" noChangeArrowheads="1" noChangeShapeType="1" noTextEdit="1"/>
              </p:cNvSpPr>
              <p:nvPr/>
            </p:nvSpPr>
            <p:spPr>
              <a:xfrm>
                <a:off x="147485" y="1225689"/>
                <a:ext cx="2769412" cy="5632311"/>
              </a:xfrm>
              <a:prstGeom prst="rect">
                <a:avLst/>
              </a:prstGeom>
              <a:blipFill>
                <a:blip r:embed="rId3"/>
                <a:stretch>
                  <a:fillRect l="-7709" t="-1840"/>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62D188-DD60-44CE-B3AB-A24AE4ECB51A}"/>
                  </a:ext>
                </a:extLst>
              </p:cNvPr>
              <p:cNvSpPr/>
              <p:nvPr/>
            </p:nvSpPr>
            <p:spPr>
              <a:xfrm>
                <a:off x="3069002" y="1638645"/>
                <a:ext cx="9122997" cy="4708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4000" i="1" dirty="0" smtClean="0">
                          <a:latin typeface="Cambria Math" panose="02040503050406030204" pitchFamily="18" charset="0"/>
                        </a:rPr>
                        <m:t>1</m:t>
                      </m:r>
                      <m:r>
                        <a:rPr lang="en-US" sz="4000" b="0" i="1" dirty="0" smtClean="0">
                          <a:latin typeface="Cambria Math" panose="02040503050406030204" pitchFamily="18" charset="0"/>
                        </a:rPr>
                        <m:t>⋅1=1</m:t>
                      </m:r>
                    </m:oMath>
                  </m:oMathPara>
                </a14:m>
                <a:endParaRPr lang="en-US" sz="4000" b="0" dirty="0"/>
              </a:p>
              <a:p>
                <a:endParaRPr lang="en-US" sz="2000" b="0" dirty="0"/>
              </a:p>
              <a:p>
                <a:pPr/>
                <a14:m>
                  <m:oMathPara xmlns:m="http://schemas.openxmlformats.org/officeDocument/2006/math">
                    <m:oMathParaPr>
                      <m:jc m:val="left"/>
                    </m:oMathParaPr>
                    <m:oMath xmlns:m="http://schemas.openxmlformats.org/officeDocument/2006/math">
                      <m:r>
                        <a:rPr lang="en-US" sz="4000" b="0" i="1" smtClean="0">
                          <a:solidFill>
                            <a:srgbClr val="0070C0"/>
                          </a:solidFill>
                          <a:latin typeface="Cambria Math" panose="02040503050406030204" pitchFamily="18" charset="0"/>
                        </a:rPr>
                        <m:t>𝑥</m:t>
                      </m:r>
                      <m:d>
                        <m:dPr>
                          <m:ctrlPr>
                            <a:rPr lang="en-US" sz="4000" b="0" i="1" smtClean="0">
                              <a:latin typeface="Cambria Math" panose="02040503050406030204" pitchFamily="18" charset="0"/>
                            </a:rPr>
                          </m:ctrlPr>
                        </m:dPr>
                        <m:e>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+1</m:t>
                          </m:r>
                        </m:e>
                      </m:d>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b="0" dirty="0"/>
              </a:p>
              <a:p>
                <a:endParaRPr lang="en-US" sz="2000" b="0" dirty="0"/>
              </a:p>
              <a:p>
                <a:pP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e>
                      </m:d>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oMath>
                  </m:oMathPara>
                </a14:m>
                <a:endParaRPr lang="en-US" sz="4000" i="1" dirty="0">
                  <a:latin typeface="Cambria Math" panose="02040503050406030204" pitchFamily="18" charset="0"/>
                </a:endParaRPr>
              </a:p>
              <a:p>
                <a:r>
                  <a:rPr lang="en-US" sz="4000" b="0" dirty="0"/>
                  <a:t>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𝑥</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r>
                          <a:rPr lang="en-US" sz="4000" b="0" i="1" smtClean="0">
                            <a:latin typeface="Cambria Math" panose="02040503050406030204" pitchFamily="18" charset="0"/>
                          </a:rPr>
                          <m:t>+1</m:t>
                        </m:r>
                      </m:e>
                    </m:d>
                    <m:r>
                      <a:rPr lang="en-US" sz="4000" b="0" i="1" smtClean="0">
                        <a:latin typeface="Cambria Math" panose="02040503050406030204" pitchFamily="18" charset="0"/>
                      </a:rPr>
                      <m:t>+</m:t>
                    </m:r>
                    <m:r>
                      <a:rPr lang="en-US" sz="4000" b="0" i="1" smtClean="0">
                        <a:latin typeface="Cambria Math" panose="02040503050406030204" pitchFamily="18" charset="0"/>
                      </a:rPr>
                      <m:t>𝑥</m:t>
                    </m:r>
                    <m:r>
                      <a:rPr lang="en-US" sz="4000" b="0" i="1" smtClean="0">
                        <a:latin typeface="Cambria Math" panose="02040503050406030204" pitchFamily="18" charset="0"/>
                      </a:rPr>
                      <m:t>+1+</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𝑥</m:t>
                        </m:r>
                      </m:e>
                      <m:sup>
                        <m:r>
                          <a:rPr lang="en-US" sz="4000" b="0" i="1" smtClean="0">
                            <a:latin typeface="Cambria Math" panose="02040503050406030204" pitchFamily="18" charset="0"/>
                          </a:rPr>
                          <m:t>2</m:t>
                        </m:r>
                      </m:sup>
                    </m:sSup>
                  </m:oMath>
                </a14:m>
                <a:endParaRPr lang="en-CA" sz="4000" dirty="0"/>
              </a:p>
              <a:p>
                <a:r>
                  <a:rPr lang="en-US" sz="4000" dirty="0"/>
                  <a:t>    </a:t>
                </a:r>
                <a14:m>
                  <m:oMath xmlns:m="http://schemas.openxmlformats.org/officeDocument/2006/math">
                    <m:r>
                      <a:rPr lang="en-US" sz="4000" i="1">
                        <a:latin typeface="Cambria Math" panose="02040503050406030204" pitchFamily="18" charset="0"/>
                      </a:rPr>
                      <m:t>=</m:t>
                    </m:r>
                    <m:sSup>
                      <m:sSupPr>
                        <m:ctrlPr>
                          <a:rPr lang="en-US" sz="4000" b="0" i="1" smtClean="0">
                            <a:latin typeface="Cambria Math" panose="02040503050406030204" pitchFamily="18" charset="0"/>
                          </a:rPr>
                        </m:ctrlPr>
                      </m:sSupPr>
                      <m:e>
                        <m:r>
                          <a:rPr lang="en-US" sz="4000" i="1">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b="0" i="1" smtClean="0">
                        <a:latin typeface="Cambria Math" panose="02040503050406030204" pitchFamily="18" charset="0"/>
                      </a:rPr>
                      <m:t>𝑥</m:t>
                    </m:r>
                    <m:r>
                      <a:rPr lang="en-US" sz="4000" i="1">
                        <a:latin typeface="Cambria Math" panose="02040503050406030204" pitchFamily="18" charset="0"/>
                      </a:rPr>
                      <m:t>+</m:t>
                    </m:r>
                    <m:r>
                      <a:rPr lang="en-US" sz="4000" i="1">
                        <a:latin typeface="Cambria Math" panose="02040503050406030204" pitchFamily="18" charset="0"/>
                      </a:rPr>
                      <m:t>𝑥</m:t>
                    </m:r>
                    <m:r>
                      <a:rPr lang="en-US" sz="4000" i="1">
                        <a:latin typeface="Cambria Math" panose="02040503050406030204" pitchFamily="18" charset="0"/>
                      </a:rPr>
                      <m:t>+1+</m:t>
                    </m:r>
                    <m:sSup>
                      <m:sSupPr>
                        <m:ctrlPr>
                          <a:rPr lang="en-US" sz="4000" i="1">
                            <a:latin typeface="Cambria Math" panose="02040503050406030204" pitchFamily="18" charset="0"/>
                          </a:rPr>
                        </m:ctrlPr>
                      </m:sSupPr>
                      <m:e>
                        <m:r>
                          <a:rPr lang="en-US" sz="4000" i="1">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≡1</m:t>
                    </m:r>
                  </m:oMath>
                </a14:m>
                <a:endParaRPr lang="en-CA" sz="4000" dirty="0"/>
              </a:p>
              <a:p>
                <a:endParaRPr lang="en-CA" sz="2000" dirty="0"/>
              </a:p>
              <a:p>
                <a:pPr/>
                <a14:m>
                  <m:oMathPara xmlns:m="http://schemas.openxmlformats.org/officeDocument/2006/math">
                    <m:oMathParaPr>
                      <m:jc m:val="left"/>
                    </m:oMathParaPr>
                    <m:oMath xmlns:m="http://schemas.openxmlformats.org/officeDocument/2006/math">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e>
                      </m:d>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e>
                      </m:d>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3</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oMath>
                  </m:oMathPara>
                </a14:m>
                <a:endParaRPr lang="en-US" sz="4000" i="1" dirty="0">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2162D188-DD60-44CE-B3AB-A24AE4ECB51A}"/>
                  </a:ext>
                </a:extLst>
              </p:cNvPr>
              <p:cNvSpPr>
                <a:spLocks noRot="1" noChangeAspect="1" noMove="1" noResize="1" noEditPoints="1" noAdjustHandles="1" noChangeArrowheads="1" noChangeShapeType="1" noTextEdit="1"/>
              </p:cNvSpPr>
              <p:nvPr/>
            </p:nvSpPr>
            <p:spPr>
              <a:xfrm>
                <a:off x="3069002" y="1638645"/>
                <a:ext cx="9122997" cy="4708981"/>
              </a:xfrm>
              <a:prstGeom prst="rect">
                <a:avLst/>
              </a:prstGeom>
              <a:blipFill>
                <a:blip r:embed="rId4"/>
                <a:stretch>
                  <a:fillRect/>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B9BED103-F74A-4282-83A4-5CA16B864D17}"/>
              </a:ext>
            </a:extLst>
          </p:cNvPr>
          <p:cNvCxnSpPr>
            <a:cxnSpLocks/>
          </p:cNvCxnSpPr>
          <p:nvPr/>
        </p:nvCxnSpPr>
        <p:spPr>
          <a:xfrm flipV="1">
            <a:off x="2862571"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1E34D1-B1CB-4A27-AAEF-2A4D4F42DFCC}"/>
                  </a:ext>
                </a:extLst>
              </p:cNvPr>
              <p:cNvSpPr txBox="1"/>
              <p:nvPr/>
            </p:nvSpPr>
            <p:spPr>
              <a:xfrm>
                <a:off x="9667214" y="-29028"/>
                <a:ext cx="2263527"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200" b="0" i="1" smtClean="0">
                          <a:latin typeface="Cambria Math" panose="02040503050406030204" pitchFamily="18" charset="0"/>
                        </a:rPr>
                        <m:t>=</m:t>
                      </m:r>
                      <m:sSub>
                        <m:sSubPr>
                          <m:ctrlPr>
                            <a:rPr lang="en-US" sz="7200" i="1" smtClean="0">
                              <a:solidFill>
                                <a:srgbClr val="FF0000"/>
                              </a:solidFill>
                              <a:latin typeface="Cambria Math" panose="02040503050406030204" pitchFamily="18" charset="0"/>
                            </a:rPr>
                          </m:ctrlPr>
                        </m:sSubPr>
                        <m:e>
                          <m:r>
                            <a:rPr lang="en-US" sz="7200" i="1">
                              <a:solidFill>
                                <a:srgbClr val="FF0000"/>
                              </a:solidFill>
                              <a:latin typeface="Cambria Math" panose="02040503050406030204" pitchFamily="18" charset="0"/>
                            </a:rPr>
                            <m:t>𝔽</m:t>
                          </m:r>
                        </m:e>
                        <m:sub>
                          <m:r>
                            <a:rPr lang="en-US" sz="7200" i="1">
                              <a:solidFill>
                                <a:srgbClr val="FF0000"/>
                              </a:solidFill>
                              <a:latin typeface="Cambria Math" panose="02040503050406030204" pitchFamily="18" charset="0"/>
                            </a:rPr>
                            <m:t>8</m:t>
                          </m:r>
                        </m:sub>
                      </m:sSub>
                    </m:oMath>
                  </m:oMathPara>
                </a14:m>
                <a:endParaRPr lang="en-US" sz="720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D1E34D1-B1CB-4A27-AAEF-2A4D4F42DFCC}"/>
                  </a:ext>
                </a:extLst>
              </p:cNvPr>
              <p:cNvSpPr txBox="1">
                <a:spLocks noRot="1" noChangeAspect="1" noMove="1" noResize="1" noEditPoints="1" noAdjustHandles="1" noChangeArrowheads="1" noChangeShapeType="1" noTextEdit="1"/>
              </p:cNvSpPr>
              <p:nvPr/>
            </p:nvSpPr>
            <p:spPr>
              <a:xfrm>
                <a:off x="9667214" y="-29028"/>
                <a:ext cx="2263527" cy="1200329"/>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56817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ℤ</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43BB009-62A6-4DF5-80E3-7BFBB507070E}"/>
                  </a:ext>
                </a:extLst>
              </p:cNvPr>
              <p:cNvSpPr/>
              <p:nvPr/>
            </p:nvSpPr>
            <p:spPr>
              <a:xfrm>
                <a:off x="278113" y="1225689"/>
                <a:ext cx="2105192" cy="5632311"/>
              </a:xfrm>
              <a:prstGeom prst="rect">
                <a:avLst/>
              </a:prstGeom>
            </p:spPr>
            <p:txBody>
              <a:bodyPr wrap="none">
                <a:spAutoFit/>
              </a:bodyPr>
              <a:lstStyle/>
              <a:p>
                <a:r>
                  <a:rPr lang="en-US" sz="3600" dirty="0"/>
                  <a:t>Members:</a:t>
                </a:r>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0</m:t>
                      </m:r>
                    </m:oMath>
                  </m:oMathPara>
                </a14:m>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1</m:t>
                      </m:r>
                    </m:oMath>
                  </m:oMathPara>
                </a14:m>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2</m:t>
                      </m:r>
                    </m:oMath>
                  </m:oMathPara>
                </a14:m>
                <a:endParaRPr lang="en-CA" sz="3600" dirty="0"/>
              </a:p>
              <a:p>
                <a:pPr algn="ctr"/>
                <a14:m>
                  <m:oMathPara xmlns:m="http://schemas.openxmlformats.org/officeDocument/2006/math">
                    <m:oMathParaPr>
                      <m:jc m:val="center"/>
                    </m:oMathParaPr>
                    <m:oMath xmlns:m="http://schemas.openxmlformats.org/officeDocument/2006/math">
                      <m:r>
                        <a:rPr lang="en-US" sz="3600" b="0" i="1" smtClean="0">
                          <a:solidFill>
                            <a:srgbClr val="0070C0"/>
                          </a:solidFill>
                          <a:latin typeface="Cambria Math" panose="02040503050406030204" pitchFamily="18" charset="0"/>
                        </a:rPr>
                        <m:t>𝑥</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+1</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r>
                        <a:rPr lang="en-US" sz="3600" b="0" i="1" smtClean="0">
                          <a:latin typeface="Cambria Math" panose="02040503050406030204" pitchFamily="18" charset="0"/>
                        </a:rPr>
                        <m:t>2</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solidFill>
                            <a:schemeClr val="tx1"/>
                          </a:solidFill>
                          <a:latin typeface="Cambria Math" panose="02040503050406030204" pitchFamily="18" charset="0"/>
                        </a:rPr>
                        <m:t>2</m:t>
                      </m:r>
                      <m:r>
                        <a:rPr lang="en-US" sz="3600" i="1">
                          <a:solidFill>
                            <a:srgbClr val="0070C0"/>
                          </a:solidFill>
                          <a:latin typeface="Cambria Math" panose="02040503050406030204" pitchFamily="18" charset="0"/>
                        </a:rPr>
                        <m:t>𝑥</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2</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+1</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2</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+2</m:t>
                      </m:r>
                    </m:oMath>
                  </m:oMathPara>
                </a14:m>
                <a:endParaRPr lang="en-US" sz="3600" i="1" dirty="0">
                  <a:latin typeface="Cambria Math" panose="02040503050406030204" pitchFamily="18" charset="0"/>
                </a:endParaRPr>
              </a:p>
            </p:txBody>
          </p:sp>
        </mc:Choice>
        <mc:Fallback xmlns="">
          <p:sp>
            <p:nvSpPr>
              <p:cNvPr id="3" name="Rectangle 2">
                <a:extLst>
                  <a:ext uri="{FF2B5EF4-FFF2-40B4-BE49-F238E27FC236}">
                    <a16:creationId xmlns:a16="http://schemas.microsoft.com/office/drawing/2014/main" id="{143BB009-62A6-4DF5-80E3-7BFBB507070E}"/>
                  </a:ext>
                </a:extLst>
              </p:cNvPr>
              <p:cNvSpPr>
                <a:spLocks noRot="1" noChangeAspect="1" noMove="1" noResize="1" noEditPoints="1" noAdjustHandles="1" noChangeArrowheads="1" noChangeShapeType="1" noTextEdit="1"/>
              </p:cNvSpPr>
              <p:nvPr/>
            </p:nvSpPr>
            <p:spPr>
              <a:xfrm>
                <a:off x="278113" y="1225689"/>
                <a:ext cx="2105192" cy="5632311"/>
              </a:xfrm>
              <a:prstGeom prst="rect">
                <a:avLst/>
              </a:prstGeom>
              <a:blipFill>
                <a:blip r:embed="rId3"/>
                <a:stretch>
                  <a:fillRect l="-8986" t="-1515" r="-7536"/>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62D188-DD60-44CE-B3AB-A24AE4ECB51A}"/>
                  </a:ext>
                </a:extLst>
              </p:cNvPr>
              <p:cNvSpPr/>
              <p:nvPr/>
            </p:nvSpPr>
            <p:spPr>
              <a:xfrm>
                <a:off x="2873830" y="1638645"/>
                <a:ext cx="9318170" cy="4708981"/>
              </a:xfrm>
              <a:prstGeom prst="rect">
                <a:avLst/>
              </a:prstGeom>
            </p:spPr>
            <p:txBody>
              <a:bodyPr wrap="square">
                <a:spAutoFit/>
              </a:bodyPr>
              <a:lstStyle/>
              <a:p>
                <a14:m>
                  <m:oMath xmlns:m="http://schemas.openxmlformats.org/officeDocument/2006/math">
                    <m:r>
                      <a:rPr lang="en-US" sz="4000" i="1" dirty="0" smtClean="0">
                        <a:latin typeface="Cambria Math" panose="02040503050406030204" pitchFamily="18" charset="0"/>
                      </a:rPr>
                      <m:t>1</m:t>
                    </m:r>
                    <m:r>
                      <a:rPr lang="en-US" sz="4000" b="0" i="1" dirty="0" smtClean="0">
                        <a:latin typeface="Cambria Math" panose="02040503050406030204" pitchFamily="18" charset="0"/>
                      </a:rPr>
                      <m:t>⋅1=1</m:t>
                    </m:r>
                  </m:oMath>
                </a14:m>
                <a:r>
                  <a:rPr lang="en-US" sz="4000" b="0" dirty="0"/>
                  <a:t>     </a:t>
                </a:r>
                <a14:m>
                  <m:oMath xmlns:m="http://schemas.openxmlformats.org/officeDocument/2006/math">
                    <m:r>
                      <a:rPr lang="en-US" sz="4000" b="0" i="1" dirty="0" smtClean="0">
                        <a:latin typeface="Cambria Math" panose="02040503050406030204" pitchFamily="18" charset="0"/>
                      </a:rPr>
                      <m:t>2</m:t>
                    </m:r>
                    <m:r>
                      <a:rPr lang="en-US" sz="4000" i="1" dirty="0">
                        <a:latin typeface="Cambria Math" panose="02040503050406030204" pitchFamily="18" charset="0"/>
                      </a:rPr>
                      <m:t>⋅</m:t>
                    </m:r>
                    <m:r>
                      <a:rPr lang="en-US" sz="4000" b="0" i="1" dirty="0" smtClean="0">
                        <a:latin typeface="Cambria Math" panose="02040503050406030204" pitchFamily="18" charset="0"/>
                      </a:rPr>
                      <m:t>2</m:t>
                    </m:r>
                    <m:r>
                      <a:rPr lang="en-US" sz="4000" i="1" dirty="0">
                        <a:latin typeface="Cambria Math" panose="02040503050406030204" pitchFamily="18" charset="0"/>
                      </a:rPr>
                      <m:t>=</m:t>
                    </m:r>
                    <m:r>
                      <a:rPr lang="en-US" sz="4000" b="0" i="1" dirty="0" smtClean="0">
                        <a:latin typeface="Cambria Math" panose="02040503050406030204" pitchFamily="18" charset="0"/>
                      </a:rPr>
                      <m:t>4≡1</m:t>
                    </m:r>
                  </m:oMath>
                </a14:m>
                <a:r>
                  <a:rPr lang="en-US" sz="4000" dirty="0"/>
                  <a:t>   </a:t>
                </a:r>
                <a:endParaRPr lang="en-US" sz="4000" b="0" dirty="0"/>
              </a:p>
              <a:p>
                <a:endParaRPr lang="en-US" sz="2000" b="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2</m:t>
                      </m:r>
                      <m:r>
                        <a:rPr lang="en-US" sz="4000" i="1">
                          <a:solidFill>
                            <a:srgbClr val="0070C0"/>
                          </a:solidFill>
                          <a:latin typeface="Cambria Math" panose="02040503050406030204" pitchFamily="18" charset="0"/>
                        </a:rPr>
                        <m:t>𝑥</m:t>
                      </m:r>
                      <m:d>
                        <m:dPr>
                          <m:ctrlPr>
                            <a:rPr lang="en-US" sz="4000" b="0" i="1" smtClean="0">
                              <a:solidFill>
                                <a:schemeClr val="tx1"/>
                              </a:solidFill>
                              <a:latin typeface="Cambria Math" panose="02040503050406030204" pitchFamily="18" charset="0"/>
                            </a:rPr>
                          </m:ctrlPr>
                        </m:dPr>
                        <m:e>
                          <m:r>
                            <a:rPr lang="en-US" sz="400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=2</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≡2⋅</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−1</m:t>
                          </m:r>
                        </m:e>
                      </m:d>
                      <m:r>
                        <a:rPr lang="en-US" sz="4000" b="0" i="1" smtClean="0">
                          <a:latin typeface="Cambria Math" panose="02040503050406030204" pitchFamily="18" charset="0"/>
                        </a:rPr>
                        <m:t>=−2≡1</m:t>
                      </m:r>
                    </m:oMath>
                  </m:oMathPara>
                </a14:m>
                <a:endParaRPr lang="en-US" sz="4000" b="0" dirty="0"/>
              </a:p>
              <a:p>
                <a:endParaRPr lang="en-US" sz="2000" b="0" dirty="0"/>
              </a:p>
              <a:p>
                <a:pPr/>
                <a14:m>
                  <m:oMathPara xmlns:m="http://schemas.openxmlformats.org/officeDocument/2006/math">
                    <m:oMathParaPr>
                      <m:jc m:val="left"/>
                    </m:oMathParaPr>
                    <m:oMath xmlns:m="http://schemas.openxmlformats.org/officeDocument/2006/math">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r>
                            <a:rPr lang="en-US" sz="4000" b="0" i="1" smtClean="0">
                              <a:latin typeface="Cambria Math" panose="02040503050406030204" pitchFamily="18" charset="0"/>
                            </a:rPr>
                            <m:t>2</m:t>
                          </m:r>
                        </m:e>
                      </m:d>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e>
                      </m:d>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i="1">
                          <a:latin typeface="Cambria Math" panose="02040503050406030204" pitchFamily="18" charset="0"/>
                        </a:rPr>
                        <m:t>+</m:t>
                      </m:r>
                      <m:r>
                        <a:rPr lang="en-US" sz="4000" b="0" i="1" smtClean="0">
                          <a:latin typeface="Cambria Math" panose="02040503050406030204" pitchFamily="18" charset="0"/>
                        </a:rPr>
                        <m:t>3</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r>
                        <a:rPr lang="en-US" sz="4000" i="1" smtClean="0">
                          <a:latin typeface="Cambria Math" panose="02040503050406030204" pitchFamily="18" charset="0"/>
                        </a:rPr>
                        <m:t>2</m:t>
                      </m:r>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−1+0+2=1</m:t>
                      </m:r>
                    </m:oMath>
                  </m:oMathPara>
                </a14:m>
                <a:endParaRPr lang="en-CA" sz="4000" dirty="0"/>
              </a:p>
              <a:p>
                <a:endParaRPr lang="en-CA" sz="2000" dirty="0"/>
              </a:p>
              <a:p>
                <a:pPr/>
                <a14:m>
                  <m:oMathPara xmlns:m="http://schemas.openxmlformats.org/officeDocument/2006/math">
                    <m:oMathParaPr>
                      <m:jc m:val="left"/>
                    </m:oMathParaPr>
                    <m:oMath xmlns:m="http://schemas.openxmlformats.org/officeDocument/2006/math">
                      <m:d>
                        <m:dPr>
                          <m:ctrlPr>
                            <a:rPr lang="en-US" sz="4000" i="1">
                              <a:latin typeface="Cambria Math" panose="02040503050406030204" pitchFamily="18" charset="0"/>
                            </a:rPr>
                          </m:ctrlPr>
                        </m:dPr>
                        <m:e>
                          <m:r>
                            <a:rPr lang="en-US" sz="4000" i="1">
                              <a:latin typeface="Cambria Math" panose="02040503050406030204" pitchFamily="18" charset="0"/>
                            </a:rPr>
                            <m:t>2</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e>
                      </m:d>
                      <m:d>
                        <m:dPr>
                          <m:ctrlPr>
                            <a:rPr lang="en-US" sz="4000" i="1">
                              <a:latin typeface="Cambria Math" panose="02040503050406030204" pitchFamily="18" charset="0"/>
                            </a:rPr>
                          </m:ctrlPr>
                        </m:dPr>
                        <m:e>
                          <m:r>
                            <a:rPr lang="en-US" sz="4000" i="1">
                              <a:latin typeface="Cambria Math" panose="02040503050406030204" pitchFamily="18" charset="0"/>
                            </a:rPr>
                            <m:t>2</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+2</m:t>
                          </m:r>
                        </m:e>
                      </m:d>
                      <m:r>
                        <a:rPr lang="en-US" sz="4000" i="1">
                          <a:latin typeface="Cambria Math" panose="02040503050406030204" pitchFamily="18" charset="0"/>
                        </a:rPr>
                        <m:t>=</m:t>
                      </m:r>
                      <m:r>
                        <a:rPr lang="en-US" sz="4000" i="1" smtClean="0">
                          <a:latin typeface="Cambria Math" panose="02040503050406030204" pitchFamily="18" charset="0"/>
                        </a:rPr>
                        <m:t>4</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i="1">
                          <a:latin typeface="Cambria Math" panose="02040503050406030204" pitchFamily="18" charset="0"/>
                        </a:rPr>
                        <m:t>+</m:t>
                      </m:r>
                      <m:r>
                        <a:rPr lang="en-US" sz="4000" b="0" i="1" smtClean="0">
                          <a:latin typeface="Cambria Math" panose="02040503050406030204" pitchFamily="18" charset="0"/>
                        </a:rPr>
                        <m:t>6</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2</m:t>
                      </m:r>
                    </m:oMath>
                  </m:oMathPara>
                </a14:m>
                <a:endParaRPr lang="en-US" sz="4000" b="0" i="1" dirty="0">
                  <a:solidFill>
                    <a:schemeClr val="tx1"/>
                  </a:solidFill>
                  <a:latin typeface="Cambria Math" panose="02040503050406030204" pitchFamily="18" charset="0"/>
                </a:endParaRPr>
              </a:p>
              <a:p>
                <a:r>
                  <a:rPr lang="en-US" sz="4000" dirty="0"/>
                  <a:t>    </a:t>
                </a:r>
                <a14:m>
                  <m:oMath xmlns:m="http://schemas.openxmlformats.org/officeDocument/2006/math">
                    <m:r>
                      <a:rPr lang="en-US" sz="4000" b="0" i="0"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−4+0+2=−2≡1</m:t>
                    </m:r>
                  </m:oMath>
                </a14:m>
                <a:endParaRPr lang="en-US" sz="4000" i="1" dirty="0">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2162D188-DD60-44CE-B3AB-A24AE4ECB51A}"/>
                  </a:ext>
                </a:extLst>
              </p:cNvPr>
              <p:cNvSpPr>
                <a:spLocks noRot="1" noChangeAspect="1" noMove="1" noResize="1" noEditPoints="1" noAdjustHandles="1" noChangeArrowheads="1" noChangeShapeType="1" noTextEdit="1"/>
              </p:cNvSpPr>
              <p:nvPr/>
            </p:nvSpPr>
            <p:spPr>
              <a:xfrm>
                <a:off x="2873830" y="1638645"/>
                <a:ext cx="9318170" cy="4708981"/>
              </a:xfrm>
              <a:prstGeom prst="rect">
                <a:avLst/>
              </a:prstGeom>
              <a:blipFill>
                <a:blip r:embed="rId4"/>
                <a:stretch>
                  <a:fillRect/>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B9BED103-F74A-4282-83A4-5CA16B864D17}"/>
              </a:ext>
            </a:extLst>
          </p:cNvPr>
          <p:cNvCxnSpPr>
            <a:cxnSpLocks/>
          </p:cNvCxnSpPr>
          <p:nvPr/>
        </p:nvCxnSpPr>
        <p:spPr>
          <a:xfrm flipV="1">
            <a:off x="2673887"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1E34D1-B1CB-4A27-AAEF-2A4D4F42DFCC}"/>
                  </a:ext>
                </a:extLst>
              </p:cNvPr>
              <p:cNvSpPr txBox="1"/>
              <p:nvPr/>
            </p:nvSpPr>
            <p:spPr>
              <a:xfrm>
                <a:off x="9667214" y="-29028"/>
                <a:ext cx="2263527"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200" b="0" i="1" smtClean="0">
                          <a:latin typeface="Cambria Math" panose="02040503050406030204" pitchFamily="18" charset="0"/>
                        </a:rPr>
                        <m:t>=</m:t>
                      </m:r>
                      <m:sSub>
                        <m:sSubPr>
                          <m:ctrlPr>
                            <a:rPr lang="en-US" sz="7200" i="1" smtClean="0">
                              <a:solidFill>
                                <a:srgbClr val="FF0000"/>
                              </a:solidFill>
                              <a:latin typeface="Cambria Math" panose="02040503050406030204" pitchFamily="18" charset="0"/>
                            </a:rPr>
                          </m:ctrlPr>
                        </m:sSubPr>
                        <m:e>
                          <m:r>
                            <a:rPr lang="en-US" sz="7200" i="1">
                              <a:solidFill>
                                <a:srgbClr val="FF0000"/>
                              </a:solidFill>
                              <a:latin typeface="Cambria Math" panose="02040503050406030204" pitchFamily="18" charset="0"/>
                            </a:rPr>
                            <m:t>𝔽</m:t>
                          </m:r>
                        </m:e>
                        <m:sub>
                          <m:r>
                            <a:rPr lang="en-US" sz="7200" b="0" i="1" smtClean="0">
                              <a:solidFill>
                                <a:srgbClr val="FF0000"/>
                              </a:solidFill>
                              <a:latin typeface="Cambria Math" panose="02040503050406030204" pitchFamily="18" charset="0"/>
                            </a:rPr>
                            <m:t>9</m:t>
                          </m:r>
                        </m:sub>
                      </m:sSub>
                    </m:oMath>
                  </m:oMathPara>
                </a14:m>
                <a:endParaRPr lang="en-US" sz="720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D1E34D1-B1CB-4A27-AAEF-2A4D4F42DFCC}"/>
                  </a:ext>
                </a:extLst>
              </p:cNvPr>
              <p:cNvSpPr txBox="1">
                <a:spLocks noRot="1" noChangeAspect="1" noMove="1" noResize="1" noEditPoints="1" noAdjustHandles="1" noChangeArrowheads="1" noChangeShapeType="1" noTextEdit="1"/>
              </p:cNvSpPr>
              <p:nvPr/>
            </p:nvSpPr>
            <p:spPr>
              <a:xfrm>
                <a:off x="9667214" y="-29028"/>
                <a:ext cx="2263527" cy="1200329"/>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3469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58CC64C-9586-4AD9-A3DD-1D61C61863F9}"/>
              </a:ext>
            </a:extLst>
          </p:cNvPr>
          <p:cNvGrpSpPr/>
          <p:nvPr/>
        </p:nvGrpSpPr>
        <p:grpSpPr>
          <a:xfrm>
            <a:off x="192924" y="3309695"/>
            <a:ext cx="3336371" cy="3361234"/>
            <a:chOff x="4930811" y="3014632"/>
            <a:chExt cx="3336371" cy="3361234"/>
          </a:xfrm>
        </p:grpSpPr>
        <p:cxnSp>
          <p:nvCxnSpPr>
            <p:cNvPr id="105" name="Straight Arrow Connector 104">
              <a:extLst>
                <a:ext uri="{FF2B5EF4-FFF2-40B4-BE49-F238E27FC236}">
                  <a16:creationId xmlns:a16="http://schemas.microsoft.com/office/drawing/2014/main" id="{CCDF0A6C-9EFD-4733-A271-C970695AC579}"/>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61B897-93AE-407E-8BC3-4D705651928B}"/>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52ADFD3-7F8A-4731-9725-1DC49A01FDAA}"/>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7" name="Content Placeholder 2">
                  <a:extLst>
                    <a:ext uri="{FF2B5EF4-FFF2-40B4-BE49-F238E27FC236}">
                      <a16:creationId xmlns:a16="http://schemas.microsoft.com/office/drawing/2014/main" id="{652ADFD3-7F8A-4731-9725-1DC49A01FDAA}"/>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3C4EA64-6B14-4D37-849C-68EB8C42C86B}"/>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8" name="Content Placeholder 2">
                  <a:extLst>
                    <a:ext uri="{FF2B5EF4-FFF2-40B4-BE49-F238E27FC236}">
                      <a16:creationId xmlns:a16="http://schemas.microsoft.com/office/drawing/2014/main" id="{33C4EA64-6B14-4D37-849C-68EB8C42C86B}"/>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1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FBB92E3-B9B9-49D1-A726-CA996531046C}"/>
                  </a:ext>
                </a:extLst>
              </p:cNvPr>
              <p:cNvSpPr/>
              <p:nvPr/>
            </p:nvSpPr>
            <p:spPr>
              <a:xfrm>
                <a:off x="374408" y="236440"/>
                <a:ext cx="8493800" cy="10156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𝔽</m:t>
                          </m:r>
                        </m:e>
                        <m:sub>
                          <m:r>
                            <a:rPr lang="en-US" sz="6000" i="1">
                              <a:solidFill>
                                <a:schemeClr val="tx1"/>
                              </a:solidFill>
                              <a:latin typeface="Cambria Math" panose="02040503050406030204" pitchFamily="18" charset="0"/>
                            </a:rPr>
                            <m:t>4</m:t>
                          </m:r>
                        </m:sub>
                      </m:sSub>
                      <m:r>
                        <a:rPr lang="en-US" sz="6000" i="1">
                          <a:solidFill>
                            <a:schemeClr val="tx1"/>
                          </a:solidFill>
                          <a:latin typeface="Cambria Math" panose="02040503050406030204" pitchFamily="18" charset="0"/>
                        </a:rPr>
                        <m:t>=</m:t>
                      </m:r>
                      <m:sSub>
                        <m:sSubPr>
                          <m:ctrlPr>
                            <a:rPr lang="en-US" sz="6000" i="1">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ℤ</m:t>
                          </m:r>
                        </m:e>
                        <m:sub>
                          <m:r>
                            <a:rPr lang="en-US" sz="6000" i="1">
                              <a:solidFill>
                                <a:schemeClr val="tx1"/>
                              </a:solidFill>
                              <a:latin typeface="Cambria Math" panose="02040503050406030204" pitchFamily="18" charset="0"/>
                            </a:rPr>
                            <m:t>2</m:t>
                          </m:r>
                        </m:sub>
                      </m:sSub>
                      <m:d>
                        <m:dPr>
                          <m:begChr m:val="["/>
                          <m:endChr m:val="]"/>
                          <m:ctrlPr>
                            <a:rPr lang="en-US" sz="6000" i="1">
                              <a:solidFill>
                                <a:schemeClr val="tx1"/>
                              </a:solidFill>
                              <a:latin typeface="Cambria Math" panose="02040503050406030204" pitchFamily="18" charset="0"/>
                            </a:rPr>
                          </m:ctrlPr>
                        </m:dPr>
                        <m:e>
                          <m:r>
                            <a:rPr lang="en-US" sz="6000" i="1">
                              <a:solidFill>
                                <a:schemeClr val="tx1"/>
                              </a:solidFill>
                              <a:latin typeface="Cambria Math" panose="02040503050406030204" pitchFamily="18" charset="0"/>
                            </a:rPr>
                            <m:t>𝑥</m:t>
                          </m:r>
                        </m:e>
                      </m:d>
                      <m:r>
                        <m:rPr>
                          <m:lit/>
                        </m:rPr>
                        <a:rPr lang="en-US" sz="6000" i="1">
                          <a:solidFill>
                            <a:schemeClr val="tx1"/>
                          </a:solidFill>
                          <a:latin typeface="Cambria Math" panose="02040503050406030204" pitchFamily="18" charset="0"/>
                        </a:rPr>
                        <m:t>/</m:t>
                      </m:r>
                      <m:r>
                        <a:rPr lang="en-US" sz="6000" i="1">
                          <a:solidFill>
                            <a:schemeClr val="tx1"/>
                          </a:solidFill>
                          <a:latin typeface="Cambria Math" panose="02040503050406030204" pitchFamily="18" charset="0"/>
                        </a:rPr>
                        <m:t>(</m:t>
                      </m:r>
                      <m:sSup>
                        <m:sSupPr>
                          <m:ctrlPr>
                            <a:rPr lang="en-US" sz="6000" i="1">
                              <a:solidFill>
                                <a:schemeClr val="tx1"/>
                              </a:solidFill>
                              <a:latin typeface="Cambria Math" panose="02040503050406030204" pitchFamily="18" charset="0"/>
                            </a:rPr>
                          </m:ctrlPr>
                        </m:sSupPr>
                        <m:e>
                          <m:r>
                            <a:rPr lang="en-US" sz="6000" i="1">
                              <a:solidFill>
                                <a:schemeClr val="tx1"/>
                              </a:solidFill>
                              <a:latin typeface="Cambria Math" panose="02040503050406030204" pitchFamily="18" charset="0"/>
                            </a:rPr>
                            <m:t>𝑥</m:t>
                          </m:r>
                        </m:e>
                        <m:sup>
                          <m:r>
                            <a:rPr lang="en-US" sz="6000" i="1">
                              <a:solidFill>
                                <a:schemeClr val="tx1"/>
                              </a:solidFill>
                              <a:latin typeface="Cambria Math" panose="02040503050406030204" pitchFamily="18" charset="0"/>
                            </a:rPr>
                            <m:t>2</m:t>
                          </m:r>
                        </m:sup>
                      </m:sSup>
                      <m:r>
                        <a:rPr lang="en-US" sz="6000" i="1">
                          <a:solidFill>
                            <a:schemeClr val="tx1"/>
                          </a:solidFill>
                          <a:latin typeface="Cambria Math" panose="02040503050406030204" pitchFamily="18" charset="0"/>
                        </a:rPr>
                        <m:t>+</m:t>
                      </m:r>
                      <m:r>
                        <a:rPr lang="en-US" sz="6000" i="1">
                          <a:solidFill>
                            <a:schemeClr val="tx1"/>
                          </a:solidFill>
                          <a:latin typeface="Cambria Math" panose="02040503050406030204" pitchFamily="18" charset="0"/>
                        </a:rPr>
                        <m:t>𝑥</m:t>
                      </m:r>
                      <m:r>
                        <a:rPr lang="en-US" sz="6000" i="1">
                          <a:solidFill>
                            <a:schemeClr val="tx1"/>
                          </a:solidFill>
                          <a:latin typeface="Cambria Math" panose="02040503050406030204" pitchFamily="18" charset="0"/>
                        </a:rPr>
                        <m:t>+1)</m:t>
                      </m:r>
                    </m:oMath>
                  </m:oMathPara>
                </a14:m>
                <a:endParaRPr lang="en-US" sz="6000" i="1" dirty="0">
                  <a:solidFill>
                    <a:schemeClr val="tx1"/>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DFBB92E3-B9B9-49D1-A726-CA996531046C}"/>
                  </a:ext>
                </a:extLst>
              </p:cNvPr>
              <p:cNvSpPr>
                <a:spLocks noRot="1" noChangeAspect="1" noMove="1" noResize="1" noEditPoints="1" noAdjustHandles="1" noChangeArrowheads="1" noChangeShapeType="1" noTextEdit="1"/>
              </p:cNvSpPr>
              <p:nvPr/>
            </p:nvSpPr>
            <p:spPr>
              <a:xfrm>
                <a:off x="374408" y="236440"/>
                <a:ext cx="8493800" cy="1015663"/>
              </a:xfrm>
              <a:prstGeom prst="rect">
                <a:avLst/>
              </a:prstGeom>
              <a:blipFill>
                <a:blip r:embed="rId16"/>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3D2E2927-ABB6-4A61-9F86-2C2E7213D9FD}"/>
              </a:ext>
            </a:extLst>
          </p:cNvPr>
          <p:cNvGrpSpPr/>
          <p:nvPr/>
        </p:nvGrpSpPr>
        <p:grpSpPr>
          <a:xfrm>
            <a:off x="1087854" y="1992850"/>
            <a:ext cx="3997882" cy="3674777"/>
            <a:chOff x="1087854" y="1992850"/>
            <a:chExt cx="3997882" cy="3674777"/>
          </a:xfrm>
        </p:grpSpPr>
        <p:grpSp>
          <p:nvGrpSpPr>
            <p:cNvPr id="82" name="Group 81">
              <a:extLst>
                <a:ext uri="{FF2B5EF4-FFF2-40B4-BE49-F238E27FC236}">
                  <a16:creationId xmlns:a16="http://schemas.microsoft.com/office/drawing/2014/main" id="{976FA445-E1D6-4EF1-BC8B-624B8A147572}"/>
                </a:ext>
              </a:extLst>
            </p:cNvPr>
            <p:cNvGrpSpPr/>
            <p:nvPr/>
          </p:nvGrpSpPr>
          <p:grpSpPr>
            <a:xfrm>
              <a:off x="1652900" y="2476038"/>
              <a:ext cx="2893467" cy="2733698"/>
              <a:chOff x="7624742" y="4968089"/>
              <a:chExt cx="1157768" cy="1093839"/>
            </a:xfrm>
          </p:grpSpPr>
          <p:cxnSp>
            <p:nvCxnSpPr>
              <p:cNvPr id="85" name="Straight Connector 84">
                <a:extLst>
                  <a:ext uri="{FF2B5EF4-FFF2-40B4-BE49-F238E27FC236}">
                    <a16:creationId xmlns:a16="http://schemas.microsoft.com/office/drawing/2014/main" id="{D9A0C37D-6A92-49DA-838E-65E5A65D51EF}"/>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E559AA8-2FD5-4C76-8BB8-F6BE2A980F01}"/>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F32BFC-EB3F-4B44-9461-6BA24C6EDBFF}"/>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18A3AB-46F1-46A9-9730-85FAA0649639}"/>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9DF0392-F74D-44D0-BD95-2A38ED74AC3B}"/>
                </a:ext>
              </a:extLst>
            </p:cNvPr>
            <p:cNvGrpSpPr/>
            <p:nvPr/>
          </p:nvGrpSpPr>
          <p:grpSpPr>
            <a:xfrm>
              <a:off x="1101015" y="1992850"/>
              <a:ext cx="1104597" cy="915785"/>
              <a:chOff x="5227758" y="2553151"/>
              <a:chExt cx="862737" cy="715267"/>
            </a:xfrm>
          </p:grpSpPr>
          <p:sp>
            <p:nvSpPr>
              <p:cNvPr id="53" name="Oval 52">
                <a:extLst>
                  <a:ext uri="{FF2B5EF4-FFF2-40B4-BE49-F238E27FC236}">
                    <a16:creationId xmlns:a16="http://schemas.microsoft.com/office/drawing/2014/main" id="{07274437-C26E-4B93-A445-8380784D0B3D}"/>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AE76685-BC92-4D2A-B46A-2919D17FF285}"/>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96" name="TextBox 95">
                    <a:extLst>
                      <a:ext uri="{FF2B5EF4-FFF2-40B4-BE49-F238E27FC236}">
                        <a16:creationId xmlns:a16="http://schemas.microsoft.com/office/drawing/2014/main" id="{7BD8F53C-ED94-4AE3-B882-F17DC09F1FDB}"/>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1"/>
                    <a:stretch>
                      <a:fillRect/>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3F914A71-1517-4F37-B8B8-B54F9AC18405}"/>
                </a:ext>
              </a:extLst>
            </p:cNvPr>
            <p:cNvGrpSpPr/>
            <p:nvPr/>
          </p:nvGrpSpPr>
          <p:grpSpPr>
            <a:xfrm>
              <a:off x="1087854" y="4751842"/>
              <a:ext cx="1104597" cy="915785"/>
              <a:chOff x="5928751" y="4327186"/>
              <a:chExt cx="862737" cy="715267"/>
            </a:xfrm>
          </p:grpSpPr>
          <p:sp>
            <p:nvSpPr>
              <p:cNvPr id="56" name="Oval 55">
                <a:extLst>
                  <a:ext uri="{FF2B5EF4-FFF2-40B4-BE49-F238E27FC236}">
                    <a16:creationId xmlns:a16="http://schemas.microsoft.com/office/drawing/2014/main" id="{F222010B-5707-4E6E-95F9-E5465417099C}"/>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2DA2295-FEA4-42F4-B95F-99760A7E868A}"/>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93" name="TextBox 92">
                    <a:extLst>
                      <a:ext uri="{FF2B5EF4-FFF2-40B4-BE49-F238E27FC236}">
                        <a16:creationId xmlns:a16="http://schemas.microsoft.com/office/drawing/2014/main" id="{33952C59-224A-4617-8B35-3595DE8E557A}"/>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0"/>
                    <a:stretch>
                      <a:fillRect/>
                    </a:stretch>
                  </a:blipFill>
                </p:spPr>
                <p:txBody>
                  <a:bodyPr/>
                  <a:lstStyle/>
                  <a:p>
                    <a:r>
                      <a:rPr lang="en-CA">
                        <a:noFill/>
                      </a:rPr>
                      <a:t> </a:t>
                    </a:r>
                  </a:p>
                </p:txBody>
              </p:sp>
            </mc:Fallback>
          </mc:AlternateContent>
        </p:grpSp>
        <p:grpSp>
          <p:nvGrpSpPr>
            <p:cNvPr id="58" name="Group 57">
              <a:extLst>
                <a:ext uri="{FF2B5EF4-FFF2-40B4-BE49-F238E27FC236}">
                  <a16:creationId xmlns:a16="http://schemas.microsoft.com/office/drawing/2014/main" id="{2E68AE7D-95F2-4D72-8D75-C84567CF3F09}"/>
                </a:ext>
              </a:extLst>
            </p:cNvPr>
            <p:cNvGrpSpPr/>
            <p:nvPr/>
          </p:nvGrpSpPr>
          <p:grpSpPr>
            <a:xfrm>
              <a:off x="3981138" y="2001830"/>
              <a:ext cx="1104597" cy="915785"/>
              <a:chOff x="7477257" y="2560165"/>
              <a:chExt cx="862737" cy="715267"/>
            </a:xfrm>
          </p:grpSpPr>
          <p:sp>
            <p:nvSpPr>
              <p:cNvPr id="59" name="Oval 58">
                <a:extLst>
                  <a:ext uri="{FF2B5EF4-FFF2-40B4-BE49-F238E27FC236}">
                    <a16:creationId xmlns:a16="http://schemas.microsoft.com/office/drawing/2014/main" id="{AE79CA34-4DD4-42C6-9D9E-049BD218C3A1}"/>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B6D3645-EBBD-44DE-B986-0B13C099007E}"/>
                      </a:ext>
                    </a:extLst>
                  </p:cNvPr>
                  <p:cNvSpPr txBox="1"/>
                  <p:nvPr/>
                </p:nvSpPr>
                <p:spPr>
                  <a:xfrm>
                    <a:off x="7477257" y="2683489"/>
                    <a:ext cx="862737" cy="4086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02" name="TextBox 101">
                    <a:extLst>
                      <a:ext uri="{FF2B5EF4-FFF2-40B4-BE49-F238E27FC236}">
                        <a16:creationId xmlns:a16="http://schemas.microsoft.com/office/drawing/2014/main" id="{7719CC62-A8E9-48F2-899A-6EF7E4035A9D}"/>
                      </a:ext>
                    </a:extLst>
                  </p:cNvPr>
                  <p:cNvSpPr txBox="1">
                    <a:spLocks noRot="1" noChangeAspect="1" noMove="1" noResize="1" noEditPoints="1" noAdjustHandles="1" noChangeArrowheads="1" noChangeShapeType="1" noTextEdit="1"/>
                  </p:cNvSpPr>
                  <p:nvPr/>
                </p:nvSpPr>
                <p:spPr>
                  <a:xfrm>
                    <a:off x="7477257" y="2683489"/>
                    <a:ext cx="862737" cy="408657"/>
                  </a:xfrm>
                  <a:prstGeom prst="rect">
                    <a:avLst/>
                  </a:prstGeom>
                  <a:blipFill>
                    <a:blip r:embed="rId13"/>
                    <a:stretch>
                      <a:fillRect/>
                    </a:stretch>
                  </a:blipFill>
                </p:spPr>
                <p:txBody>
                  <a:bodyPr/>
                  <a:lstStyle/>
                  <a:p>
                    <a:r>
                      <a:rPr lang="en-CA">
                        <a:noFill/>
                      </a:rPr>
                      <a:t> </a:t>
                    </a:r>
                  </a:p>
                </p:txBody>
              </p:sp>
            </mc:Fallback>
          </mc:AlternateContent>
        </p:grpSp>
        <p:grpSp>
          <p:nvGrpSpPr>
            <p:cNvPr id="64" name="Group 63">
              <a:extLst>
                <a:ext uri="{FF2B5EF4-FFF2-40B4-BE49-F238E27FC236}">
                  <a16:creationId xmlns:a16="http://schemas.microsoft.com/office/drawing/2014/main" id="{71A434ED-FE1E-498E-9BBC-CB40EBA32E1F}"/>
                </a:ext>
              </a:extLst>
            </p:cNvPr>
            <p:cNvGrpSpPr/>
            <p:nvPr/>
          </p:nvGrpSpPr>
          <p:grpSpPr>
            <a:xfrm>
              <a:off x="3981139" y="4735527"/>
              <a:ext cx="1104597" cy="915785"/>
              <a:chOff x="7477258" y="4695299"/>
              <a:chExt cx="862737" cy="715267"/>
            </a:xfrm>
          </p:grpSpPr>
          <p:sp>
            <p:nvSpPr>
              <p:cNvPr id="65" name="Oval 64">
                <a:extLst>
                  <a:ext uri="{FF2B5EF4-FFF2-40B4-BE49-F238E27FC236}">
                    <a16:creationId xmlns:a16="http://schemas.microsoft.com/office/drawing/2014/main" id="{3594E988-54E4-4A15-88D3-E5DEEE2667A8}"/>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1F2ED33-063E-43F3-AD24-EE7CF30D96B7}"/>
                      </a:ext>
                    </a:extLst>
                  </p:cNvPr>
                  <p:cNvSpPr txBox="1"/>
                  <p:nvPr/>
                </p:nvSpPr>
                <p:spPr>
                  <a:xfrm>
                    <a:off x="7477258" y="4765059"/>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99" name="TextBox 98">
                    <a:extLst>
                      <a:ext uri="{FF2B5EF4-FFF2-40B4-BE49-F238E27FC236}">
                        <a16:creationId xmlns:a16="http://schemas.microsoft.com/office/drawing/2014/main" id="{102A2BA3-97F7-42A5-81C1-7B36CAA8BED2}"/>
                      </a:ext>
                    </a:extLst>
                  </p:cNvPr>
                  <p:cNvSpPr txBox="1">
                    <a:spLocks noRot="1" noChangeAspect="1" noMove="1" noResize="1" noEditPoints="1" noAdjustHandles="1" noChangeArrowheads="1" noChangeShapeType="1" noTextEdit="1"/>
                  </p:cNvSpPr>
                  <p:nvPr/>
                </p:nvSpPr>
                <p:spPr>
                  <a:xfrm>
                    <a:off x="7477258" y="4765059"/>
                    <a:ext cx="862737" cy="552889"/>
                  </a:xfrm>
                  <a:prstGeom prst="rect">
                    <a:avLst/>
                  </a:prstGeom>
                  <a:blipFill>
                    <a:blip r:embed="rId12"/>
                    <a:stretch>
                      <a:fillRect/>
                    </a:stretch>
                  </a:blipFill>
                </p:spPr>
                <p:txBody>
                  <a:bodyPr/>
                  <a:lstStyle/>
                  <a:p>
                    <a:r>
                      <a:rPr lang="en-CA">
                        <a:noFill/>
                      </a:rPr>
                      <a:t> </a:t>
                    </a:r>
                  </a:p>
                </p:txBody>
              </p:sp>
            </mc:Fallback>
          </mc:AlternateContent>
        </p:grpSp>
      </p:grpSp>
      <p:grpSp>
        <p:nvGrpSpPr>
          <p:cNvPr id="7" name="Group 6">
            <a:extLst>
              <a:ext uri="{FF2B5EF4-FFF2-40B4-BE49-F238E27FC236}">
                <a16:creationId xmlns:a16="http://schemas.microsoft.com/office/drawing/2014/main" id="{1008CB86-8C4B-4EE2-917A-B6F7FD1E091D}"/>
              </a:ext>
            </a:extLst>
          </p:cNvPr>
          <p:cNvGrpSpPr/>
          <p:nvPr/>
        </p:nvGrpSpPr>
        <p:grpSpPr>
          <a:xfrm>
            <a:off x="7821126" y="1949115"/>
            <a:ext cx="3997882" cy="3674777"/>
            <a:chOff x="7821126" y="1949115"/>
            <a:chExt cx="3997882" cy="3674777"/>
          </a:xfrm>
        </p:grpSpPr>
        <p:grpSp>
          <p:nvGrpSpPr>
            <p:cNvPr id="35" name="Group 34">
              <a:extLst>
                <a:ext uri="{FF2B5EF4-FFF2-40B4-BE49-F238E27FC236}">
                  <a16:creationId xmlns:a16="http://schemas.microsoft.com/office/drawing/2014/main" id="{C2F0DA48-3994-4E9E-B460-4FFB517540DE}"/>
                </a:ext>
              </a:extLst>
            </p:cNvPr>
            <p:cNvGrpSpPr/>
            <p:nvPr/>
          </p:nvGrpSpPr>
          <p:grpSpPr>
            <a:xfrm>
              <a:off x="8386172" y="2432303"/>
              <a:ext cx="2893467" cy="2733698"/>
              <a:chOff x="7624742" y="4968089"/>
              <a:chExt cx="1157768" cy="1093839"/>
            </a:xfrm>
          </p:grpSpPr>
          <p:cxnSp>
            <p:nvCxnSpPr>
              <p:cNvPr id="38" name="Straight Connector 37">
                <a:extLst>
                  <a:ext uri="{FF2B5EF4-FFF2-40B4-BE49-F238E27FC236}">
                    <a16:creationId xmlns:a16="http://schemas.microsoft.com/office/drawing/2014/main" id="{A1E1F8DA-DA1A-4943-9BE6-0D08342332E8}"/>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E02F3-769F-45C0-A05C-102259C4EC98}"/>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BA85C8-1375-4FAE-B6EB-51A15F249CAF}"/>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FD0964-7DC6-4AEF-84FF-0F011F7491FD}"/>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B97952CC-1CBE-4D00-8F97-B4950F270FF2}"/>
                </a:ext>
              </a:extLst>
            </p:cNvPr>
            <p:cNvGrpSpPr/>
            <p:nvPr/>
          </p:nvGrpSpPr>
          <p:grpSpPr>
            <a:xfrm>
              <a:off x="7821126" y="4708107"/>
              <a:ext cx="1104597" cy="915785"/>
              <a:chOff x="5928751" y="4327186"/>
              <a:chExt cx="862737" cy="715267"/>
            </a:xfrm>
          </p:grpSpPr>
          <p:sp>
            <p:nvSpPr>
              <p:cNvPr id="68" name="Oval 67">
                <a:extLst>
                  <a:ext uri="{FF2B5EF4-FFF2-40B4-BE49-F238E27FC236}">
                    <a16:creationId xmlns:a16="http://schemas.microsoft.com/office/drawing/2014/main" id="{BDB5FB98-2D04-400F-A654-BF47F5588C2E}"/>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0DA74E3-7A42-4776-997D-5EFBB6D219F9}"/>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00</m:t>
                          </m:r>
                        </m:oMath>
                      </m:oMathPara>
                    </a14:m>
                    <a:endParaRPr lang="en-CA" sz="4000" dirty="0"/>
                  </a:p>
                </p:txBody>
              </p:sp>
            </mc:Choice>
            <mc:Fallback xmlns="">
              <p:sp>
                <p:nvSpPr>
                  <p:cNvPr id="29" name="TextBox 28">
                    <a:extLst>
                      <a:ext uri="{FF2B5EF4-FFF2-40B4-BE49-F238E27FC236}">
                        <a16:creationId xmlns:a16="http://schemas.microsoft.com/office/drawing/2014/main" id="{C785BFA8-0861-4A21-8AF4-5FE2F969BB9B}"/>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2"/>
                    <a:stretch>
                      <a:fillRect/>
                    </a:stretch>
                  </a:blipFill>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20983747-E9FC-4B90-8BD4-FF2DDAB09F84}"/>
                </a:ext>
              </a:extLst>
            </p:cNvPr>
            <p:cNvGrpSpPr/>
            <p:nvPr/>
          </p:nvGrpSpPr>
          <p:grpSpPr>
            <a:xfrm>
              <a:off x="7834287" y="1949115"/>
              <a:ext cx="1104597" cy="915785"/>
              <a:chOff x="5227758" y="2553151"/>
              <a:chExt cx="862737" cy="715267"/>
            </a:xfrm>
          </p:grpSpPr>
          <p:sp>
            <p:nvSpPr>
              <p:cNvPr id="71" name="Oval 70">
                <a:extLst>
                  <a:ext uri="{FF2B5EF4-FFF2-40B4-BE49-F238E27FC236}">
                    <a16:creationId xmlns:a16="http://schemas.microsoft.com/office/drawing/2014/main" id="{5F261E90-5A19-4F68-8CBE-0F49A75ECD9C}"/>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11082A3-95A1-4B7F-91D5-A1EB30C8F976}"/>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10</m:t>
                          </m:r>
                        </m:oMath>
                      </m:oMathPara>
                    </a14:m>
                    <a:endParaRPr lang="en-CA" sz="4000" dirty="0"/>
                  </a:p>
                </p:txBody>
              </p:sp>
            </mc:Choice>
            <mc:Fallback xmlns="">
              <p:sp>
                <p:nvSpPr>
                  <p:cNvPr id="23" name="TextBox 22">
                    <a:extLst>
                      <a:ext uri="{FF2B5EF4-FFF2-40B4-BE49-F238E27FC236}">
                        <a16:creationId xmlns:a16="http://schemas.microsoft.com/office/drawing/2014/main" id="{45491A84-F319-4549-9BA3-7E8050D51BBC}"/>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3"/>
                    <a:stretch>
                      <a:fillRect/>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828EF499-26CD-42A5-BA98-309C3A189ED8}"/>
                </a:ext>
              </a:extLst>
            </p:cNvPr>
            <p:cNvGrpSpPr/>
            <p:nvPr/>
          </p:nvGrpSpPr>
          <p:grpSpPr>
            <a:xfrm>
              <a:off x="10714410" y="1958095"/>
              <a:ext cx="1104597" cy="915785"/>
              <a:chOff x="7477257" y="2560165"/>
              <a:chExt cx="862737" cy="715267"/>
            </a:xfrm>
          </p:grpSpPr>
          <p:sp>
            <p:nvSpPr>
              <p:cNvPr id="74" name="Oval 73">
                <a:extLst>
                  <a:ext uri="{FF2B5EF4-FFF2-40B4-BE49-F238E27FC236}">
                    <a16:creationId xmlns:a16="http://schemas.microsoft.com/office/drawing/2014/main" id="{B01864A4-3B1D-45A4-B33B-E1C0B3B57322}"/>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5B90CEC-AF84-4456-B5D2-64F57C3AE33F}"/>
                      </a:ext>
                    </a:extLst>
                  </p:cNvPr>
                  <p:cNvSpPr txBox="1"/>
                  <p:nvPr/>
                </p:nvSpPr>
                <p:spPr>
                  <a:xfrm>
                    <a:off x="7477257" y="2629925"/>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11</m:t>
                          </m:r>
                        </m:oMath>
                      </m:oMathPara>
                    </a14:m>
                    <a:endParaRPr lang="en-CA" sz="4000" dirty="0"/>
                  </a:p>
                </p:txBody>
              </p:sp>
            </mc:Choice>
            <mc:Fallback xmlns="">
              <p:sp>
                <p:nvSpPr>
                  <p:cNvPr id="19" name="TextBox 18">
                    <a:extLst>
                      <a:ext uri="{FF2B5EF4-FFF2-40B4-BE49-F238E27FC236}">
                        <a16:creationId xmlns:a16="http://schemas.microsoft.com/office/drawing/2014/main" id="{25AF7F66-4C14-4E6E-B33D-8517E5FDF798}"/>
                      </a:ext>
                    </a:extLst>
                  </p:cNvPr>
                  <p:cNvSpPr txBox="1">
                    <a:spLocks noRot="1" noChangeAspect="1" noMove="1" noResize="1" noEditPoints="1" noAdjustHandles="1" noChangeArrowheads="1" noChangeShapeType="1" noTextEdit="1"/>
                  </p:cNvSpPr>
                  <p:nvPr/>
                </p:nvSpPr>
                <p:spPr>
                  <a:xfrm>
                    <a:off x="7477257" y="2629925"/>
                    <a:ext cx="862737" cy="552889"/>
                  </a:xfrm>
                  <a:prstGeom prst="rect">
                    <a:avLst/>
                  </a:prstGeom>
                  <a:blipFill>
                    <a:blip r:embed="rId5"/>
                    <a:stretch>
                      <a:fillRect/>
                    </a:stretch>
                  </a:blipFill>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5FA7F26C-AC4B-4BE0-8826-DB50311780FE}"/>
                </a:ext>
              </a:extLst>
            </p:cNvPr>
            <p:cNvGrpSpPr/>
            <p:nvPr/>
          </p:nvGrpSpPr>
          <p:grpSpPr>
            <a:xfrm>
              <a:off x="10714411" y="4691792"/>
              <a:ext cx="1104597" cy="915785"/>
              <a:chOff x="7477258" y="4695299"/>
              <a:chExt cx="862737" cy="715267"/>
            </a:xfrm>
          </p:grpSpPr>
          <p:sp>
            <p:nvSpPr>
              <p:cNvPr id="77" name="Oval 76">
                <a:extLst>
                  <a:ext uri="{FF2B5EF4-FFF2-40B4-BE49-F238E27FC236}">
                    <a16:creationId xmlns:a16="http://schemas.microsoft.com/office/drawing/2014/main" id="{23BAD480-3BF0-4DA3-A6D2-D6AD6CA3E717}"/>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8D7F2A3-CD79-49BA-A3EF-820A6738607E}"/>
                      </a:ext>
                    </a:extLst>
                  </p:cNvPr>
                  <p:cNvSpPr txBox="1"/>
                  <p:nvPr/>
                </p:nvSpPr>
                <p:spPr>
                  <a:xfrm>
                    <a:off x="7477258" y="4765059"/>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01</m:t>
                          </m:r>
                        </m:oMath>
                      </m:oMathPara>
                    </a14:m>
                    <a:endParaRPr lang="en-CA" sz="4000" dirty="0"/>
                  </a:p>
                </p:txBody>
              </p:sp>
            </mc:Choice>
            <mc:Fallback xmlns="">
              <p:sp>
                <p:nvSpPr>
                  <p:cNvPr id="21" name="TextBox 20">
                    <a:extLst>
                      <a:ext uri="{FF2B5EF4-FFF2-40B4-BE49-F238E27FC236}">
                        <a16:creationId xmlns:a16="http://schemas.microsoft.com/office/drawing/2014/main" id="{AF8AE117-4101-4220-838B-46B4C86F21AA}"/>
                      </a:ext>
                    </a:extLst>
                  </p:cNvPr>
                  <p:cNvSpPr txBox="1">
                    <a:spLocks noRot="1" noChangeAspect="1" noMove="1" noResize="1" noEditPoints="1" noAdjustHandles="1" noChangeArrowheads="1" noChangeShapeType="1" noTextEdit="1"/>
                  </p:cNvSpPr>
                  <p:nvPr/>
                </p:nvSpPr>
                <p:spPr>
                  <a:xfrm>
                    <a:off x="7477258" y="4765059"/>
                    <a:ext cx="862737" cy="552889"/>
                  </a:xfrm>
                  <a:prstGeom prst="rect">
                    <a:avLst/>
                  </a:prstGeom>
                  <a:blipFill>
                    <a:blip r:embed="rId4"/>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126444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ABB-E71D-4B92-BC06-BE76F7ADBC4C}"/>
              </a:ext>
            </a:extLst>
          </p:cNvPr>
          <p:cNvSpPr>
            <a:spLocks noGrp="1"/>
          </p:cNvSpPr>
          <p:nvPr>
            <p:ph type="ctrTitle"/>
          </p:nvPr>
        </p:nvSpPr>
        <p:spPr>
          <a:xfrm>
            <a:off x="675861" y="1752601"/>
            <a:ext cx="10972800" cy="1757362"/>
          </a:xfrm>
        </p:spPr>
        <p:txBody>
          <a:bodyPr>
            <a:normAutofit/>
          </a:bodyPr>
          <a:lstStyle/>
          <a:p>
            <a:r>
              <a:rPr lang="en-US" sz="8800" dirty="0">
                <a:solidFill>
                  <a:srgbClr val="00B050"/>
                </a:solidFill>
              </a:rPr>
              <a:t>Reed-Solomon Codes</a:t>
            </a:r>
            <a:endParaRPr lang="en-CA" sz="8800" dirty="0">
              <a:solidFill>
                <a:srgbClr val="00B050"/>
              </a:solidFill>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8F7FA3C-6D19-4510-BC03-B68BD07CECAD}"/>
                  </a:ext>
                </a:extLst>
              </p:cNvPr>
              <p:cNvSpPr/>
              <p:nvPr/>
            </p:nvSpPr>
            <p:spPr>
              <a:xfrm>
                <a:off x="1676400" y="3881120"/>
                <a:ext cx="8813800" cy="1938992"/>
              </a:xfrm>
              <a:prstGeom prst="rect">
                <a:avLst/>
              </a:prstGeom>
              <a:solidFill>
                <a:schemeClr val="bg1"/>
              </a:solidFill>
              <a:ln w="57150">
                <a:noFill/>
              </a:ln>
            </p:spPr>
            <p:txBody>
              <a:bodyPr wrap="square">
                <a:spAutoFit/>
              </a:bodyPr>
              <a:lstStyle/>
              <a:p>
                <a:pPr lvl="0" algn="ctr">
                  <a:defRPr/>
                </a:pPr>
                <a:r>
                  <a:rPr lang="en-US" sz="6000" dirty="0"/>
                  <a:t>Generator Polynomial </a:t>
                </a:r>
                <a14:m>
                  <m:oMath xmlns:m="http://schemas.openxmlformats.org/officeDocument/2006/math">
                    <m:r>
                      <a:rPr lang="en-US" sz="6000" i="1" smtClean="0">
                        <a:solidFill>
                          <a:srgbClr val="00B050"/>
                        </a:solidFill>
                        <a:latin typeface="Cambria Math" panose="02040503050406030204" pitchFamily="18" charset="0"/>
                      </a:rPr>
                      <m:t>𝑔</m:t>
                    </m:r>
                    <m:d>
                      <m:dPr>
                        <m:ctrlPr>
                          <a:rPr lang="en-US" sz="6000" i="1">
                            <a:solidFill>
                              <a:srgbClr val="00B050"/>
                            </a:solidFill>
                            <a:latin typeface="Cambria Math" panose="02040503050406030204" pitchFamily="18" charset="0"/>
                          </a:rPr>
                        </m:ctrlPr>
                      </m:dPr>
                      <m:e>
                        <m:r>
                          <a:rPr lang="en-US" sz="6000" i="1">
                            <a:solidFill>
                              <a:srgbClr val="00B050"/>
                            </a:solidFill>
                            <a:latin typeface="Cambria Math" panose="02040503050406030204" pitchFamily="18" charset="0"/>
                          </a:rPr>
                          <m:t>𝑥</m:t>
                        </m:r>
                      </m:e>
                    </m:d>
                  </m:oMath>
                </a14:m>
                <a:endParaRPr lang="en-US" sz="6000" dirty="0">
                  <a:solidFill>
                    <a:srgbClr val="0070C0"/>
                  </a:solidFill>
                </a:endParaRPr>
              </a:p>
              <a:p>
                <a:pPr lvl="0" algn="ctr">
                  <a:defRPr/>
                </a:pPr>
                <a:r>
                  <a:rPr lang="en-US" sz="6000" dirty="0"/>
                  <a:t>with minimum distance </a:t>
                </a:r>
                <a14:m>
                  <m:oMath xmlns:m="http://schemas.openxmlformats.org/officeDocument/2006/math">
                    <m:r>
                      <a:rPr lang="en-US" sz="6000" i="1" dirty="0" smtClean="0">
                        <a:solidFill>
                          <a:srgbClr val="0070C0"/>
                        </a:solidFill>
                        <a:latin typeface="Cambria Math" panose="02040503050406030204" pitchFamily="18" charset="0"/>
                      </a:rPr>
                      <m:t>𝑑</m:t>
                    </m:r>
                  </m:oMath>
                </a14:m>
                <a:endParaRPr lang="en-US" sz="6000" i="1" dirty="0">
                  <a:latin typeface="Cambria Math" panose="02040503050406030204" pitchFamily="18" charset="0"/>
                </a:endParaRPr>
              </a:p>
            </p:txBody>
          </p:sp>
        </mc:Choice>
        <mc:Fallback>
          <p:sp>
            <p:nvSpPr>
              <p:cNvPr id="3" name="Rectangle 2">
                <a:extLst>
                  <a:ext uri="{FF2B5EF4-FFF2-40B4-BE49-F238E27FC236}">
                    <a16:creationId xmlns:a16="http://schemas.microsoft.com/office/drawing/2014/main" id="{38F7FA3C-6D19-4510-BC03-B68BD07CECAD}"/>
                  </a:ext>
                </a:extLst>
              </p:cNvPr>
              <p:cNvSpPr>
                <a:spLocks noRot="1" noChangeAspect="1" noMove="1" noResize="1" noEditPoints="1" noAdjustHandles="1" noChangeArrowheads="1" noChangeShapeType="1" noTextEdit="1"/>
              </p:cNvSpPr>
              <p:nvPr/>
            </p:nvSpPr>
            <p:spPr>
              <a:xfrm>
                <a:off x="1676400" y="3881120"/>
                <a:ext cx="8813800" cy="1938992"/>
              </a:xfrm>
              <a:prstGeom prst="rect">
                <a:avLst/>
              </a:prstGeom>
              <a:blipFill>
                <a:blip r:embed="rId3"/>
                <a:stretch>
                  <a:fillRect l="-3250" t="-9748" b="-20755"/>
                </a:stretch>
              </a:blipFill>
              <a:ln w="57150">
                <a:noFill/>
              </a:ln>
            </p:spPr>
            <p:txBody>
              <a:bodyPr/>
              <a:lstStyle/>
              <a:p>
                <a:r>
                  <a:rPr lang="en-CA">
                    <a:noFill/>
                  </a:rPr>
                  <a:t> </a:t>
                </a:r>
              </a:p>
            </p:txBody>
          </p:sp>
        </mc:Fallback>
      </mc:AlternateContent>
    </p:spTree>
    <p:extLst>
      <p:ext uri="{BB962C8B-B14F-4D97-AF65-F5344CB8AC3E}">
        <p14:creationId xmlns:p14="http://schemas.microsoft.com/office/powerpoint/2010/main" val="69567458"/>
      </p:ext>
    </p:extLst>
  </p:cSld>
  <p:clrMapOvr>
    <a:masterClrMapping/>
  </p:clrMapOvr>
  <mc:AlternateContent xmlns:mc="http://schemas.openxmlformats.org/markup-compatibility/2006" xmlns:p14="http://schemas.microsoft.com/office/powerpoint/2010/main">
    <mc:Choice Requires="p14">
      <p:transition spd="slow" p14:dur="2000" advTm="1829"/>
    </mc:Choice>
    <mc:Fallback xmlns="">
      <p:transition spd="slow" advTm="18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15315FB4-BEA1-41EE-90DA-B5A970869677}"/>
              </a:ext>
            </a:extLst>
          </p:cNvPr>
          <p:cNvGrpSpPr/>
          <p:nvPr/>
        </p:nvGrpSpPr>
        <p:grpSpPr>
          <a:xfrm>
            <a:off x="0" y="4310216"/>
            <a:ext cx="2587449" cy="2547784"/>
            <a:chOff x="4929446" y="2856756"/>
            <a:chExt cx="3573899" cy="3519110"/>
          </a:xfrm>
        </p:grpSpPr>
        <p:cxnSp>
          <p:nvCxnSpPr>
            <p:cNvPr id="101" name="Straight Arrow Connector 100">
              <a:extLst>
                <a:ext uri="{FF2B5EF4-FFF2-40B4-BE49-F238E27FC236}">
                  <a16:creationId xmlns:a16="http://schemas.microsoft.com/office/drawing/2014/main" id="{C7024D6E-0CD1-4DA4-AD39-EC2AA97CBA9C}"/>
                </a:ext>
              </a:extLst>
            </p:cNvPr>
            <p:cNvCxnSpPr>
              <a:cxnSpLocks/>
            </p:cNvCxnSpPr>
            <p:nvPr/>
          </p:nvCxnSpPr>
          <p:spPr>
            <a:xfrm rot="19145561">
              <a:off x="4929446" y="5371471"/>
              <a:ext cx="2097464" cy="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05A9925-7981-437A-ACE1-6249378E05EF}"/>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9194305-D477-4BE6-BBCD-A039EE22D349}"/>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9EC4CCDB-6722-4B16-9B22-A2BF1CD8B98B}"/>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600" b="0" i="1" smtClean="0">
                            <a:solidFill>
                              <a:srgbClr val="C00000"/>
                            </a:solidFill>
                            <a:latin typeface="Cambria Math" panose="02040503050406030204" pitchFamily="18" charset="0"/>
                          </a:rPr>
                          <m:t>1</m:t>
                        </m:r>
                      </m:oMath>
                    </m:oMathPara>
                  </a14:m>
                  <a:endParaRPr lang="en-CA" sz="6600" dirty="0"/>
                </a:p>
              </p:txBody>
            </p:sp>
          </mc:Choice>
          <mc:Fallback xmlns="">
            <p:sp>
              <p:nvSpPr>
                <p:cNvPr id="104" name="Content Placeholder 2">
                  <a:extLst>
                    <a:ext uri="{FF2B5EF4-FFF2-40B4-BE49-F238E27FC236}">
                      <a16:creationId xmlns:a16="http://schemas.microsoft.com/office/drawing/2014/main" id="{9EC4CCDB-6722-4B16-9B22-A2BF1CD8B98B}"/>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2B609F3B-4A0B-45B9-AD88-5DB61775E178}"/>
                    </a:ext>
                  </a:extLst>
                </p:cNvPr>
                <p:cNvSpPr txBox="1">
                  <a:spLocks/>
                </p:cNvSpPr>
                <p:nvPr/>
              </p:nvSpPr>
              <p:spPr>
                <a:xfrm>
                  <a:off x="4929446" y="2856756"/>
                  <a:ext cx="1014754" cy="1084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6600" b="0" i="1" smtClean="0">
                            <a:solidFill>
                              <a:schemeClr val="accent5">
                                <a:lumMod val="50000"/>
                              </a:schemeClr>
                            </a:solidFill>
                            <a:latin typeface="Cambria Math" panose="02040503050406030204" pitchFamily="18" charset="0"/>
                          </a:rPr>
                          <m:t>𝑥</m:t>
                        </m:r>
                      </m:oMath>
                    </m:oMathPara>
                  </a14:m>
                  <a:endParaRPr lang="en-CA" sz="6600" dirty="0"/>
                </a:p>
              </p:txBody>
            </p:sp>
          </mc:Choice>
          <mc:Fallback xmlns="">
            <p:sp>
              <p:nvSpPr>
                <p:cNvPr id="105" name="Content Placeholder 2">
                  <a:extLst>
                    <a:ext uri="{FF2B5EF4-FFF2-40B4-BE49-F238E27FC236}">
                      <a16:creationId xmlns:a16="http://schemas.microsoft.com/office/drawing/2014/main" id="{2B609F3B-4A0B-45B9-AD88-5DB61775E178}"/>
                    </a:ext>
                  </a:extLst>
                </p:cNvPr>
                <p:cNvSpPr txBox="1">
                  <a:spLocks noRot="1" noChangeAspect="1" noMove="1" noResize="1" noEditPoints="1" noAdjustHandles="1" noChangeArrowheads="1" noChangeShapeType="1" noTextEdit="1"/>
                </p:cNvSpPr>
                <p:nvPr/>
              </p:nvSpPr>
              <p:spPr>
                <a:xfrm>
                  <a:off x="4929446" y="2856756"/>
                  <a:ext cx="1014754" cy="1084916"/>
                </a:xfrm>
                <a:prstGeom prst="rect">
                  <a:avLst/>
                </a:prstGeom>
                <a:blipFill>
                  <a:blip r:embed="rId2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AEBA7DF0-EC4C-4DDD-A183-FCAE52CF2895}"/>
                    </a:ext>
                  </a:extLst>
                </p:cNvPr>
                <p:cNvSpPr txBox="1">
                  <a:spLocks/>
                </p:cNvSpPr>
                <p:nvPr/>
              </p:nvSpPr>
              <p:spPr>
                <a:xfrm>
                  <a:off x="6375033" y="4144545"/>
                  <a:ext cx="2128312" cy="10849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sSup>
                        <m:sSupPr>
                          <m:ctrlPr>
                            <a:rPr lang="en-US" sz="6600" b="0" i="1" smtClean="0">
                              <a:solidFill>
                                <a:schemeClr val="accent6">
                                  <a:lumMod val="50000"/>
                                </a:schemeClr>
                              </a:solidFill>
                              <a:latin typeface="Cambria Math" panose="02040503050406030204" pitchFamily="18" charset="0"/>
                            </a:rPr>
                          </m:ctrlPr>
                        </m:sSupPr>
                        <m:e>
                          <m:r>
                            <a:rPr lang="en-US" sz="6600" b="0" i="1" smtClean="0">
                              <a:solidFill>
                                <a:schemeClr val="accent6">
                                  <a:lumMod val="50000"/>
                                </a:schemeClr>
                              </a:solidFill>
                              <a:latin typeface="Cambria Math" panose="02040503050406030204" pitchFamily="18" charset="0"/>
                            </a:rPr>
                            <m:t>𝑥</m:t>
                          </m:r>
                        </m:e>
                        <m:sup>
                          <m:r>
                            <a:rPr lang="en-US" sz="6600" b="0" i="1" smtClean="0">
                              <a:solidFill>
                                <a:schemeClr val="accent6">
                                  <a:lumMod val="50000"/>
                                </a:schemeClr>
                              </a:solidFill>
                              <a:latin typeface="Cambria Math" panose="02040503050406030204" pitchFamily="18" charset="0"/>
                            </a:rPr>
                            <m:t>2</m:t>
                          </m:r>
                        </m:sup>
                      </m:sSup>
                    </m:oMath>
                  </a14:m>
                  <a:r>
                    <a:rPr lang="en-US" sz="6600" dirty="0"/>
                    <a:t>  </a:t>
                  </a:r>
                  <a:endParaRPr lang="en-CA" sz="6600" dirty="0"/>
                </a:p>
              </p:txBody>
            </p:sp>
          </mc:Choice>
          <mc:Fallback xmlns="">
            <p:sp>
              <p:nvSpPr>
                <p:cNvPr id="106" name="Content Placeholder 2">
                  <a:extLst>
                    <a:ext uri="{FF2B5EF4-FFF2-40B4-BE49-F238E27FC236}">
                      <a16:creationId xmlns:a16="http://schemas.microsoft.com/office/drawing/2014/main" id="{AEBA7DF0-EC4C-4DDD-A183-FCAE52CF2895}"/>
                    </a:ext>
                  </a:extLst>
                </p:cNvPr>
                <p:cNvSpPr txBox="1">
                  <a:spLocks noRot="1" noChangeAspect="1" noMove="1" noResize="1" noEditPoints="1" noAdjustHandles="1" noChangeArrowheads="1" noChangeShapeType="1" noTextEdit="1"/>
                </p:cNvSpPr>
                <p:nvPr/>
              </p:nvSpPr>
              <p:spPr>
                <a:xfrm>
                  <a:off x="6375033" y="4144545"/>
                  <a:ext cx="2128312" cy="1084916"/>
                </a:xfrm>
                <a:prstGeom prst="rect">
                  <a:avLst/>
                </a:prstGeom>
                <a:blipFill>
                  <a:blip r:embed="rId29"/>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E3359001-39AE-42E8-8A3B-D8F582A5C434}"/>
                  </a:ext>
                </a:extLst>
              </p:cNvPr>
              <p:cNvSpPr/>
              <p:nvPr/>
            </p:nvSpPr>
            <p:spPr>
              <a:xfrm>
                <a:off x="374408" y="236440"/>
                <a:ext cx="8684557" cy="10156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𝔽</m:t>
                          </m:r>
                        </m:e>
                        <m:sub>
                          <m:r>
                            <a:rPr lang="en-US" sz="6000" b="0" i="1" smtClean="0">
                              <a:solidFill>
                                <a:schemeClr val="tx1"/>
                              </a:solidFill>
                              <a:latin typeface="Cambria Math" panose="02040503050406030204" pitchFamily="18" charset="0"/>
                            </a:rPr>
                            <m:t>8</m:t>
                          </m:r>
                        </m:sub>
                      </m:sSub>
                      <m:r>
                        <a:rPr lang="en-US" sz="6000" i="1">
                          <a:solidFill>
                            <a:schemeClr val="tx1"/>
                          </a:solidFill>
                          <a:latin typeface="Cambria Math" panose="02040503050406030204" pitchFamily="18" charset="0"/>
                        </a:rPr>
                        <m:t>=</m:t>
                      </m:r>
                      <m:sSub>
                        <m:sSubPr>
                          <m:ctrlPr>
                            <a:rPr lang="en-US" sz="6000" i="1">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ℤ</m:t>
                          </m:r>
                        </m:e>
                        <m:sub>
                          <m:r>
                            <a:rPr lang="en-US" sz="6000" i="1">
                              <a:solidFill>
                                <a:schemeClr val="tx1"/>
                              </a:solidFill>
                              <a:latin typeface="Cambria Math" panose="02040503050406030204" pitchFamily="18" charset="0"/>
                            </a:rPr>
                            <m:t>2</m:t>
                          </m:r>
                        </m:sub>
                      </m:sSub>
                      <m:d>
                        <m:dPr>
                          <m:begChr m:val="["/>
                          <m:endChr m:val="]"/>
                          <m:ctrlPr>
                            <a:rPr lang="en-US" sz="6000" i="1">
                              <a:solidFill>
                                <a:schemeClr val="tx1"/>
                              </a:solidFill>
                              <a:latin typeface="Cambria Math" panose="02040503050406030204" pitchFamily="18" charset="0"/>
                            </a:rPr>
                          </m:ctrlPr>
                        </m:dPr>
                        <m:e>
                          <m:r>
                            <a:rPr lang="en-US" sz="6000" i="1">
                              <a:solidFill>
                                <a:schemeClr val="tx1"/>
                              </a:solidFill>
                              <a:latin typeface="Cambria Math" panose="02040503050406030204" pitchFamily="18" charset="0"/>
                            </a:rPr>
                            <m:t>𝑥</m:t>
                          </m:r>
                        </m:e>
                      </m:d>
                      <m:r>
                        <m:rPr>
                          <m:lit/>
                        </m:rPr>
                        <a:rPr lang="en-US" sz="6000" i="1" smtClean="0">
                          <a:solidFill>
                            <a:schemeClr val="tx1"/>
                          </a:solidFill>
                          <a:latin typeface="Cambria Math" panose="02040503050406030204" pitchFamily="18" charset="0"/>
                        </a:rPr>
                        <m:t>/</m:t>
                      </m:r>
                      <m:r>
                        <a:rPr lang="en-US" sz="6000" i="1">
                          <a:solidFill>
                            <a:schemeClr val="tx1"/>
                          </a:solidFill>
                          <a:latin typeface="Cambria Math" panose="02040503050406030204" pitchFamily="18" charset="0"/>
                        </a:rPr>
                        <m:t>(</m:t>
                      </m:r>
                      <m:sSup>
                        <m:sSupPr>
                          <m:ctrlPr>
                            <a:rPr lang="en-US" sz="6000" i="1">
                              <a:solidFill>
                                <a:schemeClr val="tx1"/>
                              </a:solidFill>
                              <a:latin typeface="Cambria Math" panose="02040503050406030204" pitchFamily="18" charset="0"/>
                            </a:rPr>
                          </m:ctrlPr>
                        </m:sSupPr>
                        <m:e>
                          <m:r>
                            <a:rPr lang="en-US" sz="6000" i="1">
                              <a:solidFill>
                                <a:schemeClr val="tx1"/>
                              </a:solidFill>
                              <a:latin typeface="Cambria Math" panose="02040503050406030204" pitchFamily="18" charset="0"/>
                            </a:rPr>
                            <m:t>𝑥</m:t>
                          </m:r>
                        </m:e>
                        <m:sup>
                          <m:r>
                            <a:rPr lang="en-US" sz="6000" i="1">
                              <a:solidFill>
                                <a:schemeClr val="tx1"/>
                              </a:solidFill>
                              <a:latin typeface="Cambria Math" panose="02040503050406030204" pitchFamily="18" charset="0"/>
                            </a:rPr>
                            <m:t>3</m:t>
                          </m:r>
                        </m:sup>
                      </m:sSup>
                      <m:r>
                        <a:rPr lang="en-US" sz="6000" i="1">
                          <a:solidFill>
                            <a:schemeClr val="tx1"/>
                          </a:solidFill>
                          <a:latin typeface="Cambria Math" panose="02040503050406030204" pitchFamily="18" charset="0"/>
                        </a:rPr>
                        <m:t>+</m:t>
                      </m:r>
                      <m:r>
                        <a:rPr lang="en-US" sz="6000" i="1">
                          <a:solidFill>
                            <a:schemeClr val="tx1"/>
                          </a:solidFill>
                          <a:latin typeface="Cambria Math" panose="02040503050406030204" pitchFamily="18" charset="0"/>
                        </a:rPr>
                        <m:t>𝑥</m:t>
                      </m:r>
                      <m:r>
                        <a:rPr lang="en-US" sz="6000" i="1">
                          <a:solidFill>
                            <a:schemeClr val="tx1"/>
                          </a:solidFill>
                          <a:latin typeface="Cambria Math" panose="02040503050406030204" pitchFamily="18" charset="0"/>
                        </a:rPr>
                        <m:t>+1)</m:t>
                      </m:r>
                    </m:oMath>
                  </m:oMathPara>
                </a14:m>
                <a:endParaRPr lang="en-US" sz="6000" i="1" dirty="0">
                  <a:solidFill>
                    <a:schemeClr val="tx1"/>
                  </a:solidFill>
                  <a:latin typeface="Cambria Math" panose="02040503050406030204" pitchFamily="18" charset="0"/>
                </a:endParaRPr>
              </a:p>
            </p:txBody>
          </p:sp>
        </mc:Choice>
        <mc:Fallback xmlns="">
          <p:sp>
            <p:nvSpPr>
              <p:cNvPr id="107" name="Rectangle 106">
                <a:extLst>
                  <a:ext uri="{FF2B5EF4-FFF2-40B4-BE49-F238E27FC236}">
                    <a16:creationId xmlns:a16="http://schemas.microsoft.com/office/drawing/2014/main" id="{E3359001-39AE-42E8-8A3B-D8F582A5C434}"/>
                  </a:ext>
                </a:extLst>
              </p:cNvPr>
              <p:cNvSpPr>
                <a:spLocks noRot="1" noChangeAspect="1" noMove="1" noResize="1" noEditPoints="1" noAdjustHandles="1" noChangeArrowheads="1" noChangeShapeType="1" noTextEdit="1"/>
              </p:cNvSpPr>
              <p:nvPr/>
            </p:nvSpPr>
            <p:spPr>
              <a:xfrm>
                <a:off x="374408" y="236440"/>
                <a:ext cx="8684557" cy="1015663"/>
              </a:xfrm>
              <a:prstGeom prst="rect">
                <a:avLst/>
              </a:prstGeom>
              <a:blipFill>
                <a:blip r:embed="rId30"/>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5A586E1-6A6A-477B-8916-49643A7E6E18}"/>
              </a:ext>
            </a:extLst>
          </p:cNvPr>
          <p:cNvGrpSpPr/>
          <p:nvPr/>
        </p:nvGrpSpPr>
        <p:grpSpPr>
          <a:xfrm>
            <a:off x="525452" y="1328146"/>
            <a:ext cx="4970780" cy="4157463"/>
            <a:chOff x="525452" y="1328146"/>
            <a:chExt cx="4970780" cy="4157463"/>
          </a:xfrm>
        </p:grpSpPr>
        <p:grpSp>
          <p:nvGrpSpPr>
            <p:cNvPr id="53" name="Group 52">
              <a:extLst>
                <a:ext uri="{FF2B5EF4-FFF2-40B4-BE49-F238E27FC236}">
                  <a16:creationId xmlns:a16="http://schemas.microsoft.com/office/drawing/2014/main" id="{0BBBDF37-EF0A-491C-985F-6E7A86049D7A}"/>
                </a:ext>
              </a:extLst>
            </p:cNvPr>
            <p:cNvGrpSpPr/>
            <p:nvPr/>
          </p:nvGrpSpPr>
          <p:grpSpPr>
            <a:xfrm>
              <a:off x="986660" y="1719330"/>
              <a:ext cx="3657750" cy="3435083"/>
              <a:chOff x="7537716" y="4754391"/>
              <a:chExt cx="1724864" cy="1619862"/>
            </a:xfrm>
          </p:grpSpPr>
          <p:cxnSp>
            <p:nvCxnSpPr>
              <p:cNvPr id="78" name="Straight Connector 77">
                <a:extLst>
                  <a:ext uri="{FF2B5EF4-FFF2-40B4-BE49-F238E27FC236}">
                    <a16:creationId xmlns:a16="http://schemas.microsoft.com/office/drawing/2014/main" id="{7364C4C8-D793-46FA-BE56-82CFCC96FCB7}"/>
                  </a:ext>
                </a:extLst>
              </p:cNvPr>
              <p:cNvCxnSpPr>
                <a:cxnSpLocks/>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F91ADD1-AABD-425D-8963-89F11DDD8752}"/>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FED01D9-319D-4A43-9535-E1C3C68064C7}"/>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C264AE-2E65-480D-A883-D983A8E305D8}"/>
                  </a:ext>
                </a:extLst>
              </p:cNvPr>
              <p:cNvCxnSpPr>
                <a:cxnSpLocks/>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6CA7DB7-2C65-4777-858A-32B15AA54621}"/>
                  </a:ext>
                </a:extLst>
              </p:cNvPr>
              <p:cNvGrpSpPr/>
              <p:nvPr/>
            </p:nvGrpSpPr>
            <p:grpSpPr>
              <a:xfrm>
                <a:off x="8104812" y="4754391"/>
                <a:ext cx="1157768" cy="1093839"/>
                <a:chOff x="7624742" y="4968089"/>
                <a:chExt cx="1157768" cy="1093839"/>
              </a:xfrm>
            </p:grpSpPr>
            <p:cxnSp>
              <p:nvCxnSpPr>
                <p:cNvPr id="94" name="Straight Connector 93">
                  <a:extLst>
                    <a:ext uri="{FF2B5EF4-FFF2-40B4-BE49-F238E27FC236}">
                      <a16:creationId xmlns:a16="http://schemas.microsoft.com/office/drawing/2014/main" id="{206C460E-A505-4EE2-9BD8-F1DBF1F09C7C}"/>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156922B-BF6C-45CA-9D41-C4A1E880BFD9}"/>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C5655A1-C4C7-4D97-891F-668F44411CD7}"/>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166D006-BAC9-4C3B-AC95-51F5E2666F1E}"/>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4D42ED6A-5D57-409D-BD10-25E438D955B6}"/>
                  </a:ext>
                </a:extLst>
              </p:cNvPr>
              <p:cNvGrpSpPr/>
              <p:nvPr/>
            </p:nvGrpSpPr>
            <p:grpSpPr>
              <a:xfrm>
                <a:off x="7546320" y="5253377"/>
                <a:ext cx="1157768" cy="1093839"/>
                <a:chOff x="7624742" y="4968089"/>
                <a:chExt cx="1157768" cy="1093839"/>
              </a:xfrm>
            </p:grpSpPr>
            <p:cxnSp>
              <p:nvCxnSpPr>
                <p:cNvPr id="86" name="Straight Connector 85">
                  <a:extLst>
                    <a:ext uri="{FF2B5EF4-FFF2-40B4-BE49-F238E27FC236}">
                      <a16:creationId xmlns:a16="http://schemas.microsoft.com/office/drawing/2014/main" id="{7B41E4ED-7706-4760-9F26-332A37AA9443}"/>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AB9A8B1-BA13-4F89-A852-AC5D8A8ABF57}"/>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A8301B-9C03-4254-952F-6664AFEA2655}"/>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9C62054-735B-4A29-866A-5252B9815E6F}"/>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4" name="Group 113">
              <a:extLst>
                <a:ext uri="{FF2B5EF4-FFF2-40B4-BE49-F238E27FC236}">
                  <a16:creationId xmlns:a16="http://schemas.microsoft.com/office/drawing/2014/main" id="{0F844FCA-D5BF-4CB8-A0C2-F0C08E210AB9}"/>
                </a:ext>
              </a:extLst>
            </p:cNvPr>
            <p:cNvGrpSpPr/>
            <p:nvPr/>
          </p:nvGrpSpPr>
          <p:grpSpPr>
            <a:xfrm>
              <a:off x="525452" y="4708547"/>
              <a:ext cx="937272" cy="777062"/>
              <a:chOff x="5928751" y="4327186"/>
              <a:chExt cx="862737" cy="715267"/>
            </a:xfrm>
          </p:grpSpPr>
          <p:sp>
            <p:nvSpPr>
              <p:cNvPr id="115" name="Oval 114">
                <a:extLst>
                  <a:ext uri="{FF2B5EF4-FFF2-40B4-BE49-F238E27FC236}">
                    <a16:creationId xmlns:a16="http://schemas.microsoft.com/office/drawing/2014/main" id="{B7F6E689-1BBE-4356-9FD3-07BC2B973814}"/>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19ABB6FF-54A0-42C0-8AB9-21E56FBAC294}"/>
                      </a:ext>
                    </a:extLst>
                  </p:cNvPr>
                  <p:cNvSpPr txBox="1"/>
                  <p:nvPr/>
                </p:nvSpPr>
                <p:spPr>
                  <a:xfrm>
                    <a:off x="5928751" y="439243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0</m:t>
                          </m:r>
                        </m:oMath>
                      </m:oMathPara>
                    </a14:m>
                    <a:endParaRPr lang="en-CA" sz="3600" dirty="0">
                      <a:solidFill>
                        <a:schemeClr val="tx1"/>
                      </a:solidFill>
                    </a:endParaRPr>
                  </a:p>
                </p:txBody>
              </p:sp>
            </mc:Choice>
            <mc:Fallback xmlns="">
              <p:sp>
                <p:nvSpPr>
                  <p:cNvPr id="77" name="TextBox 76">
                    <a:extLst>
                      <a:ext uri="{FF2B5EF4-FFF2-40B4-BE49-F238E27FC236}">
                        <a16:creationId xmlns:a16="http://schemas.microsoft.com/office/drawing/2014/main" id="{F87237B5-472C-4926-90EB-38D3CE9F1325}"/>
                      </a:ext>
                    </a:extLst>
                  </p:cNvPr>
                  <p:cNvSpPr txBox="1">
                    <a:spLocks noRot="1" noChangeAspect="1" noMove="1" noResize="1" noEditPoints="1" noAdjustHandles="1" noChangeArrowheads="1" noChangeShapeType="1" noTextEdit="1"/>
                  </p:cNvSpPr>
                  <p:nvPr/>
                </p:nvSpPr>
                <p:spPr>
                  <a:xfrm>
                    <a:off x="5928751" y="4392431"/>
                    <a:ext cx="862737" cy="594933"/>
                  </a:xfrm>
                  <a:prstGeom prst="rect">
                    <a:avLst/>
                  </a:prstGeom>
                  <a:blipFill>
                    <a:blip r:embed="rId19"/>
                    <a:stretch>
                      <a:fillRect/>
                    </a:stretch>
                  </a:blipFill>
                </p:spPr>
                <p:txBody>
                  <a:bodyPr/>
                  <a:lstStyle/>
                  <a:p>
                    <a:r>
                      <a:rPr lang="en-CA">
                        <a:noFill/>
                      </a:rPr>
                      <a:t> </a:t>
                    </a:r>
                  </a:p>
                </p:txBody>
              </p:sp>
            </mc:Fallback>
          </mc:AlternateContent>
        </p:grpSp>
        <p:grpSp>
          <p:nvGrpSpPr>
            <p:cNvPr id="117" name="Group 116">
              <a:extLst>
                <a:ext uri="{FF2B5EF4-FFF2-40B4-BE49-F238E27FC236}">
                  <a16:creationId xmlns:a16="http://schemas.microsoft.com/office/drawing/2014/main" id="{EDE79CB3-0210-4260-BD9F-9972E2A6BBE3}"/>
                </a:ext>
              </a:extLst>
            </p:cNvPr>
            <p:cNvGrpSpPr/>
            <p:nvPr/>
          </p:nvGrpSpPr>
          <p:grpSpPr>
            <a:xfrm>
              <a:off x="2980462" y="4694703"/>
              <a:ext cx="937272" cy="777062"/>
              <a:chOff x="7477258" y="4695299"/>
              <a:chExt cx="862737" cy="715267"/>
            </a:xfrm>
          </p:grpSpPr>
          <p:sp>
            <p:nvSpPr>
              <p:cNvPr id="118" name="Oval 117">
                <a:extLst>
                  <a:ext uri="{FF2B5EF4-FFF2-40B4-BE49-F238E27FC236}">
                    <a16:creationId xmlns:a16="http://schemas.microsoft.com/office/drawing/2014/main" id="{AB35F3E7-B1F5-4E8C-B7B9-8DEB92D0C35D}"/>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524CC6D-4325-4ADF-965B-4FBF8F9A3E4D}"/>
                      </a:ext>
                    </a:extLst>
                  </p:cNvPr>
                  <p:cNvSpPr txBox="1"/>
                  <p:nvPr/>
                </p:nvSpPr>
                <p:spPr>
                  <a:xfrm>
                    <a:off x="7477258" y="476505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1</m:t>
                          </m:r>
                        </m:oMath>
                      </m:oMathPara>
                    </a14:m>
                    <a:endParaRPr lang="en-CA" sz="3600" dirty="0">
                      <a:solidFill>
                        <a:schemeClr val="tx1"/>
                      </a:solidFill>
                    </a:endParaRPr>
                  </a:p>
                </p:txBody>
              </p:sp>
            </mc:Choice>
            <mc:Fallback xmlns="">
              <p:sp>
                <p:nvSpPr>
                  <p:cNvPr id="69" name="TextBox 68">
                    <a:extLst>
                      <a:ext uri="{FF2B5EF4-FFF2-40B4-BE49-F238E27FC236}">
                        <a16:creationId xmlns:a16="http://schemas.microsoft.com/office/drawing/2014/main" id="{51E70362-B66B-4425-B632-5C4464BD7F34}"/>
                      </a:ext>
                    </a:extLst>
                  </p:cNvPr>
                  <p:cNvSpPr txBox="1">
                    <a:spLocks noRot="1" noChangeAspect="1" noMove="1" noResize="1" noEditPoints="1" noAdjustHandles="1" noChangeArrowheads="1" noChangeShapeType="1" noTextEdit="1"/>
                  </p:cNvSpPr>
                  <p:nvPr/>
                </p:nvSpPr>
                <p:spPr>
                  <a:xfrm>
                    <a:off x="7477258" y="4765059"/>
                    <a:ext cx="862737" cy="594933"/>
                  </a:xfrm>
                  <a:prstGeom prst="rect">
                    <a:avLst/>
                  </a:prstGeom>
                  <a:blipFill>
                    <a:blip r:embed="rId23"/>
                    <a:stretch>
                      <a:fillRect/>
                    </a:stretch>
                  </a:blipFill>
                </p:spPr>
                <p:txBody>
                  <a:bodyPr/>
                  <a:lstStyle/>
                  <a:p>
                    <a:r>
                      <a:rPr lang="en-CA">
                        <a:noFill/>
                      </a:rPr>
                      <a:t> </a:t>
                    </a:r>
                  </a:p>
                </p:txBody>
              </p:sp>
            </mc:Fallback>
          </mc:AlternateContent>
        </p:grpSp>
        <p:grpSp>
          <p:nvGrpSpPr>
            <p:cNvPr id="120" name="Group 119">
              <a:extLst>
                <a:ext uri="{FF2B5EF4-FFF2-40B4-BE49-F238E27FC236}">
                  <a16:creationId xmlns:a16="http://schemas.microsoft.com/office/drawing/2014/main" id="{05AFC213-8C5F-45C0-8945-BBBD3A4D2CED}"/>
                </a:ext>
              </a:extLst>
            </p:cNvPr>
            <p:cNvGrpSpPr/>
            <p:nvPr/>
          </p:nvGrpSpPr>
          <p:grpSpPr>
            <a:xfrm>
              <a:off x="1720610" y="3650396"/>
              <a:ext cx="937272" cy="777062"/>
              <a:chOff x="6317594" y="3734039"/>
              <a:chExt cx="862737" cy="715267"/>
            </a:xfrm>
          </p:grpSpPr>
          <p:sp>
            <p:nvSpPr>
              <p:cNvPr id="121" name="Oval 120">
                <a:extLst>
                  <a:ext uri="{FF2B5EF4-FFF2-40B4-BE49-F238E27FC236}">
                    <a16:creationId xmlns:a16="http://schemas.microsoft.com/office/drawing/2014/main" id="{85B9D311-C161-437B-9026-E00CC28189F7}"/>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50569BD-1A1A-41E3-9648-BFD79F660D78}"/>
                      </a:ext>
                    </a:extLst>
                  </p:cNvPr>
                  <p:cNvSpPr txBox="1"/>
                  <p:nvPr/>
                </p:nvSpPr>
                <p:spPr>
                  <a:xfrm>
                    <a:off x="6317594" y="380379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𝑥</m:t>
                              </m:r>
                            </m:e>
                            <m:sup>
                              <m:r>
                                <a:rPr lang="en-US" sz="3600" b="0" i="1" smtClean="0">
                                  <a:solidFill>
                                    <a:schemeClr val="tx1"/>
                                  </a:solidFill>
                                  <a:latin typeface="Cambria Math" panose="02040503050406030204" pitchFamily="18" charset="0"/>
                                </a:rPr>
                                <m:t>2</m:t>
                              </m:r>
                            </m:sup>
                          </m:sSup>
                        </m:oMath>
                      </m:oMathPara>
                    </a14:m>
                    <a:endParaRPr lang="en-CA" sz="3600" dirty="0">
                      <a:solidFill>
                        <a:schemeClr val="tx1"/>
                      </a:solidFill>
                    </a:endParaRPr>
                  </a:p>
                </p:txBody>
              </p:sp>
            </mc:Choice>
            <mc:Fallback xmlns="">
              <p:sp>
                <p:nvSpPr>
                  <p:cNvPr id="73" name="TextBox 72">
                    <a:extLst>
                      <a:ext uri="{FF2B5EF4-FFF2-40B4-BE49-F238E27FC236}">
                        <a16:creationId xmlns:a16="http://schemas.microsoft.com/office/drawing/2014/main" id="{A0DC1F5E-7D0B-4E56-A735-AAC8C06499F6}"/>
                      </a:ext>
                    </a:extLst>
                  </p:cNvPr>
                  <p:cNvSpPr txBox="1">
                    <a:spLocks noRot="1" noChangeAspect="1" noMove="1" noResize="1" noEditPoints="1" noAdjustHandles="1" noChangeArrowheads="1" noChangeShapeType="1" noTextEdit="1"/>
                  </p:cNvSpPr>
                  <p:nvPr/>
                </p:nvSpPr>
                <p:spPr>
                  <a:xfrm>
                    <a:off x="6317594" y="3803799"/>
                    <a:ext cx="862737" cy="594933"/>
                  </a:xfrm>
                  <a:prstGeom prst="rect">
                    <a:avLst/>
                  </a:prstGeom>
                  <a:blipFill>
                    <a:blip r:embed="rId21"/>
                    <a:stretch>
                      <a:fillRect/>
                    </a:stretch>
                  </a:blipFill>
                </p:spPr>
                <p:txBody>
                  <a:bodyPr/>
                  <a:lstStyle/>
                  <a:p>
                    <a:r>
                      <a:rPr lang="en-CA">
                        <a:noFill/>
                      </a:rPr>
                      <a:t> </a:t>
                    </a:r>
                  </a:p>
                </p:txBody>
              </p:sp>
            </mc:Fallback>
          </mc:AlternateContent>
        </p:grpSp>
        <p:grpSp>
          <p:nvGrpSpPr>
            <p:cNvPr id="123" name="Group 122">
              <a:extLst>
                <a:ext uri="{FF2B5EF4-FFF2-40B4-BE49-F238E27FC236}">
                  <a16:creationId xmlns:a16="http://schemas.microsoft.com/office/drawing/2014/main" id="{DBA554F9-3205-4328-8436-5E73F0458C13}"/>
                </a:ext>
              </a:extLst>
            </p:cNvPr>
            <p:cNvGrpSpPr/>
            <p:nvPr/>
          </p:nvGrpSpPr>
          <p:grpSpPr>
            <a:xfrm>
              <a:off x="4111934" y="3650396"/>
              <a:ext cx="1079500" cy="777062"/>
              <a:chOff x="8518751" y="3734039"/>
              <a:chExt cx="993654" cy="715267"/>
            </a:xfrm>
          </p:grpSpPr>
          <p:sp>
            <p:nvSpPr>
              <p:cNvPr id="124" name="Oval 123">
                <a:extLst>
                  <a:ext uri="{FF2B5EF4-FFF2-40B4-BE49-F238E27FC236}">
                    <a16:creationId xmlns:a16="http://schemas.microsoft.com/office/drawing/2014/main" id="{1636F121-C2B3-41A3-86FE-B3F263389A59}"/>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17CB3778-5002-441E-B700-A2B93E9F8C56}"/>
                      </a:ext>
                    </a:extLst>
                  </p:cNvPr>
                  <p:cNvSpPr txBox="1"/>
                  <p:nvPr/>
                </p:nvSpPr>
                <p:spPr>
                  <a:xfrm>
                    <a:off x="8518751" y="3862249"/>
                    <a:ext cx="993654"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65" name="TextBox 64">
                    <a:extLst>
                      <a:ext uri="{FF2B5EF4-FFF2-40B4-BE49-F238E27FC236}">
                        <a16:creationId xmlns:a16="http://schemas.microsoft.com/office/drawing/2014/main" id="{F7EC669A-D797-4A37-ACCC-9D667925EAE3}"/>
                      </a:ext>
                    </a:extLst>
                  </p:cNvPr>
                  <p:cNvSpPr txBox="1">
                    <a:spLocks noRot="1" noChangeAspect="1" noMove="1" noResize="1" noEditPoints="1" noAdjustHandles="1" noChangeArrowheads="1" noChangeShapeType="1" noTextEdit="1"/>
                  </p:cNvSpPr>
                  <p:nvPr/>
                </p:nvSpPr>
                <p:spPr>
                  <a:xfrm>
                    <a:off x="8518751" y="3862249"/>
                    <a:ext cx="993654" cy="424952"/>
                  </a:xfrm>
                  <a:prstGeom prst="rect">
                    <a:avLst/>
                  </a:prstGeom>
                  <a:blipFill>
                    <a:blip r:embed="rId25"/>
                    <a:stretch>
                      <a:fillRect/>
                    </a:stretch>
                  </a:blipFill>
                  <a:effectLst>
                    <a:softEdge rad="63500"/>
                  </a:effectLst>
                </p:spPr>
                <p:txBody>
                  <a:bodyPr/>
                  <a:lstStyle/>
                  <a:p>
                    <a:r>
                      <a:rPr lang="en-CA">
                        <a:noFill/>
                      </a:rPr>
                      <a:t> </a:t>
                    </a:r>
                  </a:p>
                </p:txBody>
              </p:sp>
            </mc:Fallback>
          </mc:AlternateContent>
        </p:grpSp>
        <p:grpSp>
          <p:nvGrpSpPr>
            <p:cNvPr id="126" name="Group 125">
              <a:extLst>
                <a:ext uri="{FF2B5EF4-FFF2-40B4-BE49-F238E27FC236}">
                  <a16:creationId xmlns:a16="http://schemas.microsoft.com/office/drawing/2014/main" id="{5DBAA353-782B-43A6-B79A-D2D75F085B9D}"/>
                </a:ext>
              </a:extLst>
            </p:cNvPr>
            <p:cNvGrpSpPr/>
            <p:nvPr/>
          </p:nvGrpSpPr>
          <p:grpSpPr>
            <a:xfrm>
              <a:off x="2980461" y="2375107"/>
              <a:ext cx="937272" cy="777062"/>
              <a:chOff x="7477257" y="2560165"/>
              <a:chExt cx="862737" cy="715267"/>
            </a:xfrm>
          </p:grpSpPr>
          <p:sp>
            <p:nvSpPr>
              <p:cNvPr id="127" name="Oval 126">
                <a:extLst>
                  <a:ext uri="{FF2B5EF4-FFF2-40B4-BE49-F238E27FC236}">
                    <a16:creationId xmlns:a16="http://schemas.microsoft.com/office/drawing/2014/main" id="{5FB3B85B-42B1-4CFC-9718-24EDAB7E981B}"/>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B065E6D4-102C-4E2C-9577-52B9D308FA38}"/>
                      </a:ext>
                    </a:extLst>
                  </p:cNvPr>
                  <p:cNvSpPr txBox="1"/>
                  <p:nvPr/>
                </p:nvSpPr>
                <p:spPr>
                  <a:xfrm>
                    <a:off x="7477257" y="2676685"/>
                    <a:ext cx="862737" cy="424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p:sp>
                <p:nvSpPr>
                  <p:cNvPr id="128" name="TextBox 127">
                    <a:extLst>
                      <a:ext uri="{FF2B5EF4-FFF2-40B4-BE49-F238E27FC236}">
                        <a16:creationId xmlns:a16="http://schemas.microsoft.com/office/drawing/2014/main" id="{B065E6D4-102C-4E2C-9577-52B9D308FA38}"/>
                      </a:ext>
                    </a:extLst>
                  </p:cNvPr>
                  <p:cNvSpPr txBox="1">
                    <a:spLocks noRot="1" noChangeAspect="1" noMove="1" noResize="1" noEditPoints="1" noAdjustHandles="1" noChangeArrowheads="1" noChangeShapeType="1" noTextEdit="1"/>
                  </p:cNvSpPr>
                  <p:nvPr/>
                </p:nvSpPr>
                <p:spPr>
                  <a:xfrm>
                    <a:off x="7477257" y="2676685"/>
                    <a:ext cx="862737" cy="424952"/>
                  </a:xfrm>
                  <a:prstGeom prst="rect">
                    <a:avLst/>
                  </a:prstGeom>
                  <a:blipFill>
                    <a:blip r:embed="rId31"/>
                    <a:stretch>
                      <a:fillRect/>
                    </a:stretch>
                  </a:blipFill>
                </p:spPr>
                <p:txBody>
                  <a:bodyPr/>
                  <a:lstStyle/>
                  <a:p>
                    <a:r>
                      <a:rPr lang="en-CA">
                        <a:noFill/>
                      </a:rPr>
                      <a:t> </a:t>
                    </a:r>
                  </a:p>
                </p:txBody>
              </p:sp>
            </mc:Fallback>
          </mc:AlternateContent>
        </p:grpSp>
        <p:grpSp>
          <p:nvGrpSpPr>
            <p:cNvPr id="129" name="Group 128">
              <a:extLst>
                <a:ext uri="{FF2B5EF4-FFF2-40B4-BE49-F238E27FC236}">
                  <a16:creationId xmlns:a16="http://schemas.microsoft.com/office/drawing/2014/main" id="{98E3F091-3019-45B3-950F-AE3775F977AE}"/>
                </a:ext>
              </a:extLst>
            </p:cNvPr>
            <p:cNvGrpSpPr/>
            <p:nvPr/>
          </p:nvGrpSpPr>
          <p:grpSpPr>
            <a:xfrm>
              <a:off x="536619" y="2367487"/>
              <a:ext cx="937272" cy="777062"/>
              <a:chOff x="5227758" y="2553151"/>
              <a:chExt cx="862737" cy="715267"/>
            </a:xfrm>
          </p:grpSpPr>
          <p:sp>
            <p:nvSpPr>
              <p:cNvPr id="130" name="Oval 129">
                <a:extLst>
                  <a:ext uri="{FF2B5EF4-FFF2-40B4-BE49-F238E27FC236}">
                    <a16:creationId xmlns:a16="http://schemas.microsoft.com/office/drawing/2014/main" id="{0E7B0672-C6F2-46FF-8ED0-07A086EF1813}"/>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37EB42F-39D3-4AF4-A34F-3210766F1504}"/>
                      </a:ext>
                    </a:extLst>
                  </p:cNvPr>
                  <p:cNvSpPr txBox="1"/>
                  <p:nvPr/>
                </p:nvSpPr>
                <p:spPr>
                  <a:xfrm>
                    <a:off x="5227758" y="262291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𝑥</m:t>
                          </m:r>
                        </m:oMath>
                      </m:oMathPara>
                    </a14:m>
                    <a:endParaRPr lang="en-CA" sz="3600" dirty="0">
                      <a:solidFill>
                        <a:schemeClr val="tx1"/>
                      </a:solidFill>
                    </a:endParaRPr>
                  </a:p>
                </p:txBody>
              </p:sp>
            </mc:Choice>
            <mc:Fallback xmlns="">
              <p:sp>
                <p:nvSpPr>
                  <p:cNvPr id="71" name="TextBox 70">
                    <a:extLst>
                      <a:ext uri="{FF2B5EF4-FFF2-40B4-BE49-F238E27FC236}">
                        <a16:creationId xmlns:a16="http://schemas.microsoft.com/office/drawing/2014/main" id="{262989AD-2D23-405A-B37A-87A1C9D4C61F}"/>
                      </a:ext>
                    </a:extLst>
                  </p:cNvPr>
                  <p:cNvSpPr txBox="1">
                    <a:spLocks noRot="1" noChangeAspect="1" noMove="1" noResize="1" noEditPoints="1" noAdjustHandles="1" noChangeArrowheads="1" noChangeShapeType="1" noTextEdit="1"/>
                  </p:cNvSpPr>
                  <p:nvPr/>
                </p:nvSpPr>
                <p:spPr>
                  <a:xfrm>
                    <a:off x="5227758" y="2622911"/>
                    <a:ext cx="862737" cy="594933"/>
                  </a:xfrm>
                  <a:prstGeom prst="rect">
                    <a:avLst/>
                  </a:prstGeom>
                  <a:blipFill>
                    <a:blip r:embed="rId22"/>
                    <a:stretch>
                      <a:fillRect/>
                    </a:stretch>
                  </a:blipFill>
                </p:spPr>
                <p:txBody>
                  <a:bodyPr/>
                  <a:lstStyle/>
                  <a:p>
                    <a:r>
                      <a:rPr lang="en-CA">
                        <a:noFill/>
                      </a:rPr>
                      <a:t> </a:t>
                    </a:r>
                  </a:p>
                </p:txBody>
              </p:sp>
            </mc:Fallback>
          </mc:AlternateContent>
        </p:grpSp>
        <p:grpSp>
          <p:nvGrpSpPr>
            <p:cNvPr id="132" name="Group 131">
              <a:extLst>
                <a:ext uri="{FF2B5EF4-FFF2-40B4-BE49-F238E27FC236}">
                  <a16:creationId xmlns:a16="http://schemas.microsoft.com/office/drawing/2014/main" id="{1A540213-A89F-476D-BA7E-4D49995EBA41}"/>
                </a:ext>
              </a:extLst>
            </p:cNvPr>
            <p:cNvGrpSpPr/>
            <p:nvPr/>
          </p:nvGrpSpPr>
          <p:grpSpPr>
            <a:xfrm>
              <a:off x="1648134" y="1328146"/>
              <a:ext cx="1092198" cy="777062"/>
              <a:chOff x="6250881" y="1596462"/>
              <a:chExt cx="1005343" cy="715267"/>
            </a:xfrm>
          </p:grpSpPr>
          <p:sp>
            <p:nvSpPr>
              <p:cNvPr id="133" name="Oval 132">
                <a:extLst>
                  <a:ext uri="{FF2B5EF4-FFF2-40B4-BE49-F238E27FC236}">
                    <a16:creationId xmlns:a16="http://schemas.microsoft.com/office/drawing/2014/main" id="{0116893F-296B-468F-8ACB-D184B71460C5}"/>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E18C15A8-B327-4552-AB63-74F84C3A9216}"/>
                      </a:ext>
                    </a:extLst>
                  </p:cNvPr>
                  <p:cNvSpPr txBox="1"/>
                  <p:nvPr/>
                </p:nvSpPr>
                <p:spPr>
                  <a:xfrm>
                    <a:off x="6250881" y="1748052"/>
                    <a:ext cx="1005343"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oMath>
                      </m:oMathPara>
                    </a14:m>
                    <a:endParaRPr lang="en-CA" sz="2400" dirty="0">
                      <a:solidFill>
                        <a:schemeClr val="tx1"/>
                      </a:solidFill>
                    </a:endParaRPr>
                  </a:p>
                </p:txBody>
              </p:sp>
            </mc:Choice>
            <mc:Fallback xmlns="">
              <p:sp>
                <p:nvSpPr>
                  <p:cNvPr id="63" name="TextBox 62">
                    <a:extLst>
                      <a:ext uri="{FF2B5EF4-FFF2-40B4-BE49-F238E27FC236}">
                        <a16:creationId xmlns:a16="http://schemas.microsoft.com/office/drawing/2014/main" id="{393941B4-3196-43EC-9D8F-8C4FB475491E}"/>
                      </a:ext>
                    </a:extLst>
                  </p:cNvPr>
                  <p:cNvSpPr txBox="1">
                    <a:spLocks noRot="1" noChangeAspect="1" noMove="1" noResize="1" noEditPoints="1" noAdjustHandles="1" noChangeArrowheads="1" noChangeShapeType="1" noTextEdit="1"/>
                  </p:cNvSpPr>
                  <p:nvPr/>
                </p:nvSpPr>
                <p:spPr>
                  <a:xfrm>
                    <a:off x="6250881" y="1748052"/>
                    <a:ext cx="1005343" cy="424952"/>
                  </a:xfrm>
                  <a:prstGeom prst="rect">
                    <a:avLst/>
                  </a:prstGeom>
                  <a:blipFill>
                    <a:blip r:embed="rId26"/>
                    <a:stretch>
                      <a:fillRect/>
                    </a:stretch>
                  </a:blipFill>
                  <a:effectLst>
                    <a:softEdge rad="63500"/>
                  </a:effectLst>
                </p:spPr>
                <p:txBody>
                  <a:bodyPr/>
                  <a:lstStyle/>
                  <a:p>
                    <a:r>
                      <a:rPr lang="en-CA">
                        <a:noFill/>
                      </a:rPr>
                      <a:t> </a:t>
                    </a:r>
                  </a:p>
                </p:txBody>
              </p:sp>
            </mc:Fallback>
          </mc:AlternateContent>
        </p:grpSp>
        <p:grpSp>
          <p:nvGrpSpPr>
            <p:cNvPr id="135" name="Group 134">
              <a:extLst>
                <a:ext uri="{FF2B5EF4-FFF2-40B4-BE49-F238E27FC236}">
                  <a16:creationId xmlns:a16="http://schemas.microsoft.com/office/drawing/2014/main" id="{8E43F895-EDEF-4144-AF13-53C5ED8A238A}"/>
                </a:ext>
              </a:extLst>
            </p:cNvPr>
            <p:cNvGrpSpPr/>
            <p:nvPr/>
          </p:nvGrpSpPr>
          <p:grpSpPr>
            <a:xfrm>
              <a:off x="3807133" y="1338403"/>
              <a:ext cx="1689099" cy="777062"/>
              <a:chOff x="5170445" y="5604284"/>
              <a:chExt cx="1554776" cy="715267"/>
            </a:xfrm>
          </p:grpSpPr>
          <p:sp>
            <p:nvSpPr>
              <p:cNvPr id="136" name="Oval 135">
                <a:extLst>
                  <a:ext uri="{FF2B5EF4-FFF2-40B4-BE49-F238E27FC236}">
                    <a16:creationId xmlns:a16="http://schemas.microsoft.com/office/drawing/2014/main" id="{432C2E48-B6AB-4385-A698-F2F38E831777}"/>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4DE06670-1382-41B8-9135-EE9048866043}"/>
                      </a:ext>
                    </a:extLst>
                  </p:cNvPr>
                  <p:cNvSpPr txBox="1"/>
                  <p:nvPr/>
                </p:nvSpPr>
                <p:spPr>
                  <a:xfrm>
                    <a:off x="5170445" y="5744184"/>
                    <a:ext cx="1554776"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75" name="TextBox 74">
                    <a:extLst>
                      <a:ext uri="{FF2B5EF4-FFF2-40B4-BE49-F238E27FC236}">
                        <a16:creationId xmlns:a16="http://schemas.microsoft.com/office/drawing/2014/main" id="{A6CB5F89-8250-4E30-A0CF-5C0A70AB8876}"/>
                      </a:ext>
                    </a:extLst>
                  </p:cNvPr>
                  <p:cNvSpPr txBox="1">
                    <a:spLocks noRot="1" noChangeAspect="1" noMove="1" noResize="1" noEditPoints="1" noAdjustHandles="1" noChangeArrowheads="1" noChangeShapeType="1" noTextEdit="1"/>
                  </p:cNvSpPr>
                  <p:nvPr/>
                </p:nvSpPr>
                <p:spPr>
                  <a:xfrm>
                    <a:off x="5170445" y="5744184"/>
                    <a:ext cx="1554776" cy="424952"/>
                  </a:xfrm>
                  <a:prstGeom prst="rect">
                    <a:avLst/>
                  </a:prstGeom>
                  <a:blipFill>
                    <a:blip r:embed="rId20"/>
                    <a:stretch>
                      <a:fillRect/>
                    </a:stretch>
                  </a:blipFill>
                  <a:effectLst>
                    <a:softEdge rad="63500"/>
                  </a:effectLst>
                </p:spPr>
                <p:txBody>
                  <a:bodyPr/>
                  <a:lstStyle/>
                  <a:p>
                    <a:r>
                      <a:rPr lang="en-CA">
                        <a:noFill/>
                      </a:rPr>
                      <a:t> </a:t>
                    </a:r>
                  </a:p>
                </p:txBody>
              </p:sp>
            </mc:Fallback>
          </mc:AlternateContent>
        </p:grpSp>
      </p:grpSp>
      <p:grpSp>
        <p:nvGrpSpPr>
          <p:cNvPr id="3" name="Group 2">
            <a:extLst>
              <a:ext uri="{FF2B5EF4-FFF2-40B4-BE49-F238E27FC236}">
                <a16:creationId xmlns:a16="http://schemas.microsoft.com/office/drawing/2014/main" id="{C7D0E769-712F-4CEA-B083-920719073436}"/>
              </a:ext>
            </a:extLst>
          </p:cNvPr>
          <p:cNvGrpSpPr/>
          <p:nvPr/>
        </p:nvGrpSpPr>
        <p:grpSpPr>
          <a:xfrm>
            <a:off x="7091516" y="1319353"/>
            <a:ext cx="4587431" cy="4157463"/>
            <a:chOff x="7091516" y="1319353"/>
            <a:chExt cx="4587431" cy="4157463"/>
          </a:xfrm>
        </p:grpSpPr>
        <p:grpSp>
          <p:nvGrpSpPr>
            <p:cNvPr id="5" name="Group 4">
              <a:extLst>
                <a:ext uri="{FF2B5EF4-FFF2-40B4-BE49-F238E27FC236}">
                  <a16:creationId xmlns:a16="http://schemas.microsoft.com/office/drawing/2014/main" id="{65CF0A7B-1BC4-4907-B3B2-9B2C09A2AF23}"/>
                </a:ext>
              </a:extLst>
            </p:cNvPr>
            <p:cNvGrpSpPr/>
            <p:nvPr/>
          </p:nvGrpSpPr>
          <p:grpSpPr>
            <a:xfrm>
              <a:off x="7552724" y="1710537"/>
              <a:ext cx="3657750" cy="3435083"/>
              <a:chOff x="7537716" y="4754391"/>
              <a:chExt cx="1724864" cy="1619862"/>
            </a:xfrm>
          </p:grpSpPr>
          <p:cxnSp>
            <p:nvCxnSpPr>
              <p:cNvPr id="30" name="Straight Connector 29">
                <a:extLst>
                  <a:ext uri="{FF2B5EF4-FFF2-40B4-BE49-F238E27FC236}">
                    <a16:creationId xmlns:a16="http://schemas.microsoft.com/office/drawing/2014/main" id="{E366F649-A10E-4309-905A-30491D7A1E80}"/>
                  </a:ext>
                </a:extLst>
              </p:cNvPr>
              <p:cNvCxnSpPr>
                <a:cxnSpLocks/>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4AD0E-348B-4222-BA3A-5A13BB60E0EF}"/>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9D567E-BAB4-4ADB-A413-16B22D2549CF}"/>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FFE982-5A9B-462D-B6C9-865547C250CA}"/>
                  </a:ext>
                </a:extLst>
              </p:cNvPr>
              <p:cNvCxnSpPr>
                <a:cxnSpLocks/>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C7FEED-92AF-4DCA-9470-4D1295B0CBAE}"/>
                  </a:ext>
                </a:extLst>
              </p:cNvPr>
              <p:cNvGrpSpPr/>
              <p:nvPr/>
            </p:nvGrpSpPr>
            <p:grpSpPr>
              <a:xfrm>
                <a:off x="8104812" y="4754391"/>
                <a:ext cx="1157768" cy="1093839"/>
                <a:chOff x="7624742" y="4968089"/>
                <a:chExt cx="1157768" cy="1093839"/>
              </a:xfrm>
            </p:grpSpPr>
            <p:cxnSp>
              <p:nvCxnSpPr>
                <p:cNvPr id="46" name="Straight Connector 45">
                  <a:extLst>
                    <a:ext uri="{FF2B5EF4-FFF2-40B4-BE49-F238E27FC236}">
                      <a16:creationId xmlns:a16="http://schemas.microsoft.com/office/drawing/2014/main" id="{577E6D8B-A62D-4BB1-9DAE-107D685AEA07}"/>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AC91F19-E479-4B0B-B6FA-5BE0BC2A4FB3}"/>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59DE98-CFA2-4278-97F5-80E008D3163A}"/>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4DC83C-CF8E-4923-A032-094F623AF8F7}"/>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3DB56C0-892B-4D24-BD4A-72C16F99E553}"/>
                  </a:ext>
                </a:extLst>
              </p:cNvPr>
              <p:cNvGrpSpPr/>
              <p:nvPr/>
            </p:nvGrpSpPr>
            <p:grpSpPr>
              <a:xfrm>
                <a:off x="7546320" y="5253377"/>
                <a:ext cx="1157768" cy="1093839"/>
                <a:chOff x="7624742" y="4968089"/>
                <a:chExt cx="1157768" cy="1093839"/>
              </a:xfrm>
            </p:grpSpPr>
            <p:cxnSp>
              <p:nvCxnSpPr>
                <p:cNvPr id="38" name="Straight Connector 37">
                  <a:extLst>
                    <a:ext uri="{FF2B5EF4-FFF2-40B4-BE49-F238E27FC236}">
                      <a16:creationId xmlns:a16="http://schemas.microsoft.com/office/drawing/2014/main" id="{BE21E5F0-93EB-44B9-8021-A5FA48C4986D}"/>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CEF788-CCBD-4008-A6C7-02009385FCEF}"/>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A47A15-39BD-4037-9D7E-55CE86B93864}"/>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EEAA32-A44E-4AEB-9ADD-F0E44C52B62B}"/>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1" name="Group 140">
              <a:extLst>
                <a:ext uri="{FF2B5EF4-FFF2-40B4-BE49-F238E27FC236}">
                  <a16:creationId xmlns:a16="http://schemas.microsoft.com/office/drawing/2014/main" id="{E409DC03-3948-4CA4-AD50-51772F95218F}"/>
                </a:ext>
              </a:extLst>
            </p:cNvPr>
            <p:cNvGrpSpPr/>
            <p:nvPr/>
          </p:nvGrpSpPr>
          <p:grpSpPr>
            <a:xfrm>
              <a:off x="7091516" y="4699754"/>
              <a:ext cx="937272" cy="777062"/>
              <a:chOff x="5928751" y="4327186"/>
              <a:chExt cx="862737" cy="715267"/>
            </a:xfrm>
          </p:grpSpPr>
          <p:sp>
            <p:nvSpPr>
              <p:cNvPr id="142" name="Oval 141">
                <a:extLst>
                  <a:ext uri="{FF2B5EF4-FFF2-40B4-BE49-F238E27FC236}">
                    <a16:creationId xmlns:a16="http://schemas.microsoft.com/office/drawing/2014/main" id="{15508FE8-FB14-4925-836A-6C476384D2F3}"/>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AA546495-E410-4EE9-B038-4F56E6CBF07D}"/>
                      </a:ext>
                    </a:extLst>
                  </p:cNvPr>
                  <p:cNvSpPr txBox="1"/>
                  <p:nvPr/>
                </p:nvSpPr>
                <p:spPr>
                  <a:xfrm>
                    <a:off x="5928751" y="4392431"/>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000</m:t>
                          </m:r>
                        </m:oMath>
                      </m:oMathPara>
                    </a14:m>
                    <a:endParaRPr lang="en-CA" sz="3200" dirty="0">
                      <a:solidFill>
                        <a:schemeClr val="tx1"/>
                      </a:solidFill>
                    </a:endParaRPr>
                  </a:p>
                </p:txBody>
              </p:sp>
            </mc:Choice>
            <mc:Fallback xmlns="">
              <p:sp>
                <p:nvSpPr>
                  <p:cNvPr id="29" name="TextBox 28">
                    <a:extLst>
                      <a:ext uri="{FF2B5EF4-FFF2-40B4-BE49-F238E27FC236}">
                        <a16:creationId xmlns:a16="http://schemas.microsoft.com/office/drawing/2014/main" id="{CD71D73E-B1C8-4F80-8D1C-0A41A93EDDC9}"/>
                      </a:ext>
                    </a:extLst>
                  </p:cNvPr>
                  <p:cNvSpPr txBox="1">
                    <a:spLocks noRot="1" noChangeAspect="1" noMove="1" noResize="1" noEditPoints="1" noAdjustHandles="1" noChangeArrowheads="1" noChangeShapeType="1" noTextEdit="1"/>
                  </p:cNvSpPr>
                  <p:nvPr/>
                </p:nvSpPr>
                <p:spPr>
                  <a:xfrm>
                    <a:off x="5928751" y="4392431"/>
                    <a:ext cx="862737" cy="538271"/>
                  </a:xfrm>
                  <a:prstGeom prst="rect">
                    <a:avLst/>
                  </a:prstGeom>
                  <a:blipFill>
                    <a:blip r:embed="rId2"/>
                    <a:stretch>
                      <a:fillRect/>
                    </a:stretch>
                  </a:blipFill>
                </p:spPr>
                <p:txBody>
                  <a:bodyPr/>
                  <a:lstStyle/>
                  <a:p>
                    <a:r>
                      <a:rPr lang="en-CA">
                        <a:noFill/>
                      </a:rPr>
                      <a:t> </a:t>
                    </a:r>
                  </a:p>
                </p:txBody>
              </p:sp>
            </mc:Fallback>
          </mc:AlternateContent>
        </p:grpSp>
        <p:grpSp>
          <p:nvGrpSpPr>
            <p:cNvPr id="147" name="Group 146">
              <a:extLst>
                <a:ext uri="{FF2B5EF4-FFF2-40B4-BE49-F238E27FC236}">
                  <a16:creationId xmlns:a16="http://schemas.microsoft.com/office/drawing/2014/main" id="{EB4E0603-795F-48F8-849D-AF40DA05FEFF}"/>
                </a:ext>
              </a:extLst>
            </p:cNvPr>
            <p:cNvGrpSpPr/>
            <p:nvPr/>
          </p:nvGrpSpPr>
          <p:grpSpPr>
            <a:xfrm>
              <a:off x="9546526" y="4685910"/>
              <a:ext cx="937272" cy="777062"/>
              <a:chOff x="7477258" y="4695299"/>
              <a:chExt cx="862737" cy="715267"/>
            </a:xfrm>
          </p:grpSpPr>
          <p:sp>
            <p:nvSpPr>
              <p:cNvPr id="148" name="Oval 147">
                <a:extLst>
                  <a:ext uri="{FF2B5EF4-FFF2-40B4-BE49-F238E27FC236}">
                    <a16:creationId xmlns:a16="http://schemas.microsoft.com/office/drawing/2014/main" id="{B2812A65-5585-48F6-A8A9-A0F29E79947E}"/>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09ED346-B498-4177-B4F9-9AB1F21CF3B6}"/>
                      </a:ext>
                    </a:extLst>
                  </p:cNvPr>
                  <p:cNvSpPr txBox="1"/>
                  <p:nvPr/>
                </p:nvSpPr>
                <p:spPr>
                  <a:xfrm>
                    <a:off x="7477258" y="476505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001</m:t>
                          </m:r>
                        </m:oMath>
                      </m:oMathPara>
                    </a14:m>
                    <a:endParaRPr lang="en-CA" sz="3200" dirty="0">
                      <a:solidFill>
                        <a:schemeClr val="tx1"/>
                      </a:solidFill>
                    </a:endParaRPr>
                  </a:p>
                </p:txBody>
              </p:sp>
            </mc:Choice>
            <mc:Fallback xmlns="">
              <p:sp>
                <p:nvSpPr>
                  <p:cNvPr id="21" name="TextBox 20">
                    <a:extLst>
                      <a:ext uri="{FF2B5EF4-FFF2-40B4-BE49-F238E27FC236}">
                        <a16:creationId xmlns:a16="http://schemas.microsoft.com/office/drawing/2014/main" id="{F2AE03B1-0BF3-42D2-8539-14DE411A1659}"/>
                      </a:ext>
                    </a:extLst>
                  </p:cNvPr>
                  <p:cNvSpPr txBox="1">
                    <a:spLocks noRot="1" noChangeAspect="1" noMove="1" noResize="1" noEditPoints="1" noAdjustHandles="1" noChangeArrowheads="1" noChangeShapeType="1" noTextEdit="1"/>
                  </p:cNvSpPr>
                  <p:nvPr/>
                </p:nvSpPr>
                <p:spPr>
                  <a:xfrm>
                    <a:off x="7477258" y="4765059"/>
                    <a:ext cx="862737" cy="538271"/>
                  </a:xfrm>
                  <a:prstGeom prst="rect">
                    <a:avLst/>
                  </a:prstGeom>
                  <a:blipFill>
                    <a:blip r:embed="rId6"/>
                    <a:stretch>
                      <a:fillRect/>
                    </a:stretch>
                  </a:blipFill>
                </p:spPr>
                <p:txBody>
                  <a:bodyPr/>
                  <a:lstStyle/>
                  <a:p>
                    <a:r>
                      <a:rPr lang="en-CA">
                        <a:noFill/>
                      </a:rPr>
                      <a:t> </a:t>
                    </a:r>
                  </a:p>
                </p:txBody>
              </p:sp>
            </mc:Fallback>
          </mc:AlternateContent>
        </p:grpSp>
        <p:grpSp>
          <p:nvGrpSpPr>
            <p:cNvPr id="150" name="Group 149">
              <a:extLst>
                <a:ext uri="{FF2B5EF4-FFF2-40B4-BE49-F238E27FC236}">
                  <a16:creationId xmlns:a16="http://schemas.microsoft.com/office/drawing/2014/main" id="{F828D325-8F76-4B1E-82A4-F9535C3C78BE}"/>
                </a:ext>
              </a:extLst>
            </p:cNvPr>
            <p:cNvGrpSpPr/>
            <p:nvPr/>
          </p:nvGrpSpPr>
          <p:grpSpPr>
            <a:xfrm>
              <a:off x="10730074" y="3641603"/>
              <a:ext cx="937272" cy="777062"/>
              <a:chOff x="8566686" y="3734039"/>
              <a:chExt cx="862737" cy="715267"/>
            </a:xfrm>
          </p:grpSpPr>
          <p:sp>
            <p:nvSpPr>
              <p:cNvPr id="151" name="Oval 150">
                <a:extLst>
                  <a:ext uri="{FF2B5EF4-FFF2-40B4-BE49-F238E27FC236}">
                    <a16:creationId xmlns:a16="http://schemas.microsoft.com/office/drawing/2014/main" id="{E16CCAE5-B9D1-4ADE-A266-42125F6F75AC}"/>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968138B8-0BE7-41B4-9F3F-4576D69BC94F}"/>
                      </a:ext>
                    </a:extLst>
                  </p:cNvPr>
                  <p:cNvSpPr txBox="1"/>
                  <p:nvPr/>
                </p:nvSpPr>
                <p:spPr>
                  <a:xfrm>
                    <a:off x="8566686" y="380379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101</m:t>
                          </m:r>
                        </m:oMath>
                      </m:oMathPara>
                    </a14:m>
                    <a:endParaRPr lang="en-CA" sz="3200" dirty="0">
                      <a:solidFill>
                        <a:schemeClr val="tx1"/>
                      </a:solidFill>
                    </a:endParaRPr>
                  </a:p>
                </p:txBody>
              </p:sp>
            </mc:Choice>
            <mc:Fallback xmlns="">
              <p:sp>
                <p:nvSpPr>
                  <p:cNvPr id="17" name="TextBox 16">
                    <a:extLst>
                      <a:ext uri="{FF2B5EF4-FFF2-40B4-BE49-F238E27FC236}">
                        <a16:creationId xmlns:a16="http://schemas.microsoft.com/office/drawing/2014/main" id="{CFDA6534-EB55-4268-8B11-8FC1F96A4713}"/>
                      </a:ext>
                    </a:extLst>
                  </p:cNvPr>
                  <p:cNvSpPr txBox="1">
                    <a:spLocks noRot="1" noChangeAspect="1" noMove="1" noResize="1" noEditPoints="1" noAdjustHandles="1" noChangeArrowheads="1" noChangeShapeType="1" noTextEdit="1"/>
                  </p:cNvSpPr>
                  <p:nvPr/>
                </p:nvSpPr>
                <p:spPr>
                  <a:xfrm>
                    <a:off x="8566686" y="3803799"/>
                    <a:ext cx="862737" cy="538271"/>
                  </a:xfrm>
                  <a:prstGeom prst="rect">
                    <a:avLst/>
                  </a:prstGeom>
                  <a:blipFill>
                    <a:blip r:embed="rId8"/>
                    <a:stretch>
                      <a:fillRect/>
                    </a:stretch>
                  </a:blipFill>
                </p:spPr>
                <p:txBody>
                  <a:bodyPr/>
                  <a:lstStyle/>
                  <a:p>
                    <a:r>
                      <a:rPr lang="en-CA">
                        <a:noFill/>
                      </a:rPr>
                      <a:t> </a:t>
                    </a:r>
                  </a:p>
                </p:txBody>
              </p:sp>
            </mc:Fallback>
          </mc:AlternateContent>
        </p:grpSp>
        <p:grpSp>
          <p:nvGrpSpPr>
            <p:cNvPr id="153" name="Group 152">
              <a:extLst>
                <a:ext uri="{FF2B5EF4-FFF2-40B4-BE49-F238E27FC236}">
                  <a16:creationId xmlns:a16="http://schemas.microsoft.com/office/drawing/2014/main" id="{0BDA6A25-EED5-418C-85C9-2FE4DEDAFF6D}"/>
                </a:ext>
              </a:extLst>
            </p:cNvPr>
            <p:cNvGrpSpPr/>
            <p:nvPr/>
          </p:nvGrpSpPr>
          <p:grpSpPr>
            <a:xfrm>
              <a:off x="9546525" y="2366314"/>
              <a:ext cx="937272" cy="777062"/>
              <a:chOff x="7477257" y="2560165"/>
              <a:chExt cx="862737" cy="715267"/>
            </a:xfrm>
          </p:grpSpPr>
          <p:sp>
            <p:nvSpPr>
              <p:cNvPr id="154" name="Oval 153">
                <a:extLst>
                  <a:ext uri="{FF2B5EF4-FFF2-40B4-BE49-F238E27FC236}">
                    <a16:creationId xmlns:a16="http://schemas.microsoft.com/office/drawing/2014/main" id="{4F643C69-EC33-4EDC-8108-8731A7D56EA3}"/>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CD6E30BB-4482-4081-8CB4-5DA663D4535B}"/>
                      </a:ext>
                    </a:extLst>
                  </p:cNvPr>
                  <p:cNvSpPr txBox="1"/>
                  <p:nvPr/>
                </p:nvSpPr>
                <p:spPr>
                  <a:xfrm>
                    <a:off x="7477257" y="2629925"/>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011</m:t>
                          </m:r>
                        </m:oMath>
                      </m:oMathPara>
                    </a14:m>
                    <a:endParaRPr lang="en-CA" sz="3200" dirty="0">
                      <a:solidFill>
                        <a:schemeClr val="tx1"/>
                      </a:solidFill>
                    </a:endParaRPr>
                  </a:p>
                </p:txBody>
              </p:sp>
            </mc:Choice>
            <mc:Fallback xmlns="">
              <p:sp>
                <p:nvSpPr>
                  <p:cNvPr id="19" name="TextBox 18">
                    <a:extLst>
                      <a:ext uri="{FF2B5EF4-FFF2-40B4-BE49-F238E27FC236}">
                        <a16:creationId xmlns:a16="http://schemas.microsoft.com/office/drawing/2014/main" id="{F9B0FC6C-759C-408D-8C2C-E7A4F6F6266B}"/>
                      </a:ext>
                    </a:extLst>
                  </p:cNvPr>
                  <p:cNvSpPr txBox="1">
                    <a:spLocks noRot="1" noChangeAspect="1" noMove="1" noResize="1" noEditPoints="1" noAdjustHandles="1" noChangeArrowheads="1" noChangeShapeType="1" noTextEdit="1"/>
                  </p:cNvSpPr>
                  <p:nvPr/>
                </p:nvSpPr>
                <p:spPr>
                  <a:xfrm>
                    <a:off x="7477257" y="2629925"/>
                    <a:ext cx="862737" cy="538271"/>
                  </a:xfrm>
                  <a:prstGeom prst="rect">
                    <a:avLst/>
                  </a:prstGeom>
                  <a:blipFill>
                    <a:blip r:embed="rId7"/>
                    <a:stretch>
                      <a:fillRect/>
                    </a:stretch>
                  </a:blipFill>
                </p:spPr>
                <p:txBody>
                  <a:bodyPr/>
                  <a:lstStyle/>
                  <a:p>
                    <a:r>
                      <a:rPr lang="en-CA">
                        <a:noFill/>
                      </a:rPr>
                      <a:t> </a:t>
                    </a:r>
                  </a:p>
                </p:txBody>
              </p:sp>
            </mc:Fallback>
          </mc:AlternateContent>
        </p:grpSp>
        <p:grpSp>
          <p:nvGrpSpPr>
            <p:cNvPr id="156" name="Group 155">
              <a:extLst>
                <a:ext uri="{FF2B5EF4-FFF2-40B4-BE49-F238E27FC236}">
                  <a16:creationId xmlns:a16="http://schemas.microsoft.com/office/drawing/2014/main" id="{54A62D63-5527-463A-8F3E-51289F2AAC2A}"/>
                </a:ext>
              </a:extLst>
            </p:cNvPr>
            <p:cNvGrpSpPr/>
            <p:nvPr/>
          </p:nvGrpSpPr>
          <p:grpSpPr>
            <a:xfrm>
              <a:off x="7102683" y="2358694"/>
              <a:ext cx="937272" cy="777062"/>
              <a:chOff x="5227758" y="2553151"/>
              <a:chExt cx="862737" cy="715267"/>
            </a:xfrm>
          </p:grpSpPr>
          <p:sp>
            <p:nvSpPr>
              <p:cNvPr id="157" name="Oval 156">
                <a:extLst>
                  <a:ext uri="{FF2B5EF4-FFF2-40B4-BE49-F238E27FC236}">
                    <a16:creationId xmlns:a16="http://schemas.microsoft.com/office/drawing/2014/main" id="{24090298-F9A9-4918-91AD-89987FCEFDFD}"/>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720AC357-F5F4-4604-81D1-B3A817E67F14}"/>
                      </a:ext>
                    </a:extLst>
                  </p:cNvPr>
                  <p:cNvSpPr txBox="1"/>
                  <p:nvPr/>
                </p:nvSpPr>
                <p:spPr>
                  <a:xfrm>
                    <a:off x="5227758" y="2622911"/>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010</m:t>
                          </m:r>
                        </m:oMath>
                      </m:oMathPara>
                    </a14:m>
                    <a:endParaRPr lang="en-CA" sz="3200" dirty="0">
                      <a:solidFill>
                        <a:schemeClr val="tx1"/>
                      </a:solidFill>
                    </a:endParaRPr>
                  </a:p>
                </p:txBody>
              </p:sp>
            </mc:Choice>
            <mc:Fallback xmlns="">
              <p:sp>
                <p:nvSpPr>
                  <p:cNvPr id="23" name="TextBox 22">
                    <a:extLst>
                      <a:ext uri="{FF2B5EF4-FFF2-40B4-BE49-F238E27FC236}">
                        <a16:creationId xmlns:a16="http://schemas.microsoft.com/office/drawing/2014/main" id="{610DE708-C859-4A9A-8477-9D5C4954336F}"/>
                      </a:ext>
                    </a:extLst>
                  </p:cNvPr>
                  <p:cNvSpPr txBox="1">
                    <a:spLocks noRot="1" noChangeAspect="1" noMove="1" noResize="1" noEditPoints="1" noAdjustHandles="1" noChangeArrowheads="1" noChangeShapeType="1" noTextEdit="1"/>
                  </p:cNvSpPr>
                  <p:nvPr/>
                </p:nvSpPr>
                <p:spPr>
                  <a:xfrm>
                    <a:off x="5227758" y="2622911"/>
                    <a:ext cx="862737" cy="538271"/>
                  </a:xfrm>
                  <a:prstGeom prst="rect">
                    <a:avLst/>
                  </a:prstGeom>
                  <a:blipFill>
                    <a:blip r:embed="rId5"/>
                    <a:stretch>
                      <a:fillRect/>
                    </a:stretch>
                  </a:blipFill>
                </p:spPr>
                <p:txBody>
                  <a:bodyPr/>
                  <a:lstStyle/>
                  <a:p>
                    <a:r>
                      <a:rPr lang="en-CA">
                        <a:noFill/>
                      </a:rPr>
                      <a:t> </a:t>
                    </a:r>
                  </a:p>
                </p:txBody>
              </p:sp>
            </mc:Fallback>
          </mc:AlternateContent>
        </p:grpSp>
        <p:grpSp>
          <p:nvGrpSpPr>
            <p:cNvPr id="159" name="Group 158">
              <a:extLst>
                <a:ext uri="{FF2B5EF4-FFF2-40B4-BE49-F238E27FC236}">
                  <a16:creationId xmlns:a16="http://schemas.microsoft.com/office/drawing/2014/main" id="{71EA7113-8CA7-4849-B6B9-DA84B84DE550}"/>
                </a:ext>
              </a:extLst>
            </p:cNvPr>
            <p:cNvGrpSpPr/>
            <p:nvPr/>
          </p:nvGrpSpPr>
          <p:grpSpPr>
            <a:xfrm>
              <a:off x="8286674" y="3641603"/>
              <a:ext cx="937272" cy="777062"/>
              <a:chOff x="6317594" y="3734039"/>
              <a:chExt cx="862737" cy="715267"/>
            </a:xfrm>
          </p:grpSpPr>
          <p:sp>
            <p:nvSpPr>
              <p:cNvPr id="160" name="Oval 159">
                <a:extLst>
                  <a:ext uri="{FF2B5EF4-FFF2-40B4-BE49-F238E27FC236}">
                    <a16:creationId xmlns:a16="http://schemas.microsoft.com/office/drawing/2014/main" id="{104677B1-C5E7-4E1E-9A7E-7CA358046594}"/>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E3B87950-48E8-46D6-81D2-F9E9AB658F22}"/>
                      </a:ext>
                    </a:extLst>
                  </p:cNvPr>
                  <p:cNvSpPr txBox="1"/>
                  <p:nvPr/>
                </p:nvSpPr>
                <p:spPr>
                  <a:xfrm>
                    <a:off x="6317594" y="380379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100</m:t>
                          </m:r>
                        </m:oMath>
                      </m:oMathPara>
                    </a14:m>
                    <a:endParaRPr lang="en-CA" sz="3200" dirty="0">
                      <a:solidFill>
                        <a:schemeClr val="tx1"/>
                      </a:solidFill>
                    </a:endParaRPr>
                  </a:p>
                </p:txBody>
              </p:sp>
            </mc:Choice>
            <mc:Fallback xmlns="">
              <p:sp>
                <p:nvSpPr>
                  <p:cNvPr id="25" name="TextBox 24">
                    <a:extLst>
                      <a:ext uri="{FF2B5EF4-FFF2-40B4-BE49-F238E27FC236}">
                        <a16:creationId xmlns:a16="http://schemas.microsoft.com/office/drawing/2014/main" id="{298FD6CF-DF7C-4C43-B0AF-D7DC10B84894}"/>
                      </a:ext>
                    </a:extLst>
                  </p:cNvPr>
                  <p:cNvSpPr txBox="1">
                    <a:spLocks noRot="1" noChangeAspect="1" noMove="1" noResize="1" noEditPoints="1" noAdjustHandles="1" noChangeArrowheads="1" noChangeShapeType="1" noTextEdit="1"/>
                  </p:cNvSpPr>
                  <p:nvPr/>
                </p:nvSpPr>
                <p:spPr>
                  <a:xfrm>
                    <a:off x="6317594" y="3803799"/>
                    <a:ext cx="862737" cy="538271"/>
                  </a:xfrm>
                  <a:prstGeom prst="rect">
                    <a:avLst/>
                  </a:prstGeom>
                  <a:blipFill>
                    <a:blip r:embed="rId4"/>
                    <a:stretch>
                      <a:fillRect/>
                    </a:stretch>
                  </a:blipFill>
                </p:spPr>
                <p:txBody>
                  <a:bodyPr/>
                  <a:lstStyle/>
                  <a:p>
                    <a:r>
                      <a:rPr lang="en-CA">
                        <a:noFill/>
                      </a:rPr>
                      <a:t> </a:t>
                    </a:r>
                  </a:p>
                </p:txBody>
              </p:sp>
            </mc:Fallback>
          </mc:AlternateContent>
        </p:grpSp>
        <p:grpSp>
          <p:nvGrpSpPr>
            <p:cNvPr id="162" name="Group 161">
              <a:extLst>
                <a:ext uri="{FF2B5EF4-FFF2-40B4-BE49-F238E27FC236}">
                  <a16:creationId xmlns:a16="http://schemas.microsoft.com/office/drawing/2014/main" id="{C5C1B488-FCA3-48DD-9AD3-3A16679E9D56}"/>
                </a:ext>
              </a:extLst>
            </p:cNvPr>
            <p:cNvGrpSpPr/>
            <p:nvPr/>
          </p:nvGrpSpPr>
          <p:grpSpPr>
            <a:xfrm>
              <a:off x="8286674" y="1319353"/>
              <a:ext cx="937272" cy="777062"/>
              <a:chOff x="6317594" y="1596462"/>
              <a:chExt cx="862737" cy="715267"/>
            </a:xfrm>
          </p:grpSpPr>
          <p:sp>
            <p:nvSpPr>
              <p:cNvPr id="163" name="Oval 162">
                <a:extLst>
                  <a:ext uri="{FF2B5EF4-FFF2-40B4-BE49-F238E27FC236}">
                    <a16:creationId xmlns:a16="http://schemas.microsoft.com/office/drawing/2014/main" id="{1B7A3936-CC15-478B-B06E-047D6747D70D}"/>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2A1C15E1-AB9C-45D0-8115-69FFB45F15C8}"/>
                      </a:ext>
                    </a:extLst>
                  </p:cNvPr>
                  <p:cNvSpPr txBox="1"/>
                  <p:nvPr/>
                </p:nvSpPr>
                <p:spPr>
                  <a:xfrm>
                    <a:off x="6317594" y="1666222"/>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110</m:t>
                          </m:r>
                        </m:oMath>
                      </m:oMathPara>
                    </a14:m>
                    <a:endParaRPr lang="en-CA" sz="3200" dirty="0">
                      <a:solidFill>
                        <a:schemeClr val="tx1"/>
                      </a:solidFill>
                    </a:endParaRPr>
                  </a:p>
                </p:txBody>
              </p:sp>
            </mc:Choice>
            <mc:Fallback xmlns="">
              <p:sp>
                <p:nvSpPr>
                  <p:cNvPr id="15" name="TextBox 14">
                    <a:extLst>
                      <a:ext uri="{FF2B5EF4-FFF2-40B4-BE49-F238E27FC236}">
                        <a16:creationId xmlns:a16="http://schemas.microsoft.com/office/drawing/2014/main" id="{8ECB186F-B5F6-4D3E-84CA-F3148175A30C}"/>
                      </a:ext>
                    </a:extLst>
                  </p:cNvPr>
                  <p:cNvSpPr txBox="1">
                    <a:spLocks noRot="1" noChangeAspect="1" noMove="1" noResize="1" noEditPoints="1" noAdjustHandles="1" noChangeArrowheads="1" noChangeShapeType="1" noTextEdit="1"/>
                  </p:cNvSpPr>
                  <p:nvPr/>
                </p:nvSpPr>
                <p:spPr>
                  <a:xfrm>
                    <a:off x="6317594" y="1666222"/>
                    <a:ext cx="862737" cy="538271"/>
                  </a:xfrm>
                  <a:prstGeom prst="rect">
                    <a:avLst/>
                  </a:prstGeom>
                  <a:blipFill>
                    <a:blip r:embed="rId9"/>
                    <a:stretch>
                      <a:fillRect/>
                    </a:stretch>
                  </a:blipFill>
                </p:spPr>
                <p:txBody>
                  <a:bodyPr/>
                  <a:lstStyle/>
                  <a:p>
                    <a:r>
                      <a:rPr lang="en-CA">
                        <a:noFill/>
                      </a:rPr>
                      <a:t> </a:t>
                    </a:r>
                  </a:p>
                </p:txBody>
              </p:sp>
            </mc:Fallback>
          </mc:AlternateContent>
        </p:grpSp>
        <p:grpSp>
          <p:nvGrpSpPr>
            <p:cNvPr id="165" name="Group 164">
              <a:extLst>
                <a:ext uri="{FF2B5EF4-FFF2-40B4-BE49-F238E27FC236}">
                  <a16:creationId xmlns:a16="http://schemas.microsoft.com/office/drawing/2014/main" id="{8F85B863-3B19-4AE4-B887-16F0D6685628}"/>
                </a:ext>
              </a:extLst>
            </p:cNvPr>
            <p:cNvGrpSpPr/>
            <p:nvPr/>
          </p:nvGrpSpPr>
          <p:grpSpPr>
            <a:xfrm>
              <a:off x="10741675" y="1329610"/>
              <a:ext cx="937272" cy="777062"/>
              <a:chOff x="5509620" y="5604284"/>
              <a:chExt cx="862737" cy="715267"/>
            </a:xfrm>
          </p:grpSpPr>
          <p:sp>
            <p:nvSpPr>
              <p:cNvPr id="166" name="Oval 165">
                <a:extLst>
                  <a:ext uri="{FF2B5EF4-FFF2-40B4-BE49-F238E27FC236}">
                    <a16:creationId xmlns:a16="http://schemas.microsoft.com/office/drawing/2014/main" id="{2DB3554A-CB28-472C-AD19-5DC1F49747AD}"/>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4BE11D65-80C8-4DF7-82E9-EFFF82E31F43}"/>
                      </a:ext>
                    </a:extLst>
                  </p:cNvPr>
                  <p:cNvSpPr txBox="1"/>
                  <p:nvPr/>
                </p:nvSpPr>
                <p:spPr>
                  <a:xfrm>
                    <a:off x="5509620" y="5674044"/>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111</m:t>
                          </m:r>
                        </m:oMath>
                      </m:oMathPara>
                    </a14:m>
                    <a:endParaRPr lang="en-CA" sz="3200" dirty="0">
                      <a:solidFill>
                        <a:schemeClr val="tx1"/>
                      </a:solidFill>
                    </a:endParaRPr>
                  </a:p>
                </p:txBody>
              </p:sp>
            </mc:Choice>
            <mc:Fallback xmlns="">
              <p:sp>
                <p:nvSpPr>
                  <p:cNvPr id="27" name="TextBox 26">
                    <a:extLst>
                      <a:ext uri="{FF2B5EF4-FFF2-40B4-BE49-F238E27FC236}">
                        <a16:creationId xmlns:a16="http://schemas.microsoft.com/office/drawing/2014/main" id="{23CEC884-0794-498F-9E21-8F91CDC2D755}"/>
                      </a:ext>
                    </a:extLst>
                  </p:cNvPr>
                  <p:cNvSpPr txBox="1">
                    <a:spLocks noRot="1" noChangeAspect="1" noMove="1" noResize="1" noEditPoints="1" noAdjustHandles="1" noChangeArrowheads="1" noChangeShapeType="1" noTextEdit="1"/>
                  </p:cNvSpPr>
                  <p:nvPr/>
                </p:nvSpPr>
                <p:spPr>
                  <a:xfrm>
                    <a:off x="5509620" y="5674044"/>
                    <a:ext cx="862737" cy="538271"/>
                  </a:xfrm>
                  <a:prstGeom prst="rect">
                    <a:avLst/>
                  </a:prstGeom>
                  <a:blipFill>
                    <a:blip r:embed="rId3"/>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35266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58CC64C-9586-4AD9-A3DD-1D61C61863F9}"/>
              </a:ext>
            </a:extLst>
          </p:cNvPr>
          <p:cNvGrpSpPr/>
          <p:nvPr/>
        </p:nvGrpSpPr>
        <p:grpSpPr>
          <a:xfrm>
            <a:off x="0" y="3643282"/>
            <a:ext cx="3336371" cy="3361234"/>
            <a:chOff x="4930811" y="3014632"/>
            <a:chExt cx="3336371" cy="3361234"/>
          </a:xfrm>
        </p:grpSpPr>
        <p:cxnSp>
          <p:nvCxnSpPr>
            <p:cNvPr id="105" name="Straight Arrow Connector 104">
              <a:extLst>
                <a:ext uri="{FF2B5EF4-FFF2-40B4-BE49-F238E27FC236}">
                  <a16:creationId xmlns:a16="http://schemas.microsoft.com/office/drawing/2014/main" id="{CCDF0A6C-9EFD-4733-A271-C970695AC579}"/>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61B897-93AE-407E-8BC3-4D705651928B}"/>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52ADFD3-7F8A-4731-9725-1DC49A01FDAA}"/>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7" name="Content Placeholder 2">
                  <a:extLst>
                    <a:ext uri="{FF2B5EF4-FFF2-40B4-BE49-F238E27FC236}">
                      <a16:creationId xmlns:a16="http://schemas.microsoft.com/office/drawing/2014/main" id="{652ADFD3-7F8A-4731-9725-1DC49A01FDAA}"/>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3C4EA64-6B14-4D37-849C-68EB8C42C86B}"/>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8" name="Content Placeholder 2">
                  <a:extLst>
                    <a:ext uri="{FF2B5EF4-FFF2-40B4-BE49-F238E27FC236}">
                      <a16:creationId xmlns:a16="http://schemas.microsoft.com/office/drawing/2014/main" id="{33C4EA64-6B14-4D37-849C-68EB8C42C86B}"/>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765FAB2-1B2D-4650-834C-A13DC2E4CA6D}"/>
              </a:ext>
            </a:extLst>
          </p:cNvPr>
          <p:cNvGrpSpPr/>
          <p:nvPr/>
        </p:nvGrpSpPr>
        <p:grpSpPr>
          <a:xfrm>
            <a:off x="793755" y="1378209"/>
            <a:ext cx="5321294" cy="4767447"/>
            <a:chOff x="165105" y="1854459"/>
            <a:chExt cx="5321294" cy="4767447"/>
          </a:xfrm>
        </p:grpSpPr>
        <p:cxnSp>
          <p:nvCxnSpPr>
            <p:cNvPr id="38" name="Straight Connector 37">
              <a:extLst>
                <a:ext uri="{FF2B5EF4-FFF2-40B4-BE49-F238E27FC236}">
                  <a16:creationId xmlns:a16="http://schemas.microsoft.com/office/drawing/2014/main" id="{A1E1F8DA-DA1A-4943-9BE6-0D08342332E8}"/>
                </a:ext>
              </a:extLst>
            </p:cNvPr>
            <p:cNvCxnSpPr>
              <a:cxnSpLocks/>
            </p:cNvCxnSpPr>
            <p:nvPr/>
          </p:nvCxnSpPr>
          <p:spPr>
            <a:xfrm>
              <a:off x="928568" y="427525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E02F3-769F-45C0-A05C-102259C4EC98}"/>
                </a:ext>
              </a:extLst>
            </p:cNvPr>
            <p:cNvCxnSpPr>
              <a:cxnSpLocks/>
            </p:cNvCxnSpPr>
            <p:nvPr/>
          </p:nvCxnSpPr>
          <p:spPr>
            <a:xfrm>
              <a:off x="928568" y="234799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BA85C8-1375-4FAE-B6EB-51A15F249CAF}"/>
                </a:ext>
              </a:extLst>
            </p:cNvPr>
            <p:cNvCxnSpPr>
              <a:cxnSpLocks/>
            </p:cNvCxnSpPr>
            <p:nvPr/>
          </p:nvCxnSpPr>
          <p:spPr>
            <a:xfrm>
              <a:off x="727181"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FD0964-7DC6-4AEF-84FF-0F011F7491FD}"/>
                </a:ext>
              </a:extLst>
            </p:cNvPr>
            <p:cNvCxnSpPr>
              <a:cxnSpLocks/>
            </p:cNvCxnSpPr>
            <p:nvPr/>
          </p:nvCxnSpPr>
          <p:spPr>
            <a:xfrm>
              <a:off x="2767077"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9A0C37D-6A92-49DA-838E-65E5A65D51EF}"/>
                </a:ext>
              </a:extLst>
            </p:cNvPr>
            <p:cNvCxnSpPr>
              <a:cxnSpLocks/>
            </p:cNvCxnSpPr>
            <p:nvPr/>
          </p:nvCxnSpPr>
          <p:spPr>
            <a:xfrm>
              <a:off x="923196" y="6203843"/>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E559AA8-2FD5-4C76-8BB8-F6BE2A980F01}"/>
                </a:ext>
              </a:extLst>
            </p:cNvPr>
            <p:cNvCxnSpPr>
              <a:cxnSpLocks/>
            </p:cNvCxnSpPr>
            <p:nvPr/>
          </p:nvCxnSpPr>
          <p:spPr>
            <a:xfrm>
              <a:off x="923196" y="42765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F32BFC-EB3F-4B44-9461-6BA24C6EDBFF}"/>
                </a:ext>
              </a:extLst>
            </p:cNvPr>
            <p:cNvCxnSpPr>
              <a:cxnSpLocks/>
            </p:cNvCxnSpPr>
            <p:nvPr/>
          </p:nvCxnSpPr>
          <p:spPr>
            <a:xfrm>
              <a:off x="721809"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18A3AB-46F1-46A9-9730-85FAA0649639}"/>
                </a:ext>
              </a:extLst>
            </p:cNvPr>
            <p:cNvCxnSpPr>
              <a:cxnSpLocks/>
            </p:cNvCxnSpPr>
            <p:nvPr/>
          </p:nvCxnSpPr>
          <p:spPr>
            <a:xfrm>
              <a:off x="2761705"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D65B65F-3603-4F92-A342-541149525036}"/>
                </a:ext>
              </a:extLst>
            </p:cNvPr>
            <p:cNvCxnSpPr>
              <a:cxnSpLocks/>
            </p:cNvCxnSpPr>
            <p:nvPr/>
          </p:nvCxnSpPr>
          <p:spPr>
            <a:xfrm>
              <a:off x="2965519" y="426182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784BAB-A040-4E12-A127-644C501021B5}"/>
                </a:ext>
              </a:extLst>
            </p:cNvPr>
            <p:cNvCxnSpPr>
              <a:cxnSpLocks/>
            </p:cNvCxnSpPr>
            <p:nvPr/>
          </p:nvCxnSpPr>
          <p:spPr>
            <a:xfrm>
              <a:off x="2965519" y="233456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94F5CF-FD6E-4892-825D-503D3D041045}"/>
                </a:ext>
              </a:extLst>
            </p:cNvPr>
            <p:cNvCxnSpPr>
              <a:cxnSpLocks/>
            </p:cNvCxnSpPr>
            <p:nvPr/>
          </p:nvCxnSpPr>
          <p:spPr>
            <a:xfrm>
              <a:off x="2764132"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402CD9-DBAF-4F06-8318-A5FCEB55CA48}"/>
                </a:ext>
              </a:extLst>
            </p:cNvPr>
            <p:cNvCxnSpPr>
              <a:cxnSpLocks/>
            </p:cNvCxnSpPr>
            <p:nvPr/>
          </p:nvCxnSpPr>
          <p:spPr>
            <a:xfrm>
              <a:off x="4804028"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D529A7-5C7D-4F6E-8C15-55BB9587E251}"/>
                </a:ext>
              </a:extLst>
            </p:cNvPr>
            <p:cNvCxnSpPr>
              <a:cxnSpLocks/>
            </p:cNvCxnSpPr>
            <p:nvPr/>
          </p:nvCxnSpPr>
          <p:spPr>
            <a:xfrm>
              <a:off x="2965519" y="61957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29512DF-EDAA-4166-A58B-BE73C9422782}"/>
                </a:ext>
              </a:extLst>
            </p:cNvPr>
            <p:cNvCxnSpPr>
              <a:cxnSpLocks/>
            </p:cNvCxnSpPr>
            <p:nvPr/>
          </p:nvCxnSpPr>
          <p:spPr>
            <a:xfrm>
              <a:off x="2965519" y="4268525"/>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2D9592-D269-45CE-BEB2-2D073EDCD984}"/>
                </a:ext>
              </a:extLst>
            </p:cNvPr>
            <p:cNvCxnSpPr>
              <a:cxnSpLocks/>
            </p:cNvCxnSpPr>
            <p:nvPr/>
          </p:nvCxnSpPr>
          <p:spPr>
            <a:xfrm>
              <a:off x="2764132"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37DF2A5-A005-4D72-92F8-ABB56BAF8B1F}"/>
                </a:ext>
              </a:extLst>
            </p:cNvPr>
            <p:cNvCxnSpPr>
              <a:cxnSpLocks/>
            </p:cNvCxnSpPr>
            <p:nvPr/>
          </p:nvCxnSpPr>
          <p:spPr>
            <a:xfrm>
              <a:off x="4804028"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3CCAEAE4-E5B6-418E-800E-76DFCD63B4D9}"/>
                </a:ext>
              </a:extLst>
            </p:cNvPr>
            <p:cNvGrpSpPr/>
            <p:nvPr/>
          </p:nvGrpSpPr>
          <p:grpSpPr>
            <a:xfrm>
              <a:off x="180710" y="1861555"/>
              <a:ext cx="1069483" cy="886673"/>
              <a:chOff x="5227758" y="2553151"/>
              <a:chExt cx="862737" cy="715267"/>
            </a:xfrm>
          </p:grpSpPr>
          <p:sp>
            <p:nvSpPr>
              <p:cNvPr id="144" name="Oval 143">
                <a:extLst>
                  <a:ext uri="{FF2B5EF4-FFF2-40B4-BE49-F238E27FC236}">
                    <a16:creationId xmlns:a16="http://schemas.microsoft.com/office/drawing/2014/main" id="{1E996317-1F9F-4BB6-89ED-78768D4882E5}"/>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78822E3-1097-4782-8892-3B2FC88ABEF6}"/>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r>
                            <a:rPr lang="en-US" sz="4000" b="0" i="1" dirty="0" smtClean="0">
                              <a:latin typeface="Cambria Math" panose="02040503050406030204" pitchFamily="18" charset="0"/>
                            </a:rPr>
                            <m:t>𝑥</m:t>
                          </m:r>
                        </m:oMath>
                      </m:oMathPara>
                    </a14:m>
                    <a:endParaRPr lang="en-CA" sz="4000" dirty="0"/>
                  </a:p>
                </p:txBody>
              </p:sp>
            </mc:Choice>
            <mc:Fallback xmlns="">
              <p:sp>
                <p:nvSpPr>
                  <p:cNvPr id="145" name="TextBox 144">
                    <a:extLst>
                      <a:ext uri="{FF2B5EF4-FFF2-40B4-BE49-F238E27FC236}">
                        <a16:creationId xmlns:a16="http://schemas.microsoft.com/office/drawing/2014/main" id="{A78822E3-1097-4782-8892-3B2FC88ABEF6}"/>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15"/>
                    <a:stretch>
                      <a:fillRect/>
                    </a:stretch>
                  </a:blipFill>
                </p:spPr>
                <p:txBody>
                  <a:bodyPr/>
                  <a:lstStyle/>
                  <a:p>
                    <a:r>
                      <a:rPr lang="en-CA">
                        <a:noFill/>
                      </a:rPr>
                      <a:t> </a:t>
                    </a:r>
                  </a:p>
                </p:txBody>
              </p:sp>
            </mc:Fallback>
          </mc:AlternateContent>
        </p:grpSp>
        <p:grpSp>
          <p:nvGrpSpPr>
            <p:cNvPr id="146" name="Group 145">
              <a:extLst>
                <a:ext uri="{FF2B5EF4-FFF2-40B4-BE49-F238E27FC236}">
                  <a16:creationId xmlns:a16="http://schemas.microsoft.com/office/drawing/2014/main" id="{619F8BBF-FC79-4421-BCBC-CD53F1A597B5}"/>
                </a:ext>
              </a:extLst>
            </p:cNvPr>
            <p:cNvGrpSpPr/>
            <p:nvPr/>
          </p:nvGrpSpPr>
          <p:grpSpPr>
            <a:xfrm>
              <a:off x="166059" y="5735233"/>
              <a:ext cx="1069483" cy="886673"/>
              <a:chOff x="5928751" y="4327186"/>
              <a:chExt cx="862737" cy="715267"/>
            </a:xfrm>
          </p:grpSpPr>
          <p:sp>
            <p:nvSpPr>
              <p:cNvPr id="147" name="Oval 146">
                <a:extLst>
                  <a:ext uri="{FF2B5EF4-FFF2-40B4-BE49-F238E27FC236}">
                    <a16:creationId xmlns:a16="http://schemas.microsoft.com/office/drawing/2014/main" id="{399EDB84-7BA4-4C17-A979-4DF779244D93}"/>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76CDA0-6D64-4185-8DD3-791D54BA813E}"/>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148" name="TextBox 147">
                    <a:extLst>
                      <a:ext uri="{FF2B5EF4-FFF2-40B4-BE49-F238E27FC236}">
                        <a16:creationId xmlns:a16="http://schemas.microsoft.com/office/drawing/2014/main" id="{5076CDA0-6D64-4185-8DD3-791D54BA813E}"/>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6"/>
                    <a:stretch>
                      <a:fillRect/>
                    </a:stretch>
                  </a:blipFill>
                </p:spPr>
                <p:txBody>
                  <a:bodyPr/>
                  <a:lstStyle/>
                  <a:p>
                    <a:r>
                      <a:rPr lang="en-CA">
                        <a:noFill/>
                      </a:rPr>
                      <a:t> </a:t>
                    </a:r>
                  </a:p>
                </p:txBody>
              </p:sp>
            </mc:Fallback>
          </mc:AlternateContent>
        </p:grpSp>
        <p:grpSp>
          <p:nvGrpSpPr>
            <p:cNvPr id="149" name="Group 148">
              <a:extLst>
                <a:ext uri="{FF2B5EF4-FFF2-40B4-BE49-F238E27FC236}">
                  <a16:creationId xmlns:a16="http://schemas.microsoft.com/office/drawing/2014/main" id="{F5706B18-3EDE-4FE1-B37E-7B041FB431CD}"/>
                </a:ext>
              </a:extLst>
            </p:cNvPr>
            <p:cNvGrpSpPr/>
            <p:nvPr/>
          </p:nvGrpSpPr>
          <p:grpSpPr>
            <a:xfrm>
              <a:off x="165105" y="3800374"/>
              <a:ext cx="1069483" cy="886673"/>
              <a:chOff x="5227758" y="2553151"/>
              <a:chExt cx="862737" cy="715267"/>
            </a:xfrm>
          </p:grpSpPr>
          <p:sp>
            <p:nvSpPr>
              <p:cNvPr id="150" name="Oval 149">
                <a:extLst>
                  <a:ext uri="{FF2B5EF4-FFF2-40B4-BE49-F238E27FC236}">
                    <a16:creationId xmlns:a16="http://schemas.microsoft.com/office/drawing/2014/main" id="{F708A9A1-A1F0-49F8-A749-1BECB22623B7}"/>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D92DF412-5492-478E-9659-1AB546207F8E}"/>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151" name="TextBox 150">
                    <a:extLst>
                      <a:ext uri="{FF2B5EF4-FFF2-40B4-BE49-F238E27FC236}">
                        <a16:creationId xmlns:a16="http://schemas.microsoft.com/office/drawing/2014/main" id="{D92DF412-5492-478E-9659-1AB546207F8E}"/>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7"/>
                    <a:stretch>
                      <a:fillRect/>
                    </a:stretch>
                  </a:blipFill>
                </p:spPr>
                <p:txBody>
                  <a:bodyPr/>
                  <a:lstStyle/>
                  <a:p>
                    <a:r>
                      <a:rPr lang="en-CA">
                        <a:noFill/>
                      </a:rPr>
                      <a:t> </a:t>
                    </a:r>
                  </a:p>
                </p:txBody>
              </p:sp>
            </mc:Fallback>
          </mc:AlternateContent>
        </p:grpSp>
        <p:grpSp>
          <p:nvGrpSpPr>
            <p:cNvPr id="152" name="Group 151">
              <a:extLst>
                <a:ext uri="{FF2B5EF4-FFF2-40B4-BE49-F238E27FC236}">
                  <a16:creationId xmlns:a16="http://schemas.microsoft.com/office/drawing/2014/main" id="{1BF18499-D4D9-4BFC-9FD3-2EB10821DEA8}"/>
                </a:ext>
              </a:extLst>
            </p:cNvPr>
            <p:cNvGrpSpPr/>
            <p:nvPr/>
          </p:nvGrpSpPr>
          <p:grpSpPr>
            <a:xfrm>
              <a:off x="2095501" y="1874989"/>
              <a:ext cx="1295400" cy="886674"/>
              <a:chOff x="5140047" y="2553151"/>
              <a:chExt cx="1044981" cy="715267"/>
            </a:xfrm>
          </p:grpSpPr>
          <p:sp>
            <p:nvSpPr>
              <p:cNvPr id="153" name="Oval 152">
                <a:extLst>
                  <a:ext uri="{FF2B5EF4-FFF2-40B4-BE49-F238E27FC236}">
                    <a16:creationId xmlns:a16="http://schemas.microsoft.com/office/drawing/2014/main" id="{38C5A3F9-9B60-4328-8FAB-9B37E10E9022}"/>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6F03DEB9-AC57-43CC-968C-692B67454E9B}"/>
                      </a:ext>
                    </a:extLst>
                  </p:cNvPr>
                  <p:cNvSpPr txBox="1"/>
                  <p:nvPr/>
                </p:nvSpPr>
                <p:spPr>
                  <a:xfrm>
                    <a:off x="5140047" y="2699748"/>
                    <a:ext cx="1044981"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54" name="TextBox 153">
                    <a:extLst>
                      <a:ext uri="{FF2B5EF4-FFF2-40B4-BE49-F238E27FC236}">
                        <a16:creationId xmlns:a16="http://schemas.microsoft.com/office/drawing/2014/main" id="{6F03DEB9-AC57-43CC-968C-692B67454E9B}"/>
                      </a:ext>
                    </a:extLst>
                  </p:cNvPr>
                  <p:cNvSpPr txBox="1">
                    <a:spLocks noRot="1" noChangeAspect="1" noMove="1" noResize="1" noEditPoints="1" noAdjustHandles="1" noChangeArrowheads="1" noChangeShapeType="1" noTextEdit="1"/>
                  </p:cNvSpPr>
                  <p:nvPr/>
                </p:nvSpPr>
                <p:spPr>
                  <a:xfrm>
                    <a:off x="5140047" y="2699748"/>
                    <a:ext cx="1044981" cy="422074"/>
                  </a:xfrm>
                  <a:prstGeom prst="rect">
                    <a:avLst/>
                  </a:prstGeom>
                  <a:blipFill>
                    <a:blip r:embed="rId18"/>
                    <a:stretch>
                      <a:fillRect/>
                    </a:stretch>
                  </a:blipFill>
                  <a:effectLst>
                    <a:softEdge rad="63500"/>
                  </a:effectLst>
                </p:spPr>
                <p:txBody>
                  <a:bodyPr/>
                  <a:lstStyle/>
                  <a:p>
                    <a:r>
                      <a:rPr lang="en-CA">
                        <a:noFill/>
                      </a:rPr>
                      <a:t> </a:t>
                    </a:r>
                  </a:p>
                </p:txBody>
              </p:sp>
            </mc:Fallback>
          </mc:AlternateContent>
        </p:grpSp>
        <p:grpSp>
          <p:nvGrpSpPr>
            <p:cNvPr id="155" name="Group 154">
              <a:extLst>
                <a:ext uri="{FF2B5EF4-FFF2-40B4-BE49-F238E27FC236}">
                  <a16:creationId xmlns:a16="http://schemas.microsoft.com/office/drawing/2014/main" id="{92F92C12-4EAA-49DD-BC3B-57750C398AE0}"/>
                </a:ext>
              </a:extLst>
            </p:cNvPr>
            <p:cNvGrpSpPr/>
            <p:nvPr/>
          </p:nvGrpSpPr>
          <p:grpSpPr>
            <a:xfrm>
              <a:off x="4081671" y="1854459"/>
              <a:ext cx="1404728" cy="886674"/>
              <a:chOff x="7342958" y="2560165"/>
              <a:chExt cx="1133174" cy="715267"/>
            </a:xfrm>
          </p:grpSpPr>
          <p:sp>
            <p:nvSpPr>
              <p:cNvPr id="156" name="Oval 155">
                <a:extLst>
                  <a:ext uri="{FF2B5EF4-FFF2-40B4-BE49-F238E27FC236}">
                    <a16:creationId xmlns:a16="http://schemas.microsoft.com/office/drawing/2014/main" id="{E194B43B-C13A-40BB-9A51-0DCCD6E2D6F3}"/>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E30A4944-9882-4A6D-B4EF-9D3DFA5CE194}"/>
                      </a:ext>
                    </a:extLst>
                  </p:cNvPr>
                  <p:cNvSpPr txBox="1"/>
                  <p:nvPr/>
                </p:nvSpPr>
                <p:spPr>
                  <a:xfrm>
                    <a:off x="7342958" y="2715447"/>
                    <a:ext cx="1133174"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57" name="TextBox 156">
                    <a:extLst>
                      <a:ext uri="{FF2B5EF4-FFF2-40B4-BE49-F238E27FC236}">
                        <a16:creationId xmlns:a16="http://schemas.microsoft.com/office/drawing/2014/main" id="{E30A4944-9882-4A6D-B4EF-9D3DFA5CE194}"/>
                      </a:ext>
                    </a:extLst>
                  </p:cNvPr>
                  <p:cNvSpPr txBox="1">
                    <a:spLocks noRot="1" noChangeAspect="1" noMove="1" noResize="1" noEditPoints="1" noAdjustHandles="1" noChangeArrowheads="1" noChangeShapeType="1" noTextEdit="1"/>
                  </p:cNvSpPr>
                  <p:nvPr/>
                </p:nvSpPr>
                <p:spPr>
                  <a:xfrm>
                    <a:off x="7342958" y="2715447"/>
                    <a:ext cx="1133174" cy="422074"/>
                  </a:xfrm>
                  <a:prstGeom prst="rect">
                    <a:avLst/>
                  </a:prstGeom>
                  <a:blipFill>
                    <a:blip r:embed="rId19"/>
                    <a:stretch>
                      <a:fillRect/>
                    </a:stretch>
                  </a:blipFill>
                  <a:effectLst>
                    <a:softEdge rad="63500"/>
                  </a:effectLst>
                </p:spPr>
                <p:txBody>
                  <a:bodyPr/>
                  <a:lstStyle/>
                  <a:p>
                    <a:r>
                      <a:rPr lang="en-CA">
                        <a:noFill/>
                      </a:rPr>
                      <a:t> </a:t>
                    </a:r>
                  </a:p>
                </p:txBody>
              </p:sp>
            </mc:Fallback>
          </mc:AlternateContent>
        </p:grpSp>
        <p:grpSp>
          <p:nvGrpSpPr>
            <p:cNvPr id="158" name="Group 157">
              <a:extLst>
                <a:ext uri="{FF2B5EF4-FFF2-40B4-BE49-F238E27FC236}">
                  <a16:creationId xmlns:a16="http://schemas.microsoft.com/office/drawing/2014/main" id="{A19D7993-903A-4AEE-AAE4-AFF20D99815B}"/>
                </a:ext>
              </a:extLst>
            </p:cNvPr>
            <p:cNvGrpSpPr/>
            <p:nvPr/>
          </p:nvGrpSpPr>
          <p:grpSpPr>
            <a:xfrm>
              <a:off x="2208382" y="5727175"/>
              <a:ext cx="1069483" cy="886673"/>
              <a:chOff x="5928751" y="4327186"/>
              <a:chExt cx="862737" cy="715267"/>
            </a:xfrm>
          </p:grpSpPr>
          <p:sp>
            <p:nvSpPr>
              <p:cNvPr id="159" name="Oval 158">
                <a:extLst>
                  <a:ext uri="{FF2B5EF4-FFF2-40B4-BE49-F238E27FC236}">
                    <a16:creationId xmlns:a16="http://schemas.microsoft.com/office/drawing/2014/main" id="{F0C79FEC-0BE9-4589-8379-651034D1F4DC}"/>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8105326B-1311-4D75-B528-54A13DA97156}"/>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160" name="TextBox 159">
                    <a:extLst>
                      <a:ext uri="{FF2B5EF4-FFF2-40B4-BE49-F238E27FC236}">
                        <a16:creationId xmlns:a16="http://schemas.microsoft.com/office/drawing/2014/main" id="{8105326B-1311-4D75-B528-54A13DA97156}"/>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20"/>
                    <a:stretch>
                      <a:fillRect/>
                    </a:stretch>
                  </a:blipFill>
                </p:spPr>
                <p:txBody>
                  <a:bodyPr/>
                  <a:lstStyle/>
                  <a:p>
                    <a:r>
                      <a:rPr lang="en-CA">
                        <a:noFill/>
                      </a:rPr>
                      <a:t> </a:t>
                    </a:r>
                  </a:p>
                </p:txBody>
              </p:sp>
            </mc:Fallback>
          </mc:AlternateContent>
        </p:grpSp>
        <p:grpSp>
          <p:nvGrpSpPr>
            <p:cNvPr id="161" name="Group 160">
              <a:extLst>
                <a:ext uri="{FF2B5EF4-FFF2-40B4-BE49-F238E27FC236}">
                  <a16:creationId xmlns:a16="http://schemas.microsoft.com/office/drawing/2014/main" id="{CA08EE1C-AB1C-478F-9258-282CE1EDF801}"/>
                </a:ext>
              </a:extLst>
            </p:cNvPr>
            <p:cNvGrpSpPr/>
            <p:nvPr/>
          </p:nvGrpSpPr>
          <p:grpSpPr>
            <a:xfrm>
              <a:off x="2204230" y="3795517"/>
              <a:ext cx="1069483" cy="886674"/>
              <a:chOff x="5227758" y="2553151"/>
              <a:chExt cx="862737" cy="715267"/>
            </a:xfrm>
          </p:grpSpPr>
          <p:sp>
            <p:nvSpPr>
              <p:cNvPr id="162" name="Oval 161">
                <a:extLst>
                  <a:ext uri="{FF2B5EF4-FFF2-40B4-BE49-F238E27FC236}">
                    <a16:creationId xmlns:a16="http://schemas.microsoft.com/office/drawing/2014/main" id="{661D93DA-E584-43D4-9A8C-969FA6CF418B}"/>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1BE83FF-17B2-4341-96AF-1CBD272CBC9C}"/>
                      </a:ext>
                    </a:extLst>
                  </p:cNvPr>
                  <p:cNvSpPr txBox="1"/>
                  <p:nvPr/>
                </p:nvSpPr>
                <p:spPr>
                  <a:xfrm>
                    <a:off x="5227758" y="2684379"/>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63" name="TextBox 162">
                    <a:extLst>
                      <a:ext uri="{FF2B5EF4-FFF2-40B4-BE49-F238E27FC236}">
                        <a16:creationId xmlns:a16="http://schemas.microsoft.com/office/drawing/2014/main" id="{41BE83FF-17B2-4341-96AF-1CBD272CBC9C}"/>
                      </a:ext>
                    </a:extLst>
                  </p:cNvPr>
                  <p:cNvSpPr txBox="1">
                    <a:spLocks noRot="1" noChangeAspect="1" noMove="1" noResize="1" noEditPoints="1" noAdjustHandles="1" noChangeArrowheads="1" noChangeShapeType="1" noTextEdit="1"/>
                  </p:cNvSpPr>
                  <p:nvPr/>
                </p:nvSpPr>
                <p:spPr>
                  <a:xfrm>
                    <a:off x="5227758" y="2684379"/>
                    <a:ext cx="862737" cy="422074"/>
                  </a:xfrm>
                  <a:prstGeom prst="rect">
                    <a:avLst/>
                  </a:prstGeom>
                  <a:blipFill>
                    <a:blip r:embed="rId21"/>
                    <a:stretch>
                      <a:fillRect/>
                    </a:stretch>
                  </a:blipFill>
                </p:spPr>
                <p:txBody>
                  <a:bodyPr/>
                  <a:lstStyle/>
                  <a:p>
                    <a:r>
                      <a:rPr lang="en-CA">
                        <a:noFill/>
                      </a:rPr>
                      <a:t> </a:t>
                    </a:r>
                  </a:p>
                </p:txBody>
              </p:sp>
            </mc:Fallback>
          </mc:AlternateContent>
        </p:grpSp>
        <p:grpSp>
          <p:nvGrpSpPr>
            <p:cNvPr id="164" name="Group 163">
              <a:extLst>
                <a:ext uri="{FF2B5EF4-FFF2-40B4-BE49-F238E27FC236}">
                  <a16:creationId xmlns:a16="http://schemas.microsoft.com/office/drawing/2014/main" id="{007C2448-C972-40E6-B67A-C93F41846424}"/>
                </a:ext>
              </a:extLst>
            </p:cNvPr>
            <p:cNvGrpSpPr/>
            <p:nvPr/>
          </p:nvGrpSpPr>
          <p:grpSpPr>
            <a:xfrm>
              <a:off x="4248150" y="5715673"/>
              <a:ext cx="1069483" cy="886673"/>
              <a:chOff x="7477258" y="4695299"/>
              <a:chExt cx="862737" cy="715267"/>
            </a:xfrm>
          </p:grpSpPr>
          <p:sp>
            <p:nvSpPr>
              <p:cNvPr id="165" name="Oval 164">
                <a:extLst>
                  <a:ext uri="{FF2B5EF4-FFF2-40B4-BE49-F238E27FC236}">
                    <a16:creationId xmlns:a16="http://schemas.microsoft.com/office/drawing/2014/main" id="{E1F9A879-EAA2-49AC-A44E-21FC27CF9143}"/>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02022020-C860-4B54-90DC-298B5C291433}"/>
                      </a:ext>
                    </a:extLst>
                  </p:cNvPr>
                  <p:cNvSpPr txBox="1"/>
                  <p:nvPr/>
                </p:nvSpPr>
                <p:spPr>
                  <a:xfrm>
                    <a:off x="7477258" y="4765059"/>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oMath>
                      </m:oMathPara>
                    </a14:m>
                    <a:endParaRPr lang="en-CA" sz="4000" dirty="0"/>
                  </a:p>
                </p:txBody>
              </p:sp>
            </mc:Choice>
            <mc:Fallback xmlns="">
              <p:sp>
                <p:nvSpPr>
                  <p:cNvPr id="166" name="TextBox 165">
                    <a:extLst>
                      <a:ext uri="{FF2B5EF4-FFF2-40B4-BE49-F238E27FC236}">
                        <a16:creationId xmlns:a16="http://schemas.microsoft.com/office/drawing/2014/main" id="{02022020-C860-4B54-90DC-298B5C291433}"/>
                      </a:ext>
                    </a:extLst>
                  </p:cNvPr>
                  <p:cNvSpPr txBox="1">
                    <a:spLocks noRot="1" noChangeAspect="1" noMove="1" noResize="1" noEditPoints="1" noAdjustHandles="1" noChangeArrowheads="1" noChangeShapeType="1" noTextEdit="1"/>
                  </p:cNvSpPr>
                  <p:nvPr/>
                </p:nvSpPr>
                <p:spPr>
                  <a:xfrm>
                    <a:off x="7477258" y="4765059"/>
                    <a:ext cx="862737" cy="571042"/>
                  </a:xfrm>
                  <a:prstGeom prst="rect">
                    <a:avLst/>
                  </a:prstGeom>
                  <a:blipFill>
                    <a:blip r:embed="rId22"/>
                    <a:stretch>
                      <a:fillRect/>
                    </a:stretch>
                  </a:blipFill>
                </p:spPr>
                <p:txBody>
                  <a:bodyPr/>
                  <a:lstStyle/>
                  <a:p>
                    <a:r>
                      <a:rPr lang="en-CA">
                        <a:noFill/>
                      </a:rPr>
                      <a:t> </a:t>
                    </a:r>
                  </a:p>
                </p:txBody>
              </p:sp>
            </mc:Fallback>
          </mc:AlternateContent>
        </p:grpSp>
        <p:grpSp>
          <p:nvGrpSpPr>
            <p:cNvPr id="167" name="Group 166">
              <a:extLst>
                <a:ext uri="{FF2B5EF4-FFF2-40B4-BE49-F238E27FC236}">
                  <a16:creationId xmlns:a16="http://schemas.microsoft.com/office/drawing/2014/main" id="{7AB924B0-6006-4986-839E-63006CA3D4C2}"/>
                </a:ext>
              </a:extLst>
            </p:cNvPr>
            <p:cNvGrpSpPr/>
            <p:nvPr/>
          </p:nvGrpSpPr>
          <p:grpSpPr>
            <a:xfrm>
              <a:off x="4248149" y="3788418"/>
              <a:ext cx="1069483" cy="886674"/>
              <a:chOff x="7477257" y="2560165"/>
              <a:chExt cx="862737" cy="715267"/>
            </a:xfrm>
          </p:grpSpPr>
          <p:sp>
            <p:nvSpPr>
              <p:cNvPr id="168" name="Oval 167">
                <a:extLst>
                  <a:ext uri="{FF2B5EF4-FFF2-40B4-BE49-F238E27FC236}">
                    <a16:creationId xmlns:a16="http://schemas.microsoft.com/office/drawing/2014/main" id="{069E066E-CC0C-4E4E-A1F6-1B61C77D6744}"/>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EA5DD4D-B8CE-49EC-9685-8B65ECD0EB5B}"/>
                      </a:ext>
                    </a:extLst>
                  </p:cNvPr>
                  <p:cNvSpPr txBox="1"/>
                  <p:nvPr/>
                </p:nvSpPr>
                <p:spPr>
                  <a:xfrm>
                    <a:off x="7477257" y="2708098"/>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69" name="TextBox 168">
                    <a:extLst>
                      <a:ext uri="{FF2B5EF4-FFF2-40B4-BE49-F238E27FC236}">
                        <a16:creationId xmlns:a16="http://schemas.microsoft.com/office/drawing/2014/main" id="{7EA5DD4D-B8CE-49EC-9685-8B65ECD0EB5B}"/>
                      </a:ext>
                    </a:extLst>
                  </p:cNvPr>
                  <p:cNvSpPr txBox="1">
                    <a:spLocks noRot="1" noChangeAspect="1" noMove="1" noResize="1" noEditPoints="1" noAdjustHandles="1" noChangeArrowheads="1" noChangeShapeType="1" noTextEdit="1"/>
                  </p:cNvSpPr>
                  <p:nvPr/>
                </p:nvSpPr>
                <p:spPr>
                  <a:xfrm>
                    <a:off x="7477257" y="2708098"/>
                    <a:ext cx="862737" cy="422074"/>
                  </a:xfrm>
                  <a:prstGeom prst="rect">
                    <a:avLst/>
                  </a:prstGeom>
                  <a:blipFill>
                    <a:blip r:embed="rId2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0" name="Rectangle 169">
                <a:extLst>
                  <a:ext uri="{FF2B5EF4-FFF2-40B4-BE49-F238E27FC236}">
                    <a16:creationId xmlns:a16="http://schemas.microsoft.com/office/drawing/2014/main" id="{2CB53DDD-D134-45A2-B3A0-19BE042D61CF}"/>
                  </a:ext>
                </a:extLst>
              </p:cNvPr>
              <p:cNvSpPr/>
              <p:nvPr/>
            </p:nvSpPr>
            <p:spPr>
              <a:xfrm>
                <a:off x="7521677" y="2743199"/>
                <a:ext cx="4100053" cy="37856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1</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latin typeface="Cambria Math" panose="02040503050406030204" pitchFamily="18" charset="0"/>
                        </a:rPr>
                        <m:t>=2</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3</m:t>
                          </m:r>
                        </m:sup>
                      </m:sSup>
                      <m:r>
                        <a:rPr lang="en-US" sz="6000" b="0" i="1" dirty="0" smtClean="0">
                          <a:latin typeface="Cambria Math" panose="02040503050406030204" pitchFamily="18" charset="0"/>
                        </a:rPr>
                        <m:t>=</m:t>
                      </m:r>
                      <m:r>
                        <a:rPr lang="en-US" sz="6000" b="0" i="1" smtClean="0">
                          <a:latin typeface="Cambria Math" panose="02040503050406030204" pitchFamily="18" charset="0"/>
                        </a:rPr>
                        <m:t>2</m:t>
                      </m:r>
                      <m:r>
                        <a:rPr lang="en-US" sz="6000" b="0" i="1" smtClean="0">
                          <a:solidFill>
                            <a:srgbClr val="0070C0"/>
                          </a:solidFill>
                          <a:latin typeface="Cambria Math" panose="02040503050406030204" pitchFamily="18" charset="0"/>
                        </a:rPr>
                        <m:t>𝑥</m:t>
                      </m:r>
                    </m:oMath>
                  </m:oMathPara>
                </a14:m>
                <a:endParaRPr lang="en-US" sz="6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4</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p:txBody>
          </p:sp>
        </mc:Choice>
        <mc:Fallback xmlns="">
          <p:sp>
            <p:nvSpPr>
              <p:cNvPr id="170" name="Rectangle 169">
                <a:extLst>
                  <a:ext uri="{FF2B5EF4-FFF2-40B4-BE49-F238E27FC236}">
                    <a16:creationId xmlns:a16="http://schemas.microsoft.com/office/drawing/2014/main" id="{2CB53DDD-D134-45A2-B3A0-19BE042D61CF}"/>
                  </a:ext>
                </a:extLst>
              </p:cNvPr>
              <p:cNvSpPr>
                <a:spLocks noRot="1" noChangeAspect="1" noMove="1" noResize="1" noEditPoints="1" noAdjustHandles="1" noChangeArrowheads="1" noChangeShapeType="1" noTextEdit="1"/>
              </p:cNvSpPr>
              <p:nvPr/>
            </p:nvSpPr>
            <p:spPr>
              <a:xfrm>
                <a:off x="7521677" y="2743199"/>
                <a:ext cx="4100053" cy="3785652"/>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1" name="Title 1">
                <a:extLst>
                  <a:ext uri="{FF2B5EF4-FFF2-40B4-BE49-F238E27FC236}">
                    <a16:creationId xmlns:a16="http://schemas.microsoft.com/office/drawing/2014/main" id="{A2A22402-724E-4070-B0B2-9743796D9AF7}"/>
                  </a:ext>
                </a:extLst>
              </p:cNvPr>
              <p:cNvSpPr>
                <a:spLocks noGrp="1"/>
              </p:cNvSpPr>
              <p:nvPr>
                <p:ph type="title"/>
              </p:nvPr>
            </p:nvSpPr>
            <p:spPr>
              <a:xfrm>
                <a:off x="0" y="0"/>
                <a:ext cx="6572251" cy="1325563"/>
              </a:xfrm>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m:oMathPara>
                </a14:m>
                <a:endParaRPr lang="en-CA" sz="6000" dirty="0"/>
              </a:p>
            </p:txBody>
          </p:sp>
        </mc:Choice>
        <mc:Fallback xmlns="">
          <p:sp>
            <p:nvSpPr>
              <p:cNvPr id="171" name="Title 1">
                <a:extLst>
                  <a:ext uri="{FF2B5EF4-FFF2-40B4-BE49-F238E27FC236}">
                    <a16:creationId xmlns:a16="http://schemas.microsoft.com/office/drawing/2014/main" id="{A2A22402-724E-4070-B0B2-9743796D9AF7}"/>
                  </a:ext>
                </a:extLst>
              </p:cNvPr>
              <p:cNvSpPr>
                <a:spLocks noGrp="1" noRot="1" noChangeAspect="1" noMove="1" noResize="1" noEditPoints="1" noAdjustHandles="1" noChangeArrowheads="1" noChangeShapeType="1" noTextEdit="1"/>
              </p:cNvSpPr>
              <p:nvPr>
                <p:ph type="title"/>
              </p:nvPr>
            </p:nvSpPr>
            <p:spPr>
              <a:xfrm>
                <a:off x="0" y="0"/>
                <a:ext cx="6572251" cy="1325563"/>
              </a:xfr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2" name="Rectangle 171">
                <a:extLst>
                  <a:ext uri="{FF2B5EF4-FFF2-40B4-BE49-F238E27FC236}">
                    <a16:creationId xmlns:a16="http://schemas.microsoft.com/office/drawing/2014/main" id="{F8D7CD37-5DFC-411E-8C43-15547FD48EC7}"/>
                  </a:ext>
                </a:extLst>
              </p:cNvPr>
              <p:cNvSpPr/>
              <p:nvPr/>
            </p:nvSpPr>
            <p:spPr>
              <a:xfrm>
                <a:off x="7315200" y="203709"/>
                <a:ext cx="4668480" cy="1569660"/>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        ≡−1≡2</m:t>
                      </m:r>
                    </m:oMath>
                  </m:oMathPara>
                </a14:m>
                <a:endParaRPr lang="en-CA" sz="4800" dirty="0"/>
              </a:p>
            </p:txBody>
          </p:sp>
        </mc:Choice>
        <mc:Fallback xmlns="">
          <p:sp>
            <p:nvSpPr>
              <p:cNvPr id="172" name="Rectangle 171">
                <a:extLst>
                  <a:ext uri="{FF2B5EF4-FFF2-40B4-BE49-F238E27FC236}">
                    <a16:creationId xmlns:a16="http://schemas.microsoft.com/office/drawing/2014/main" id="{F8D7CD37-5DFC-411E-8C43-15547FD48EC7}"/>
                  </a:ext>
                </a:extLst>
              </p:cNvPr>
              <p:cNvSpPr>
                <a:spLocks noRot="1" noChangeAspect="1" noMove="1" noResize="1" noEditPoints="1" noAdjustHandles="1" noChangeArrowheads="1" noChangeShapeType="1" noTextEdit="1"/>
              </p:cNvSpPr>
              <p:nvPr/>
            </p:nvSpPr>
            <p:spPr>
              <a:xfrm>
                <a:off x="7315200" y="203709"/>
                <a:ext cx="4668480" cy="1569660"/>
              </a:xfrm>
              <a:prstGeom prst="rect">
                <a:avLst/>
              </a:prstGeom>
              <a:blipFill>
                <a:blip r:embed="rId26"/>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5588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58CC64C-9586-4AD9-A3DD-1D61C61863F9}"/>
              </a:ext>
            </a:extLst>
          </p:cNvPr>
          <p:cNvGrpSpPr/>
          <p:nvPr/>
        </p:nvGrpSpPr>
        <p:grpSpPr>
          <a:xfrm>
            <a:off x="0" y="3643282"/>
            <a:ext cx="3336371" cy="3361234"/>
            <a:chOff x="4930811" y="3014632"/>
            <a:chExt cx="3336371" cy="3361234"/>
          </a:xfrm>
        </p:grpSpPr>
        <p:cxnSp>
          <p:nvCxnSpPr>
            <p:cNvPr id="105" name="Straight Arrow Connector 104">
              <a:extLst>
                <a:ext uri="{FF2B5EF4-FFF2-40B4-BE49-F238E27FC236}">
                  <a16:creationId xmlns:a16="http://schemas.microsoft.com/office/drawing/2014/main" id="{CCDF0A6C-9EFD-4733-A271-C970695AC579}"/>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61B897-93AE-407E-8BC3-4D705651928B}"/>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52ADFD3-7F8A-4731-9725-1DC49A01FDAA}"/>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7" name="Content Placeholder 2">
                  <a:extLst>
                    <a:ext uri="{FF2B5EF4-FFF2-40B4-BE49-F238E27FC236}">
                      <a16:creationId xmlns:a16="http://schemas.microsoft.com/office/drawing/2014/main" id="{652ADFD3-7F8A-4731-9725-1DC49A01FDAA}"/>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3C4EA64-6B14-4D37-849C-68EB8C42C86B}"/>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8" name="Content Placeholder 2">
                  <a:extLst>
                    <a:ext uri="{FF2B5EF4-FFF2-40B4-BE49-F238E27FC236}">
                      <a16:creationId xmlns:a16="http://schemas.microsoft.com/office/drawing/2014/main" id="{33C4EA64-6B14-4D37-849C-68EB8C42C86B}"/>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765FAB2-1B2D-4650-834C-A13DC2E4CA6D}"/>
              </a:ext>
            </a:extLst>
          </p:cNvPr>
          <p:cNvGrpSpPr/>
          <p:nvPr/>
        </p:nvGrpSpPr>
        <p:grpSpPr>
          <a:xfrm>
            <a:off x="793755" y="1378209"/>
            <a:ext cx="5321294" cy="4767447"/>
            <a:chOff x="165105" y="1854459"/>
            <a:chExt cx="5321294" cy="4767447"/>
          </a:xfrm>
        </p:grpSpPr>
        <p:cxnSp>
          <p:nvCxnSpPr>
            <p:cNvPr id="38" name="Straight Connector 37">
              <a:extLst>
                <a:ext uri="{FF2B5EF4-FFF2-40B4-BE49-F238E27FC236}">
                  <a16:creationId xmlns:a16="http://schemas.microsoft.com/office/drawing/2014/main" id="{A1E1F8DA-DA1A-4943-9BE6-0D08342332E8}"/>
                </a:ext>
              </a:extLst>
            </p:cNvPr>
            <p:cNvCxnSpPr>
              <a:cxnSpLocks/>
            </p:cNvCxnSpPr>
            <p:nvPr/>
          </p:nvCxnSpPr>
          <p:spPr>
            <a:xfrm>
              <a:off x="928568" y="427525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E02F3-769F-45C0-A05C-102259C4EC98}"/>
                </a:ext>
              </a:extLst>
            </p:cNvPr>
            <p:cNvCxnSpPr>
              <a:cxnSpLocks/>
            </p:cNvCxnSpPr>
            <p:nvPr/>
          </p:nvCxnSpPr>
          <p:spPr>
            <a:xfrm>
              <a:off x="928568" y="234799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BA85C8-1375-4FAE-B6EB-51A15F249CAF}"/>
                </a:ext>
              </a:extLst>
            </p:cNvPr>
            <p:cNvCxnSpPr>
              <a:cxnSpLocks/>
            </p:cNvCxnSpPr>
            <p:nvPr/>
          </p:nvCxnSpPr>
          <p:spPr>
            <a:xfrm>
              <a:off x="727181"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FD0964-7DC6-4AEF-84FF-0F011F7491FD}"/>
                </a:ext>
              </a:extLst>
            </p:cNvPr>
            <p:cNvCxnSpPr>
              <a:cxnSpLocks/>
            </p:cNvCxnSpPr>
            <p:nvPr/>
          </p:nvCxnSpPr>
          <p:spPr>
            <a:xfrm>
              <a:off x="2767077"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9A0C37D-6A92-49DA-838E-65E5A65D51EF}"/>
                </a:ext>
              </a:extLst>
            </p:cNvPr>
            <p:cNvCxnSpPr>
              <a:cxnSpLocks/>
            </p:cNvCxnSpPr>
            <p:nvPr/>
          </p:nvCxnSpPr>
          <p:spPr>
            <a:xfrm>
              <a:off x="923196" y="6203843"/>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E559AA8-2FD5-4C76-8BB8-F6BE2A980F01}"/>
                </a:ext>
              </a:extLst>
            </p:cNvPr>
            <p:cNvCxnSpPr>
              <a:cxnSpLocks/>
            </p:cNvCxnSpPr>
            <p:nvPr/>
          </p:nvCxnSpPr>
          <p:spPr>
            <a:xfrm>
              <a:off x="923196" y="42765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4F32BFC-EB3F-4B44-9461-6BA24C6EDBFF}"/>
                </a:ext>
              </a:extLst>
            </p:cNvPr>
            <p:cNvCxnSpPr>
              <a:cxnSpLocks/>
            </p:cNvCxnSpPr>
            <p:nvPr/>
          </p:nvCxnSpPr>
          <p:spPr>
            <a:xfrm>
              <a:off x="721809"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18A3AB-46F1-46A9-9730-85FAA0649639}"/>
                </a:ext>
              </a:extLst>
            </p:cNvPr>
            <p:cNvCxnSpPr>
              <a:cxnSpLocks/>
            </p:cNvCxnSpPr>
            <p:nvPr/>
          </p:nvCxnSpPr>
          <p:spPr>
            <a:xfrm>
              <a:off x="2761705"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D65B65F-3603-4F92-A342-541149525036}"/>
                </a:ext>
              </a:extLst>
            </p:cNvPr>
            <p:cNvCxnSpPr>
              <a:cxnSpLocks/>
            </p:cNvCxnSpPr>
            <p:nvPr/>
          </p:nvCxnSpPr>
          <p:spPr>
            <a:xfrm>
              <a:off x="2965519" y="426182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784BAB-A040-4E12-A127-644C501021B5}"/>
                </a:ext>
              </a:extLst>
            </p:cNvPr>
            <p:cNvCxnSpPr>
              <a:cxnSpLocks/>
            </p:cNvCxnSpPr>
            <p:nvPr/>
          </p:nvCxnSpPr>
          <p:spPr>
            <a:xfrm>
              <a:off x="2965519" y="233456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C94F5CF-FD6E-4892-825D-503D3D041045}"/>
                </a:ext>
              </a:extLst>
            </p:cNvPr>
            <p:cNvCxnSpPr>
              <a:cxnSpLocks/>
            </p:cNvCxnSpPr>
            <p:nvPr/>
          </p:nvCxnSpPr>
          <p:spPr>
            <a:xfrm>
              <a:off x="2764132"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402CD9-DBAF-4F06-8318-A5FCEB55CA48}"/>
                </a:ext>
              </a:extLst>
            </p:cNvPr>
            <p:cNvCxnSpPr>
              <a:cxnSpLocks/>
            </p:cNvCxnSpPr>
            <p:nvPr/>
          </p:nvCxnSpPr>
          <p:spPr>
            <a:xfrm>
              <a:off x="4804028"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D529A7-5C7D-4F6E-8C15-55BB9587E251}"/>
                </a:ext>
              </a:extLst>
            </p:cNvPr>
            <p:cNvCxnSpPr>
              <a:cxnSpLocks/>
            </p:cNvCxnSpPr>
            <p:nvPr/>
          </p:nvCxnSpPr>
          <p:spPr>
            <a:xfrm>
              <a:off x="2965519" y="61957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29512DF-EDAA-4166-A58B-BE73C9422782}"/>
                </a:ext>
              </a:extLst>
            </p:cNvPr>
            <p:cNvCxnSpPr>
              <a:cxnSpLocks/>
            </p:cNvCxnSpPr>
            <p:nvPr/>
          </p:nvCxnSpPr>
          <p:spPr>
            <a:xfrm>
              <a:off x="2965519" y="4268525"/>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2D9592-D269-45CE-BEB2-2D073EDCD984}"/>
                </a:ext>
              </a:extLst>
            </p:cNvPr>
            <p:cNvCxnSpPr>
              <a:cxnSpLocks/>
            </p:cNvCxnSpPr>
            <p:nvPr/>
          </p:nvCxnSpPr>
          <p:spPr>
            <a:xfrm>
              <a:off x="2764132"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37DF2A5-A005-4D72-92F8-ABB56BAF8B1F}"/>
                </a:ext>
              </a:extLst>
            </p:cNvPr>
            <p:cNvCxnSpPr>
              <a:cxnSpLocks/>
            </p:cNvCxnSpPr>
            <p:nvPr/>
          </p:nvCxnSpPr>
          <p:spPr>
            <a:xfrm>
              <a:off x="4804028"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3CCAEAE4-E5B6-418E-800E-76DFCD63B4D9}"/>
                </a:ext>
              </a:extLst>
            </p:cNvPr>
            <p:cNvGrpSpPr/>
            <p:nvPr/>
          </p:nvGrpSpPr>
          <p:grpSpPr>
            <a:xfrm>
              <a:off x="180710" y="1861555"/>
              <a:ext cx="1069483" cy="886673"/>
              <a:chOff x="5227758" y="2553151"/>
              <a:chExt cx="862737" cy="715267"/>
            </a:xfrm>
          </p:grpSpPr>
          <p:sp>
            <p:nvSpPr>
              <p:cNvPr id="144" name="Oval 143">
                <a:extLst>
                  <a:ext uri="{FF2B5EF4-FFF2-40B4-BE49-F238E27FC236}">
                    <a16:creationId xmlns:a16="http://schemas.microsoft.com/office/drawing/2014/main" id="{1E996317-1F9F-4BB6-89ED-78768D4882E5}"/>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78822E3-1097-4782-8892-3B2FC88ABEF6}"/>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r>
                            <a:rPr lang="en-US" sz="4000" b="0" i="1" dirty="0" smtClean="0">
                              <a:latin typeface="Cambria Math" panose="02040503050406030204" pitchFamily="18" charset="0"/>
                            </a:rPr>
                            <m:t>𝑥</m:t>
                          </m:r>
                        </m:oMath>
                      </m:oMathPara>
                    </a14:m>
                    <a:endParaRPr lang="en-CA" sz="4000" dirty="0"/>
                  </a:p>
                </p:txBody>
              </p:sp>
            </mc:Choice>
            <mc:Fallback xmlns="">
              <p:sp>
                <p:nvSpPr>
                  <p:cNvPr id="145" name="TextBox 144">
                    <a:extLst>
                      <a:ext uri="{FF2B5EF4-FFF2-40B4-BE49-F238E27FC236}">
                        <a16:creationId xmlns:a16="http://schemas.microsoft.com/office/drawing/2014/main" id="{A78822E3-1097-4782-8892-3B2FC88ABEF6}"/>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15"/>
                    <a:stretch>
                      <a:fillRect/>
                    </a:stretch>
                  </a:blipFill>
                </p:spPr>
                <p:txBody>
                  <a:bodyPr/>
                  <a:lstStyle/>
                  <a:p>
                    <a:r>
                      <a:rPr lang="en-CA">
                        <a:noFill/>
                      </a:rPr>
                      <a:t> </a:t>
                    </a:r>
                  </a:p>
                </p:txBody>
              </p:sp>
            </mc:Fallback>
          </mc:AlternateContent>
        </p:grpSp>
        <p:grpSp>
          <p:nvGrpSpPr>
            <p:cNvPr id="146" name="Group 145">
              <a:extLst>
                <a:ext uri="{FF2B5EF4-FFF2-40B4-BE49-F238E27FC236}">
                  <a16:creationId xmlns:a16="http://schemas.microsoft.com/office/drawing/2014/main" id="{619F8BBF-FC79-4421-BCBC-CD53F1A597B5}"/>
                </a:ext>
              </a:extLst>
            </p:cNvPr>
            <p:cNvGrpSpPr/>
            <p:nvPr/>
          </p:nvGrpSpPr>
          <p:grpSpPr>
            <a:xfrm>
              <a:off x="166059" y="5735233"/>
              <a:ext cx="1069483" cy="886673"/>
              <a:chOff x="5928751" y="4327186"/>
              <a:chExt cx="862737" cy="715267"/>
            </a:xfrm>
          </p:grpSpPr>
          <p:sp>
            <p:nvSpPr>
              <p:cNvPr id="147" name="Oval 146">
                <a:extLst>
                  <a:ext uri="{FF2B5EF4-FFF2-40B4-BE49-F238E27FC236}">
                    <a16:creationId xmlns:a16="http://schemas.microsoft.com/office/drawing/2014/main" id="{399EDB84-7BA4-4C17-A979-4DF779244D93}"/>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76CDA0-6D64-4185-8DD3-791D54BA813E}"/>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148" name="TextBox 147">
                    <a:extLst>
                      <a:ext uri="{FF2B5EF4-FFF2-40B4-BE49-F238E27FC236}">
                        <a16:creationId xmlns:a16="http://schemas.microsoft.com/office/drawing/2014/main" id="{5076CDA0-6D64-4185-8DD3-791D54BA813E}"/>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6"/>
                    <a:stretch>
                      <a:fillRect/>
                    </a:stretch>
                  </a:blipFill>
                </p:spPr>
                <p:txBody>
                  <a:bodyPr/>
                  <a:lstStyle/>
                  <a:p>
                    <a:r>
                      <a:rPr lang="en-CA">
                        <a:noFill/>
                      </a:rPr>
                      <a:t> </a:t>
                    </a:r>
                  </a:p>
                </p:txBody>
              </p:sp>
            </mc:Fallback>
          </mc:AlternateContent>
        </p:grpSp>
        <p:grpSp>
          <p:nvGrpSpPr>
            <p:cNvPr id="149" name="Group 148">
              <a:extLst>
                <a:ext uri="{FF2B5EF4-FFF2-40B4-BE49-F238E27FC236}">
                  <a16:creationId xmlns:a16="http://schemas.microsoft.com/office/drawing/2014/main" id="{F5706B18-3EDE-4FE1-B37E-7B041FB431CD}"/>
                </a:ext>
              </a:extLst>
            </p:cNvPr>
            <p:cNvGrpSpPr/>
            <p:nvPr/>
          </p:nvGrpSpPr>
          <p:grpSpPr>
            <a:xfrm>
              <a:off x="165105" y="3800374"/>
              <a:ext cx="1069483" cy="886673"/>
              <a:chOff x="5227758" y="2553151"/>
              <a:chExt cx="862737" cy="715267"/>
            </a:xfrm>
          </p:grpSpPr>
          <p:sp>
            <p:nvSpPr>
              <p:cNvPr id="150" name="Oval 149">
                <a:extLst>
                  <a:ext uri="{FF2B5EF4-FFF2-40B4-BE49-F238E27FC236}">
                    <a16:creationId xmlns:a16="http://schemas.microsoft.com/office/drawing/2014/main" id="{F708A9A1-A1F0-49F8-A749-1BECB22623B7}"/>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D92DF412-5492-478E-9659-1AB546207F8E}"/>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151" name="TextBox 150">
                    <a:extLst>
                      <a:ext uri="{FF2B5EF4-FFF2-40B4-BE49-F238E27FC236}">
                        <a16:creationId xmlns:a16="http://schemas.microsoft.com/office/drawing/2014/main" id="{D92DF412-5492-478E-9659-1AB546207F8E}"/>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7"/>
                    <a:stretch>
                      <a:fillRect/>
                    </a:stretch>
                  </a:blipFill>
                </p:spPr>
                <p:txBody>
                  <a:bodyPr/>
                  <a:lstStyle/>
                  <a:p>
                    <a:r>
                      <a:rPr lang="en-CA">
                        <a:noFill/>
                      </a:rPr>
                      <a:t> </a:t>
                    </a:r>
                  </a:p>
                </p:txBody>
              </p:sp>
            </mc:Fallback>
          </mc:AlternateContent>
        </p:grpSp>
        <p:grpSp>
          <p:nvGrpSpPr>
            <p:cNvPr id="152" name="Group 151">
              <a:extLst>
                <a:ext uri="{FF2B5EF4-FFF2-40B4-BE49-F238E27FC236}">
                  <a16:creationId xmlns:a16="http://schemas.microsoft.com/office/drawing/2014/main" id="{1BF18499-D4D9-4BFC-9FD3-2EB10821DEA8}"/>
                </a:ext>
              </a:extLst>
            </p:cNvPr>
            <p:cNvGrpSpPr/>
            <p:nvPr/>
          </p:nvGrpSpPr>
          <p:grpSpPr>
            <a:xfrm>
              <a:off x="2095501" y="1874989"/>
              <a:ext cx="1295400" cy="886674"/>
              <a:chOff x="5140047" y="2553151"/>
              <a:chExt cx="1044981" cy="715267"/>
            </a:xfrm>
          </p:grpSpPr>
          <p:sp>
            <p:nvSpPr>
              <p:cNvPr id="153" name="Oval 152">
                <a:extLst>
                  <a:ext uri="{FF2B5EF4-FFF2-40B4-BE49-F238E27FC236}">
                    <a16:creationId xmlns:a16="http://schemas.microsoft.com/office/drawing/2014/main" id="{38C5A3F9-9B60-4328-8FAB-9B37E10E9022}"/>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6F03DEB9-AC57-43CC-968C-692B67454E9B}"/>
                      </a:ext>
                    </a:extLst>
                  </p:cNvPr>
                  <p:cNvSpPr txBox="1"/>
                  <p:nvPr/>
                </p:nvSpPr>
                <p:spPr>
                  <a:xfrm>
                    <a:off x="5140047" y="2699748"/>
                    <a:ext cx="1044981"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54" name="TextBox 153">
                    <a:extLst>
                      <a:ext uri="{FF2B5EF4-FFF2-40B4-BE49-F238E27FC236}">
                        <a16:creationId xmlns:a16="http://schemas.microsoft.com/office/drawing/2014/main" id="{6F03DEB9-AC57-43CC-968C-692B67454E9B}"/>
                      </a:ext>
                    </a:extLst>
                  </p:cNvPr>
                  <p:cNvSpPr txBox="1">
                    <a:spLocks noRot="1" noChangeAspect="1" noMove="1" noResize="1" noEditPoints="1" noAdjustHandles="1" noChangeArrowheads="1" noChangeShapeType="1" noTextEdit="1"/>
                  </p:cNvSpPr>
                  <p:nvPr/>
                </p:nvSpPr>
                <p:spPr>
                  <a:xfrm>
                    <a:off x="5140047" y="2699748"/>
                    <a:ext cx="1044981" cy="422074"/>
                  </a:xfrm>
                  <a:prstGeom prst="rect">
                    <a:avLst/>
                  </a:prstGeom>
                  <a:blipFill>
                    <a:blip r:embed="rId18"/>
                    <a:stretch>
                      <a:fillRect/>
                    </a:stretch>
                  </a:blipFill>
                  <a:effectLst>
                    <a:softEdge rad="63500"/>
                  </a:effectLst>
                </p:spPr>
                <p:txBody>
                  <a:bodyPr/>
                  <a:lstStyle/>
                  <a:p>
                    <a:r>
                      <a:rPr lang="en-CA">
                        <a:noFill/>
                      </a:rPr>
                      <a:t> </a:t>
                    </a:r>
                  </a:p>
                </p:txBody>
              </p:sp>
            </mc:Fallback>
          </mc:AlternateContent>
        </p:grpSp>
        <p:grpSp>
          <p:nvGrpSpPr>
            <p:cNvPr id="155" name="Group 154">
              <a:extLst>
                <a:ext uri="{FF2B5EF4-FFF2-40B4-BE49-F238E27FC236}">
                  <a16:creationId xmlns:a16="http://schemas.microsoft.com/office/drawing/2014/main" id="{92F92C12-4EAA-49DD-BC3B-57750C398AE0}"/>
                </a:ext>
              </a:extLst>
            </p:cNvPr>
            <p:cNvGrpSpPr/>
            <p:nvPr/>
          </p:nvGrpSpPr>
          <p:grpSpPr>
            <a:xfrm>
              <a:off x="4081671" y="1854459"/>
              <a:ext cx="1404728" cy="886674"/>
              <a:chOff x="7342958" y="2560165"/>
              <a:chExt cx="1133174" cy="715267"/>
            </a:xfrm>
          </p:grpSpPr>
          <p:sp>
            <p:nvSpPr>
              <p:cNvPr id="156" name="Oval 155">
                <a:extLst>
                  <a:ext uri="{FF2B5EF4-FFF2-40B4-BE49-F238E27FC236}">
                    <a16:creationId xmlns:a16="http://schemas.microsoft.com/office/drawing/2014/main" id="{E194B43B-C13A-40BB-9A51-0DCCD6E2D6F3}"/>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E30A4944-9882-4A6D-B4EF-9D3DFA5CE194}"/>
                      </a:ext>
                    </a:extLst>
                  </p:cNvPr>
                  <p:cNvSpPr txBox="1"/>
                  <p:nvPr/>
                </p:nvSpPr>
                <p:spPr>
                  <a:xfrm>
                    <a:off x="7342958" y="2715447"/>
                    <a:ext cx="1133174"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57" name="TextBox 156">
                    <a:extLst>
                      <a:ext uri="{FF2B5EF4-FFF2-40B4-BE49-F238E27FC236}">
                        <a16:creationId xmlns:a16="http://schemas.microsoft.com/office/drawing/2014/main" id="{E30A4944-9882-4A6D-B4EF-9D3DFA5CE194}"/>
                      </a:ext>
                    </a:extLst>
                  </p:cNvPr>
                  <p:cNvSpPr txBox="1">
                    <a:spLocks noRot="1" noChangeAspect="1" noMove="1" noResize="1" noEditPoints="1" noAdjustHandles="1" noChangeArrowheads="1" noChangeShapeType="1" noTextEdit="1"/>
                  </p:cNvSpPr>
                  <p:nvPr/>
                </p:nvSpPr>
                <p:spPr>
                  <a:xfrm>
                    <a:off x="7342958" y="2715447"/>
                    <a:ext cx="1133174" cy="422074"/>
                  </a:xfrm>
                  <a:prstGeom prst="rect">
                    <a:avLst/>
                  </a:prstGeom>
                  <a:blipFill>
                    <a:blip r:embed="rId19"/>
                    <a:stretch>
                      <a:fillRect/>
                    </a:stretch>
                  </a:blipFill>
                  <a:effectLst>
                    <a:softEdge rad="63500"/>
                  </a:effectLst>
                </p:spPr>
                <p:txBody>
                  <a:bodyPr/>
                  <a:lstStyle/>
                  <a:p>
                    <a:r>
                      <a:rPr lang="en-CA">
                        <a:noFill/>
                      </a:rPr>
                      <a:t> </a:t>
                    </a:r>
                  </a:p>
                </p:txBody>
              </p:sp>
            </mc:Fallback>
          </mc:AlternateContent>
        </p:grpSp>
        <p:grpSp>
          <p:nvGrpSpPr>
            <p:cNvPr id="158" name="Group 157">
              <a:extLst>
                <a:ext uri="{FF2B5EF4-FFF2-40B4-BE49-F238E27FC236}">
                  <a16:creationId xmlns:a16="http://schemas.microsoft.com/office/drawing/2014/main" id="{A19D7993-903A-4AEE-AAE4-AFF20D99815B}"/>
                </a:ext>
              </a:extLst>
            </p:cNvPr>
            <p:cNvGrpSpPr/>
            <p:nvPr/>
          </p:nvGrpSpPr>
          <p:grpSpPr>
            <a:xfrm>
              <a:off x="2208382" y="5727175"/>
              <a:ext cx="1069483" cy="886673"/>
              <a:chOff x="5928751" y="4327186"/>
              <a:chExt cx="862737" cy="715267"/>
            </a:xfrm>
          </p:grpSpPr>
          <p:sp>
            <p:nvSpPr>
              <p:cNvPr id="159" name="Oval 158">
                <a:extLst>
                  <a:ext uri="{FF2B5EF4-FFF2-40B4-BE49-F238E27FC236}">
                    <a16:creationId xmlns:a16="http://schemas.microsoft.com/office/drawing/2014/main" id="{F0C79FEC-0BE9-4589-8379-651034D1F4DC}"/>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8105326B-1311-4D75-B528-54A13DA97156}"/>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160" name="TextBox 159">
                    <a:extLst>
                      <a:ext uri="{FF2B5EF4-FFF2-40B4-BE49-F238E27FC236}">
                        <a16:creationId xmlns:a16="http://schemas.microsoft.com/office/drawing/2014/main" id="{8105326B-1311-4D75-B528-54A13DA97156}"/>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20"/>
                    <a:stretch>
                      <a:fillRect/>
                    </a:stretch>
                  </a:blipFill>
                </p:spPr>
                <p:txBody>
                  <a:bodyPr/>
                  <a:lstStyle/>
                  <a:p>
                    <a:r>
                      <a:rPr lang="en-CA">
                        <a:noFill/>
                      </a:rPr>
                      <a:t> </a:t>
                    </a:r>
                  </a:p>
                </p:txBody>
              </p:sp>
            </mc:Fallback>
          </mc:AlternateContent>
        </p:grpSp>
        <p:grpSp>
          <p:nvGrpSpPr>
            <p:cNvPr id="161" name="Group 160">
              <a:extLst>
                <a:ext uri="{FF2B5EF4-FFF2-40B4-BE49-F238E27FC236}">
                  <a16:creationId xmlns:a16="http://schemas.microsoft.com/office/drawing/2014/main" id="{CA08EE1C-AB1C-478F-9258-282CE1EDF801}"/>
                </a:ext>
              </a:extLst>
            </p:cNvPr>
            <p:cNvGrpSpPr/>
            <p:nvPr/>
          </p:nvGrpSpPr>
          <p:grpSpPr>
            <a:xfrm>
              <a:off x="2204230" y="3795517"/>
              <a:ext cx="1069483" cy="886674"/>
              <a:chOff x="5227758" y="2553151"/>
              <a:chExt cx="862737" cy="715267"/>
            </a:xfrm>
          </p:grpSpPr>
          <p:sp>
            <p:nvSpPr>
              <p:cNvPr id="162" name="Oval 161">
                <a:extLst>
                  <a:ext uri="{FF2B5EF4-FFF2-40B4-BE49-F238E27FC236}">
                    <a16:creationId xmlns:a16="http://schemas.microsoft.com/office/drawing/2014/main" id="{661D93DA-E584-43D4-9A8C-969FA6CF418B}"/>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41BE83FF-17B2-4341-96AF-1CBD272CBC9C}"/>
                      </a:ext>
                    </a:extLst>
                  </p:cNvPr>
                  <p:cNvSpPr txBox="1"/>
                  <p:nvPr/>
                </p:nvSpPr>
                <p:spPr>
                  <a:xfrm>
                    <a:off x="5227758" y="2684379"/>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63" name="TextBox 162">
                    <a:extLst>
                      <a:ext uri="{FF2B5EF4-FFF2-40B4-BE49-F238E27FC236}">
                        <a16:creationId xmlns:a16="http://schemas.microsoft.com/office/drawing/2014/main" id="{41BE83FF-17B2-4341-96AF-1CBD272CBC9C}"/>
                      </a:ext>
                    </a:extLst>
                  </p:cNvPr>
                  <p:cNvSpPr txBox="1">
                    <a:spLocks noRot="1" noChangeAspect="1" noMove="1" noResize="1" noEditPoints="1" noAdjustHandles="1" noChangeArrowheads="1" noChangeShapeType="1" noTextEdit="1"/>
                  </p:cNvSpPr>
                  <p:nvPr/>
                </p:nvSpPr>
                <p:spPr>
                  <a:xfrm>
                    <a:off x="5227758" y="2684379"/>
                    <a:ext cx="862737" cy="422074"/>
                  </a:xfrm>
                  <a:prstGeom prst="rect">
                    <a:avLst/>
                  </a:prstGeom>
                  <a:blipFill>
                    <a:blip r:embed="rId21"/>
                    <a:stretch>
                      <a:fillRect/>
                    </a:stretch>
                  </a:blipFill>
                </p:spPr>
                <p:txBody>
                  <a:bodyPr/>
                  <a:lstStyle/>
                  <a:p>
                    <a:r>
                      <a:rPr lang="en-CA">
                        <a:noFill/>
                      </a:rPr>
                      <a:t> </a:t>
                    </a:r>
                  </a:p>
                </p:txBody>
              </p:sp>
            </mc:Fallback>
          </mc:AlternateContent>
        </p:grpSp>
        <p:grpSp>
          <p:nvGrpSpPr>
            <p:cNvPr id="164" name="Group 163">
              <a:extLst>
                <a:ext uri="{FF2B5EF4-FFF2-40B4-BE49-F238E27FC236}">
                  <a16:creationId xmlns:a16="http://schemas.microsoft.com/office/drawing/2014/main" id="{007C2448-C972-40E6-B67A-C93F41846424}"/>
                </a:ext>
              </a:extLst>
            </p:cNvPr>
            <p:cNvGrpSpPr/>
            <p:nvPr/>
          </p:nvGrpSpPr>
          <p:grpSpPr>
            <a:xfrm>
              <a:off x="4248150" y="5715673"/>
              <a:ext cx="1069483" cy="886673"/>
              <a:chOff x="7477258" y="4695299"/>
              <a:chExt cx="862737" cy="715267"/>
            </a:xfrm>
          </p:grpSpPr>
          <p:sp>
            <p:nvSpPr>
              <p:cNvPr id="165" name="Oval 164">
                <a:extLst>
                  <a:ext uri="{FF2B5EF4-FFF2-40B4-BE49-F238E27FC236}">
                    <a16:creationId xmlns:a16="http://schemas.microsoft.com/office/drawing/2014/main" id="{E1F9A879-EAA2-49AC-A44E-21FC27CF9143}"/>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02022020-C860-4B54-90DC-298B5C291433}"/>
                      </a:ext>
                    </a:extLst>
                  </p:cNvPr>
                  <p:cNvSpPr txBox="1"/>
                  <p:nvPr/>
                </p:nvSpPr>
                <p:spPr>
                  <a:xfrm>
                    <a:off x="7477258" y="4765059"/>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oMath>
                      </m:oMathPara>
                    </a14:m>
                    <a:endParaRPr lang="en-CA" sz="4000" dirty="0"/>
                  </a:p>
                </p:txBody>
              </p:sp>
            </mc:Choice>
            <mc:Fallback xmlns="">
              <p:sp>
                <p:nvSpPr>
                  <p:cNvPr id="166" name="TextBox 165">
                    <a:extLst>
                      <a:ext uri="{FF2B5EF4-FFF2-40B4-BE49-F238E27FC236}">
                        <a16:creationId xmlns:a16="http://schemas.microsoft.com/office/drawing/2014/main" id="{02022020-C860-4B54-90DC-298B5C291433}"/>
                      </a:ext>
                    </a:extLst>
                  </p:cNvPr>
                  <p:cNvSpPr txBox="1">
                    <a:spLocks noRot="1" noChangeAspect="1" noMove="1" noResize="1" noEditPoints="1" noAdjustHandles="1" noChangeArrowheads="1" noChangeShapeType="1" noTextEdit="1"/>
                  </p:cNvSpPr>
                  <p:nvPr/>
                </p:nvSpPr>
                <p:spPr>
                  <a:xfrm>
                    <a:off x="7477258" y="4765059"/>
                    <a:ext cx="862737" cy="571042"/>
                  </a:xfrm>
                  <a:prstGeom prst="rect">
                    <a:avLst/>
                  </a:prstGeom>
                  <a:blipFill>
                    <a:blip r:embed="rId22"/>
                    <a:stretch>
                      <a:fillRect/>
                    </a:stretch>
                  </a:blipFill>
                </p:spPr>
                <p:txBody>
                  <a:bodyPr/>
                  <a:lstStyle/>
                  <a:p>
                    <a:r>
                      <a:rPr lang="en-CA">
                        <a:noFill/>
                      </a:rPr>
                      <a:t> </a:t>
                    </a:r>
                  </a:p>
                </p:txBody>
              </p:sp>
            </mc:Fallback>
          </mc:AlternateContent>
        </p:grpSp>
        <p:grpSp>
          <p:nvGrpSpPr>
            <p:cNvPr id="167" name="Group 166">
              <a:extLst>
                <a:ext uri="{FF2B5EF4-FFF2-40B4-BE49-F238E27FC236}">
                  <a16:creationId xmlns:a16="http://schemas.microsoft.com/office/drawing/2014/main" id="{7AB924B0-6006-4986-839E-63006CA3D4C2}"/>
                </a:ext>
              </a:extLst>
            </p:cNvPr>
            <p:cNvGrpSpPr/>
            <p:nvPr/>
          </p:nvGrpSpPr>
          <p:grpSpPr>
            <a:xfrm>
              <a:off x="4248149" y="3788418"/>
              <a:ext cx="1069483" cy="886674"/>
              <a:chOff x="7477257" y="2560165"/>
              <a:chExt cx="862737" cy="715267"/>
            </a:xfrm>
          </p:grpSpPr>
          <p:sp>
            <p:nvSpPr>
              <p:cNvPr id="168" name="Oval 167">
                <a:extLst>
                  <a:ext uri="{FF2B5EF4-FFF2-40B4-BE49-F238E27FC236}">
                    <a16:creationId xmlns:a16="http://schemas.microsoft.com/office/drawing/2014/main" id="{069E066E-CC0C-4E4E-A1F6-1B61C77D6744}"/>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EA5DD4D-B8CE-49EC-9685-8B65ECD0EB5B}"/>
                      </a:ext>
                    </a:extLst>
                  </p:cNvPr>
                  <p:cNvSpPr txBox="1"/>
                  <p:nvPr/>
                </p:nvSpPr>
                <p:spPr>
                  <a:xfrm>
                    <a:off x="7477257" y="2708098"/>
                    <a:ext cx="862737" cy="4220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69" name="TextBox 168">
                    <a:extLst>
                      <a:ext uri="{FF2B5EF4-FFF2-40B4-BE49-F238E27FC236}">
                        <a16:creationId xmlns:a16="http://schemas.microsoft.com/office/drawing/2014/main" id="{7EA5DD4D-B8CE-49EC-9685-8B65ECD0EB5B}"/>
                      </a:ext>
                    </a:extLst>
                  </p:cNvPr>
                  <p:cNvSpPr txBox="1">
                    <a:spLocks noRot="1" noChangeAspect="1" noMove="1" noResize="1" noEditPoints="1" noAdjustHandles="1" noChangeArrowheads="1" noChangeShapeType="1" noTextEdit="1"/>
                  </p:cNvSpPr>
                  <p:nvPr/>
                </p:nvSpPr>
                <p:spPr>
                  <a:xfrm>
                    <a:off x="7477257" y="2708098"/>
                    <a:ext cx="862737" cy="422074"/>
                  </a:xfrm>
                  <a:prstGeom prst="rect">
                    <a:avLst/>
                  </a:prstGeom>
                  <a:blipFill>
                    <a:blip r:embed="rId2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1" name="Title 1">
                <a:extLst>
                  <a:ext uri="{FF2B5EF4-FFF2-40B4-BE49-F238E27FC236}">
                    <a16:creationId xmlns:a16="http://schemas.microsoft.com/office/drawing/2014/main" id="{A2A22402-724E-4070-B0B2-9743796D9AF7}"/>
                  </a:ext>
                </a:extLst>
              </p:cNvPr>
              <p:cNvSpPr>
                <a:spLocks noGrp="1"/>
              </p:cNvSpPr>
              <p:nvPr>
                <p:ph type="title"/>
              </p:nvPr>
            </p:nvSpPr>
            <p:spPr>
              <a:xfrm>
                <a:off x="0" y="0"/>
                <a:ext cx="6572251" cy="1325563"/>
              </a:xfrm>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m:oMathPara>
                </a14:m>
                <a:endParaRPr lang="en-CA" sz="6000" dirty="0"/>
              </a:p>
            </p:txBody>
          </p:sp>
        </mc:Choice>
        <mc:Fallback xmlns="">
          <p:sp>
            <p:nvSpPr>
              <p:cNvPr id="171" name="Title 1">
                <a:extLst>
                  <a:ext uri="{FF2B5EF4-FFF2-40B4-BE49-F238E27FC236}">
                    <a16:creationId xmlns:a16="http://schemas.microsoft.com/office/drawing/2014/main" id="{A2A22402-724E-4070-B0B2-9743796D9AF7}"/>
                  </a:ext>
                </a:extLst>
              </p:cNvPr>
              <p:cNvSpPr>
                <a:spLocks noGrp="1" noRot="1" noChangeAspect="1" noMove="1" noResize="1" noEditPoints="1" noAdjustHandles="1" noChangeArrowheads="1" noChangeShapeType="1" noTextEdit="1"/>
              </p:cNvSpPr>
              <p:nvPr>
                <p:ph type="title"/>
              </p:nvPr>
            </p:nvSpPr>
            <p:spPr>
              <a:xfrm>
                <a:off x="0" y="0"/>
                <a:ext cx="6572251" cy="1325563"/>
              </a:xfrm>
              <a:blipFill>
                <a:blip r:embed="rId25"/>
                <a:stretch>
                  <a:fillRect/>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2B0A4D56-6269-4210-9BA6-082DC4D90E98}"/>
              </a:ext>
            </a:extLst>
          </p:cNvPr>
          <p:cNvGrpSpPr/>
          <p:nvPr/>
        </p:nvGrpSpPr>
        <p:grpSpPr>
          <a:xfrm>
            <a:off x="6870706" y="1382630"/>
            <a:ext cx="5321294" cy="4767447"/>
            <a:chOff x="165105" y="1854459"/>
            <a:chExt cx="5321294" cy="4767447"/>
          </a:xfrm>
        </p:grpSpPr>
        <p:cxnSp>
          <p:nvCxnSpPr>
            <p:cNvPr id="55" name="Straight Connector 54">
              <a:extLst>
                <a:ext uri="{FF2B5EF4-FFF2-40B4-BE49-F238E27FC236}">
                  <a16:creationId xmlns:a16="http://schemas.microsoft.com/office/drawing/2014/main" id="{1FAA4A87-AF88-42F7-A71D-99106080689D}"/>
                </a:ext>
              </a:extLst>
            </p:cNvPr>
            <p:cNvCxnSpPr>
              <a:cxnSpLocks/>
            </p:cNvCxnSpPr>
            <p:nvPr/>
          </p:nvCxnSpPr>
          <p:spPr>
            <a:xfrm>
              <a:off x="928568" y="427525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155BAD-D6FB-4FE3-9629-6372F468185F}"/>
                </a:ext>
              </a:extLst>
            </p:cNvPr>
            <p:cNvCxnSpPr>
              <a:cxnSpLocks/>
            </p:cNvCxnSpPr>
            <p:nvPr/>
          </p:nvCxnSpPr>
          <p:spPr>
            <a:xfrm>
              <a:off x="928568" y="234799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0D77D5-C5FC-4FB4-B4F1-2DB5990C5653}"/>
                </a:ext>
              </a:extLst>
            </p:cNvPr>
            <p:cNvCxnSpPr>
              <a:cxnSpLocks/>
            </p:cNvCxnSpPr>
            <p:nvPr/>
          </p:nvCxnSpPr>
          <p:spPr>
            <a:xfrm>
              <a:off x="727181"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DBD396-B07D-4EA1-A9FA-BC39EF6EF167}"/>
                </a:ext>
              </a:extLst>
            </p:cNvPr>
            <p:cNvCxnSpPr>
              <a:cxnSpLocks/>
            </p:cNvCxnSpPr>
            <p:nvPr/>
          </p:nvCxnSpPr>
          <p:spPr>
            <a:xfrm>
              <a:off x="2767077"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306963-C262-4146-A811-B52DF459B7F6}"/>
                </a:ext>
              </a:extLst>
            </p:cNvPr>
            <p:cNvCxnSpPr>
              <a:cxnSpLocks/>
            </p:cNvCxnSpPr>
            <p:nvPr/>
          </p:nvCxnSpPr>
          <p:spPr>
            <a:xfrm>
              <a:off x="923196" y="6203843"/>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13770B-A221-4556-BB2B-D0AC49C0894A}"/>
                </a:ext>
              </a:extLst>
            </p:cNvPr>
            <p:cNvCxnSpPr>
              <a:cxnSpLocks/>
            </p:cNvCxnSpPr>
            <p:nvPr/>
          </p:nvCxnSpPr>
          <p:spPr>
            <a:xfrm>
              <a:off x="923196" y="42765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AD352AF-2331-415B-8CEE-34418E2B6F7B}"/>
                </a:ext>
              </a:extLst>
            </p:cNvPr>
            <p:cNvCxnSpPr>
              <a:cxnSpLocks/>
            </p:cNvCxnSpPr>
            <p:nvPr/>
          </p:nvCxnSpPr>
          <p:spPr>
            <a:xfrm>
              <a:off x="721809"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0263F08-26EC-4697-89E4-91CC1C9B29FC}"/>
                </a:ext>
              </a:extLst>
            </p:cNvPr>
            <p:cNvCxnSpPr>
              <a:cxnSpLocks/>
            </p:cNvCxnSpPr>
            <p:nvPr/>
          </p:nvCxnSpPr>
          <p:spPr>
            <a:xfrm>
              <a:off x="2761705"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A719CE1-0FE7-47C3-915A-C2B54E043B26}"/>
                </a:ext>
              </a:extLst>
            </p:cNvPr>
            <p:cNvCxnSpPr>
              <a:cxnSpLocks/>
            </p:cNvCxnSpPr>
            <p:nvPr/>
          </p:nvCxnSpPr>
          <p:spPr>
            <a:xfrm>
              <a:off x="2965519" y="426182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D37F2A9-D6E9-4C39-AB0F-BBE0DE63D433}"/>
                </a:ext>
              </a:extLst>
            </p:cNvPr>
            <p:cNvCxnSpPr>
              <a:cxnSpLocks/>
            </p:cNvCxnSpPr>
            <p:nvPr/>
          </p:nvCxnSpPr>
          <p:spPr>
            <a:xfrm>
              <a:off x="2965519" y="233456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CD51BED-51AC-423A-AA7E-4336CEDBAC72}"/>
                </a:ext>
              </a:extLst>
            </p:cNvPr>
            <p:cNvCxnSpPr>
              <a:cxnSpLocks/>
            </p:cNvCxnSpPr>
            <p:nvPr/>
          </p:nvCxnSpPr>
          <p:spPr>
            <a:xfrm>
              <a:off x="2764132"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E07B2C-BC76-4F90-A3E5-AF19F600A895}"/>
                </a:ext>
              </a:extLst>
            </p:cNvPr>
            <p:cNvCxnSpPr>
              <a:cxnSpLocks/>
            </p:cNvCxnSpPr>
            <p:nvPr/>
          </p:nvCxnSpPr>
          <p:spPr>
            <a:xfrm>
              <a:off x="4804028"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95315F-BEAD-4BB1-B185-52B710BA09F8}"/>
                </a:ext>
              </a:extLst>
            </p:cNvPr>
            <p:cNvCxnSpPr>
              <a:cxnSpLocks/>
            </p:cNvCxnSpPr>
            <p:nvPr/>
          </p:nvCxnSpPr>
          <p:spPr>
            <a:xfrm>
              <a:off x="2965519" y="61957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82EB5A5-1837-4301-BB3C-A800F8FC8559}"/>
                </a:ext>
              </a:extLst>
            </p:cNvPr>
            <p:cNvCxnSpPr>
              <a:cxnSpLocks/>
            </p:cNvCxnSpPr>
            <p:nvPr/>
          </p:nvCxnSpPr>
          <p:spPr>
            <a:xfrm>
              <a:off x="2965519" y="4268525"/>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182D7D2-2C69-4E3C-A131-11BE538FDC89}"/>
                </a:ext>
              </a:extLst>
            </p:cNvPr>
            <p:cNvCxnSpPr>
              <a:cxnSpLocks/>
            </p:cNvCxnSpPr>
            <p:nvPr/>
          </p:nvCxnSpPr>
          <p:spPr>
            <a:xfrm>
              <a:off x="2764132"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AD1E1F-0E71-4D58-B956-17B361E5CAC0}"/>
                </a:ext>
              </a:extLst>
            </p:cNvPr>
            <p:cNvCxnSpPr>
              <a:cxnSpLocks/>
            </p:cNvCxnSpPr>
            <p:nvPr/>
          </p:nvCxnSpPr>
          <p:spPr>
            <a:xfrm>
              <a:off x="4804028"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B00AD8A9-250E-4265-9822-36D5768E56C7}"/>
                </a:ext>
              </a:extLst>
            </p:cNvPr>
            <p:cNvGrpSpPr/>
            <p:nvPr/>
          </p:nvGrpSpPr>
          <p:grpSpPr>
            <a:xfrm>
              <a:off x="180710" y="1861555"/>
              <a:ext cx="1069483" cy="886673"/>
              <a:chOff x="5227758" y="2553151"/>
              <a:chExt cx="862737" cy="715267"/>
            </a:xfrm>
          </p:grpSpPr>
          <p:sp>
            <p:nvSpPr>
              <p:cNvPr id="100" name="Oval 99">
                <a:extLst>
                  <a:ext uri="{FF2B5EF4-FFF2-40B4-BE49-F238E27FC236}">
                    <a16:creationId xmlns:a16="http://schemas.microsoft.com/office/drawing/2014/main" id="{2E9514BC-20CD-41B7-90DB-E23E95D57A01}"/>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3ADC9A9-2DE7-40F5-87FA-E2028F492117}"/>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20</m:t>
                          </m:r>
                        </m:oMath>
                      </m:oMathPara>
                    </a14:m>
                    <a:endParaRPr lang="en-CA" sz="4000" dirty="0"/>
                  </a:p>
                </p:txBody>
              </p:sp>
            </mc:Choice>
            <mc:Fallback xmlns="">
              <p:sp>
                <p:nvSpPr>
                  <p:cNvPr id="101" name="TextBox 100">
                    <a:extLst>
                      <a:ext uri="{FF2B5EF4-FFF2-40B4-BE49-F238E27FC236}">
                        <a16:creationId xmlns:a16="http://schemas.microsoft.com/office/drawing/2014/main" id="{23ADC9A9-2DE7-40F5-87FA-E2028F492117}"/>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26"/>
                    <a:stretch>
                      <a:fillRect/>
                    </a:stretch>
                  </a:blipFill>
                </p:spPr>
                <p:txBody>
                  <a:bodyPr/>
                  <a:lstStyle/>
                  <a:p>
                    <a:r>
                      <a:rPr lang="en-CA">
                        <a:noFill/>
                      </a:rPr>
                      <a:t> </a:t>
                    </a:r>
                  </a:p>
                </p:txBody>
              </p:sp>
            </mc:Fallback>
          </mc:AlternateContent>
        </p:grpSp>
        <p:grpSp>
          <p:nvGrpSpPr>
            <p:cNvPr id="72" name="Group 71">
              <a:extLst>
                <a:ext uri="{FF2B5EF4-FFF2-40B4-BE49-F238E27FC236}">
                  <a16:creationId xmlns:a16="http://schemas.microsoft.com/office/drawing/2014/main" id="{B744FC71-3402-41E4-BACA-EADB3186490A}"/>
                </a:ext>
              </a:extLst>
            </p:cNvPr>
            <p:cNvGrpSpPr/>
            <p:nvPr/>
          </p:nvGrpSpPr>
          <p:grpSpPr>
            <a:xfrm>
              <a:off x="166059" y="5735233"/>
              <a:ext cx="1069483" cy="886673"/>
              <a:chOff x="5928751" y="4327186"/>
              <a:chExt cx="862737" cy="715267"/>
            </a:xfrm>
          </p:grpSpPr>
          <p:sp>
            <p:nvSpPr>
              <p:cNvPr id="98" name="Oval 97">
                <a:extLst>
                  <a:ext uri="{FF2B5EF4-FFF2-40B4-BE49-F238E27FC236}">
                    <a16:creationId xmlns:a16="http://schemas.microsoft.com/office/drawing/2014/main" id="{07B6CE09-E804-42B3-A4C5-3CB79CEEC511}"/>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4B928E90-40AE-4DBB-A8B6-F7D0EE325327}"/>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00</m:t>
                          </m:r>
                        </m:oMath>
                      </m:oMathPara>
                    </a14:m>
                    <a:endParaRPr lang="en-CA" sz="4000" dirty="0"/>
                  </a:p>
                </p:txBody>
              </p:sp>
            </mc:Choice>
            <mc:Fallback xmlns="">
              <p:sp>
                <p:nvSpPr>
                  <p:cNvPr id="99" name="TextBox 98">
                    <a:extLst>
                      <a:ext uri="{FF2B5EF4-FFF2-40B4-BE49-F238E27FC236}">
                        <a16:creationId xmlns:a16="http://schemas.microsoft.com/office/drawing/2014/main" id="{4B928E90-40AE-4DBB-A8B6-F7D0EE325327}"/>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27"/>
                    <a:stretch>
                      <a:fillRect/>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6BBDBE97-4FCA-45D5-BD65-CB0AC7295498}"/>
                </a:ext>
              </a:extLst>
            </p:cNvPr>
            <p:cNvGrpSpPr/>
            <p:nvPr/>
          </p:nvGrpSpPr>
          <p:grpSpPr>
            <a:xfrm>
              <a:off x="165105" y="3800374"/>
              <a:ext cx="1069483" cy="886673"/>
              <a:chOff x="5227758" y="2553151"/>
              <a:chExt cx="862737" cy="715267"/>
            </a:xfrm>
          </p:grpSpPr>
          <p:sp>
            <p:nvSpPr>
              <p:cNvPr id="96" name="Oval 95">
                <a:extLst>
                  <a:ext uri="{FF2B5EF4-FFF2-40B4-BE49-F238E27FC236}">
                    <a16:creationId xmlns:a16="http://schemas.microsoft.com/office/drawing/2014/main" id="{C5F8B962-B116-4982-ADDB-F53495836F11}"/>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C43D7E61-4E78-4FF9-8935-1BD571F72BF0}"/>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10</m:t>
                          </m:r>
                        </m:oMath>
                      </m:oMathPara>
                    </a14:m>
                    <a:endParaRPr lang="en-CA" sz="4000" dirty="0"/>
                  </a:p>
                </p:txBody>
              </p:sp>
            </mc:Choice>
            <mc:Fallback xmlns="">
              <p:sp>
                <p:nvSpPr>
                  <p:cNvPr id="97" name="TextBox 96">
                    <a:extLst>
                      <a:ext uri="{FF2B5EF4-FFF2-40B4-BE49-F238E27FC236}">
                        <a16:creationId xmlns:a16="http://schemas.microsoft.com/office/drawing/2014/main" id="{C43D7E61-4E78-4FF9-8935-1BD571F72BF0}"/>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28"/>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F3C27450-FC74-49D4-B6E5-DB4641D1BB52}"/>
                </a:ext>
              </a:extLst>
            </p:cNvPr>
            <p:cNvGrpSpPr/>
            <p:nvPr/>
          </p:nvGrpSpPr>
          <p:grpSpPr>
            <a:xfrm>
              <a:off x="2095501" y="1874989"/>
              <a:ext cx="1295400" cy="886674"/>
              <a:chOff x="5140042" y="2553151"/>
              <a:chExt cx="1044980" cy="715267"/>
            </a:xfrm>
          </p:grpSpPr>
          <p:sp>
            <p:nvSpPr>
              <p:cNvPr id="94" name="Oval 93">
                <a:extLst>
                  <a:ext uri="{FF2B5EF4-FFF2-40B4-BE49-F238E27FC236}">
                    <a16:creationId xmlns:a16="http://schemas.microsoft.com/office/drawing/2014/main" id="{0B2EAD00-F338-412C-B986-6EC74F2B96D3}"/>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0E9AFED-520B-4419-9FFF-0BB8CBBD9D0C}"/>
                      </a:ext>
                    </a:extLst>
                  </p:cNvPr>
                  <p:cNvSpPr txBox="1"/>
                  <p:nvPr/>
                </p:nvSpPr>
                <p:spPr>
                  <a:xfrm>
                    <a:off x="5140042" y="2622912"/>
                    <a:ext cx="1044980" cy="571041"/>
                  </a:xfrm>
                  <a:prstGeom prst="rect">
                    <a:avLst/>
                  </a:prstGeom>
                  <a:no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21</m:t>
                          </m:r>
                        </m:oMath>
                      </m:oMathPara>
                    </a14:m>
                    <a:endParaRPr lang="en-CA" sz="4000" dirty="0"/>
                  </a:p>
                </p:txBody>
              </p:sp>
            </mc:Choice>
            <mc:Fallback xmlns="">
              <p:sp>
                <p:nvSpPr>
                  <p:cNvPr id="95" name="TextBox 94">
                    <a:extLst>
                      <a:ext uri="{FF2B5EF4-FFF2-40B4-BE49-F238E27FC236}">
                        <a16:creationId xmlns:a16="http://schemas.microsoft.com/office/drawing/2014/main" id="{C0E9AFED-520B-4419-9FFF-0BB8CBBD9D0C}"/>
                      </a:ext>
                    </a:extLst>
                  </p:cNvPr>
                  <p:cNvSpPr txBox="1">
                    <a:spLocks noRot="1" noChangeAspect="1" noMove="1" noResize="1" noEditPoints="1" noAdjustHandles="1" noChangeArrowheads="1" noChangeShapeType="1" noTextEdit="1"/>
                  </p:cNvSpPr>
                  <p:nvPr/>
                </p:nvSpPr>
                <p:spPr>
                  <a:xfrm>
                    <a:off x="5140042" y="2622912"/>
                    <a:ext cx="1044980" cy="571041"/>
                  </a:xfrm>
                  <a:prstGeom prst="rect">
                    <a:avLst/>
                  </a:prstGeom>
                  <a:blipFill>
                    <a:blip r:embed="rId29"/>
                    <a:stretch>
                      <a:fillRect/>
                    </a:stretch>
                  </a:blipFill>
                  <a:effectLst>
                    <a:softEdge rad="63500"/>
                  </a:effectLst>
                </p:spPr>
                <p:txBody>
                  <a:bodyPr/>
                  <a:lstStyle/>
                  <a:p>
                    <a:r>
                      <a:rPr lang="en-CA">
                        <a:noFill/>
                      </a:rPr>
                      <a:t> </a:t>
                    </a:r>
                  </a:p>
                </p:txBody>
              </p:sp>
            </mc:Fallback>
          </mc:AlternateContent>
        </p:grpSp>
        <p:grpSp>
          <p:nvGrpSpPr>
            <p:cNvPr id="75" name="Group 74">
              <a:extLst>
                <a:ext uri="{FF2B5EF4-FFF2-40B4-BE49-F238E27FC236}">
                  <a16:creationId xmlns:a16="http://schemas.microsoft.com/office/drawing/2014/main" id="{00038698-49D4-4EFF-B37A-164C7BE7AB9B}"/>
                </a:ext>
              </a:extLst>
            </p:cNvPr>
            <p:cNvGrpSpPr/>
            <p:nvPr/>
          </p:nvGrpSpPr>
          <p:grpSpPr>
            <a:xfrm>
              <a:off x="4081671" y="1854459"/>
              <a:ext cx="1404728" cy="886674"/>
              <a:chOff x="7342958" y="2560165"/>
              <a:chExt cx="1133174" cy="715267"/>
            </a:xfrm>
          </p:grpSpPr>
          <p:sp>
            <p:nvSpPr>
              <p:cNvPr id="92" name="Oval 91">
                <a:extLst>
                  <a:ext uri="{FF2B5EF4-FFF2-40B4-BE49-F238E27FC236}">
                    <a16:creationId xmlns:a16="http://schemas.microsoft.com/office/drawing/2014/main" id="{38EFDA9A-2230-43A8-BBE4-38E7D56681E5}"/>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D0C7BDD-F62D-4228-8C9E-B18CB8E3AB17}"/>
                      </a:ext>
                    </a:extLst>
                  </p:cNvPr>
                  <p:cNvSpPr txBox="1"/>
                  <p:nvPr/>
                </p:nvSpPr>
                <p:spPr>
                  <a:xfrm>
                    <a:off x="7342958" y="2638610"/>
                    <a:ext cx="1133174" cy="571041"/>
                  </a:xfrm>
                  <a:prstGeom prst="rect">
                    <a:avLst/>
                  </a:prstGeom>
                  <a:no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22</m:t>
                          </m:r>
                        </m:oMath>
                      </m:oMathPara>
                    </a14:m>
                    <a:endParaRPr lang="en-CA" sz="4000" dirty="0"/>
                  </a:p>
                </p:txBody>
              </p:sp>
            </mc:Choice>
            <mc:Fallback xmlns="">
              <p:sp>
                <p:nvSpPr>
                  <p:cNvPr id="93" name="TextBox 92">
                    <a:extLst>
                      <a:ext uri="{FF2B5EF4-FFF2-40B4-BE49-F238E27FC236}">
                        <a16:creationId xmlns:a16="http://schemas.microsoft.com/office/drawing/2014/main" id="{0D0C7BDD-F62D-4228-8C9E-B18CB8E3AB17}"/>
                      </a:ext>
                    </a:extLst>
                  </p:cNvPr>
                  <p:cNvSpPr txBox="1">
                    <a:spLocks noRot="1" noChangeAspect="1" noMove="1" noResize="1" noEditPoints="1" noAdjustHandles="1" noChangeArrowheads="1" noChangeShapeType="1" noTextEdit="1"/>
                  </p:cNvSpPr>
                  <p:nvPr/>
                </p:nvSpPr>
                <p:spPr>
                  <a:xfrm>
                    <a:off x="7342958" y="2638610"/>
                    <a:ext cx="1133174" cy="571041"/>
                  </a:xfrm>
                  <a:prstGeom prst="rect">
                    <a:avLst/>
                  </a:prstGeom>
                  <a:blipFill>
                    <a:blip r:embed="rId30"/>
                    <a:stretch>
                      <a:fillRect/>
                    </a:stretch>
                  </a:blipFill>
                  <a:effectLst>
                    <a:softEdge rad="635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BAACA64D-C6CD-46EF-889C-C3B17A9F926B}"/>
                </a:ext>
              </a:extLst>
            </p:cNvPr>
            <p:cNvGrpSpPr/>
            <p:nvPr/>
          </p:nvGrpSpPr>
          <p:grpSpPr>
            <a:xfrm>
              <a:off x="2208382" y="5727175"/>
              <a:ext cx="1069483" cy="886673"/>
              <a:chOff x="5928751" y="4327186"/>
              <a:chExt cx="862737" cy="715267"/>
            </a:xfrm>
          </p:grpSpPr>
          <p:sp>
            <p:nvSpPr>
              <p:cNvPr id="87" name="Oval 86">
                <a:extLst>
                  <a:ext uri="{FF2B5EF4-FFF2-40B4-BE49-F238E27FC236}">
                    <a16:creationId xmlns:a16="http://schemas.microsoft.com/office/drawing/2014/main" id="{291964CE-0C23-4529-AEF7-253D52369BFF}"/>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3640A36-CFEC-43AC-9BDA-84C6894E597A}"/>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01</m:t>
                          </m:r>
                        </m:oMath>
                      </m:oMathPara>
                    </a14:m>
                    <a:endParaRPr lang="en-CA" sz="4000" dirty="0"/>
                  </a:p>
                </p:txBody>
              </p:sp>
            </mc:Choice>
            <mc:Fallback xmlns="">
              <p:sp>
                <p:nvSpPr>
                  <p:cNvPr id="91" name="TextBox 90">
                    <a:extLst>
                      <a:ext uri="{FF2B5EF4-FFF2-40B4-BE49-F238E27FC236}">
                        <a16:creationId xmlns:a16="http://schemas.microsoft.com/office/drawing/2014/main" id="{A3640A36-CFEC-43AC-9BDA-84C6894E597A}"/>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31"/>
                    <a:stretch>
                      <a:fillRect/>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E8840A7D-20A5-446C-A81C-30E26D37D276}"/>
                </a:ext>
              </a:extLst>
            </p:cNvPr>
            <p:cNvGrpSpPr/>
            <p:nvPr/>
          </p:nvGrpSpPr>
          <p:grpSpPr>
            <a:xfrm>
              <a:off x="2204230" y="3795517"/>
              <a:ext cx="1069483" cy="886674"/>
              <a:chOff x="5227758" y="2553151"/>
              <a:chExt cx="862737" cy="715267"/>
            </a:xfrm>
          </p:grpSpPr>
          <p:sp>
            <p:nvSpPr>
              <p:cNvPr id="84" name="Oval 83">
                <a:extLst>
                  <a:ext uri="{FF2B5EF4-FFF2-40B4-BE49-F238E27FC236}">
                    <a16:creationId xmlns:a16="http://schemas.microsoft.com/office/drawing/2014/main" id="{A5CAF2FC-6DFD-44A6-A723-9C595EC9A812}"/>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DFB4FC7-C6E1-4FA2-8A3C-A2A3714120D9}"/>
                      </a:ext>
                    </a:extLst>
                  </p:cNvPr>
                  <p:cNvSpPr txBox="1"/>
                  <p:nvPr/>
                </p:nvSpPr>
                <p:spPr>
                  <a:xfrm>
                    <a:off x="5227758" y="2607543"/>
                    <a:ext cx="862737" cy="571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11</m:t>
                          </m:r>
                        </m:oMath>
                      </m:oMathPara>
                    </a14:m>
                    <a:endParaRPr lang="en-CA" sz="4000" dirty="0"/>
                  </a:p>
                </p:txBody>
              </p:sp>
            </mc:Choice>
            <mc:Fallback xmlns="">
              <p:sp>
                <p:nvSpPr>
                  <p:cNvPr id="86" name="TextBox 85">
                    <a:extLst>
                      <a:ext uri="{FF2B5EF4-FFF2-40B4-BE49-F238E27FC236}">
                        <a16:creationId xmlns:a16="http://schemas.microsoft.com/office/drawing/2014/main" id="{0DFB4FC7-C6E1-4FA2-8A3C-A2A3714120D9}"/>
                      </a:ext>
                    </a:extLst>
                  </p:cNvPr>
                  <p:cNvSpPr txBox="1">
                    <a:spLocks noRot="1" noChangeAspect="1" noMove="1" noResize="1" noEditPoints="1" noAdjustHandles="1" noChangeArrowheads="1" noChangeShapeType="1" noTextEdit="1"/>
                  </p:cNvSpPr>
                  <p:nvPr/>
                </p:nvSpPr>
                <p:spPr>
                  <a:xfrm>
                    <a:off x="5227758" y="2607543"/>
                    <a:ext cx="862737" cy="571041"/>
                  </a:xfrm>
                  <a:prstGeom prst="rect">
                    <a:avLst/>
                  </a:prstGeom>
                  <a:blipFill>
                    <a:blip r:embed="rId32"/>
                    <a:stretch>
                      <a:fillRect/>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40252F0B-423A-4FCF-BEEE-B2F19892A69C}"/>
                </a:ext>
              </a:extLst>
            </p:cNvPr>
            <p:cNvGrpSpPr/>
            <p:nvPr/>
          </p:nvGrpSpPr>
          <p:grpSpPr>
            <a:xfrm>
              <a:off x="4248150" y="5715673"/>
              <a:ext cx="1069483" cy="886673"/>
              <a:chOff x="7477258" y="4695299"/>
              <a:chExt cx="862737" cy="715267"/>
            </a:xfrm>
          </p:grpSpPr>
          <p:sp>
            <p:nvSpPr>
              <p:cNvPr id="82" name="Oval 81">
                <a:extLst>
                  <a:ext uri="{FF2B5EF4-FFF2-40B4-BE49-F238E27FC236}">
                    <a16:creationId xmlns:a16="http://schemas.microsoft.com/office/drawing/2014/main" id="{9763E1CF-C94E-417D-8423-46980AF65DA2}"/>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81A7008-12D3-4EDA-A90C-BA45701DD9A2}"/>
                      </a:ext>
                    </a:extLst>
                  </p:cNvPr>
                  <p:cNvSpPr txBox="1"/>
                  <p:nvPr/>
                </p:nvSpPr>
                <p:spPr>
                  <a:xfrm>
                    <a:off x="7477258" y="4765059"/>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02</m:t>
                          </m:r>
                        </m:oMath>
                      </m:oMathPara>
                    </a14:m>
                    <a:endParaRPr lang="en-CA" sz="4000" dirty="0"/>
                  </a:p>
                </p:txBody>
              </p:sp>
            </mc:Choice>
            <mc:Fallback xmlns="">
              <p:sp>
                <p:nvSpPr>
                  <p:cNvPr id="83" name="TextBox 82">
                    <a:extLst>
                      <a:ext uri="{FF2B5EF4-FFF2-40B4-BE49-F238E27FC236}">
                        <a16:creationId xmlns:a16="http://schemas.microsoft.com/office/drawing/2014/main" id="{481A7008-12D3-4EDA-A90C-BA45701DD9A2}"/>
                      </a:ext>
                    </a:extLst>
                  </p:cNvPr>
                  <p:cNvSpPr txBox="1">
                    <a:spLocks noRot="1" noChangeAspect="1" noMove="1" noResize="1" noEditPoints="1" noAdjustHandles="1" noChangeArrowheads="1" noChangeShapeType="1" noTextEdit="1"/>
                  </p:cNvSpPr>
                  <p:nvPr/>
                </p:nvSpPr>
                <p:spPr>
                  <a:xfrm>
                    <a:off x="7477258" y="4765059"/>
                    <a:ext cx="862737" cy="571042"/>
                  </a:xfrm>
                  <a:prstGeom prst="rect">
                    <a:avLst/>
                  </a:prstGeom>
                  <a:blipFill>
                    <a:blip r:embed="rId33"/>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7D63A82C-D114-45B8-A646-89845F644E30}"/>
                </a:ext>
              </a:extLst>
            </p:cNvPr>
            <p:cNvGrpSpPr/>
            <p:nvPr/>
          </p:nvGrpSpPr>
          <p:grpSpPr>
            <a:xfrm>
              <a:off x="4248149" y="3788418"/>
              <a:ext cx="1069483" cy="886674"/>
              <a:chOff x="7477257" y="2560165"/>
              <a:chExt cx="862737" cy="715267"/>
            </a:xfrm>
          </p:grpSpPr>
          <p:sp>
            <p:nvSpPr>
              <p:cNvPr id="80" name="Oval 79">
                <a:extLst>
                  <a:ext uri="{FF2B5EF4-FFF2-40B4-BE49-F238E27FC236}">
                    <a16:creationId xmlns:a16="http://schemas.microsoft.com/office/drawing/2014/main" id="{93B5675E-DB67-44BE-BF7D-A534AD495977}"/>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34688CB-4AD1-4949-AEE0-DFB2F63BA45A}"/>
                      </a:ext>
                    </a:extLst>
                  </p:cNvPr>
                  <p:cNvSpPr txBox="1"/>
                  <p:nvPr/>
                </p:nvSpPr>
                <p:spPr>
                  <a:xfrm>
                    <a:off x="7477257" y="2631261"/>
                    <a:ext cx="862737" cy="571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12</m:t>
                          </m:r>
                        </m:oMath>
                      </m:oMathPara>
                    </a14:m>
                    <a:endParaRPr lang="en-CA" sz="4000" dirty="0"/>
                  </a:p>
                </p:txBody>
              </p:sp>
            </mc:Choice>
            <mc:Fallback xmlns="">
              <p:sp>
                <p:nvSpPr>
                  <p:cNvPr id="81" name="TextBox 80">
                    <a:extLst>
                      <a:ext uri="{FF2B5EF4-FFF2-40B4-BE49-F238E27FC236}">
                        <a16:creationId xmlns:a16="http://schemas.microsoft.com/office/drawing/2014/main" id="{034688CB-4AD1-4949-AEE0-DFB2F63BA45A}"/>
                      </a:ext>
                    </a:extLst>
                  </p:cNvPr>
                  <p:cNvSpPr txBox="1">
                    <a:spLocks noRot="1" noChangeAspect="1" noMove="1" noResize="1" noEditPoints="1" noAdjustHandles="1" noChangeArrowheads="1" noChangeShapeType="1" noTextEdit="1"/>
                  </p:cNvSpPr>
                  <p:nvPr/>
                </p:nvSpPr>
                <p:spPr>
                  <a:xfrm>
                    <a:off x="7477257" y="2631261"/>
                    <a:ext cx="862737" cy="571041"/>
                  </a:xfrm>
                  <a:prstGeom prst="rect">
                    <a:avLst/>
                  </a:prstGeom>
                  <a:blipFill>
                    <a:blip r:embed="rId34"/>
                    <a:stretch>
                      <a:fillRect/>
                    </a:stretch>
                  </a:blipFill>
                </p:spPr>
                <p:txBody>
                  <a:bodyPr/>
                  <a:lstStyle/>
                  <a:p>
                    <a:r>
                      <a:rPr lang="en-CA">
                        <a:noFill/>
                      </a:rPr>
                      <a:t> </a:t>
                    </a:r>
                  </a:p>
                </p:txBody>
              </p:sp>
            </mc:Fallback>
          </mc:AlternateContent>
        </p:grpSp>
      </p:grpSp>
    </p:spTree>
    <p:extLst>
      <p:ext uri="{BB962C8B-B14F-4D97-AF65-F5344CB8AC3E}">
        <p14:creationId xmlns:p14="http://schemas.microsoft.com/office/powerpoint/2010/main" val="334684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1E7B3ED0-1FCA-448C-9429-DED30AF8C7A1}"/>
              </a:ext>
            </a:extLst>
          </p:cNvPr>
          <p:cNvGrpSpPr/>
          <p:nvPr/>
        </p:nvGrpSpPr>
        <p:grpSpPr>
          <a:xfrm>
            <a:off x="133350" y="0"/>
            <a:ext cx="3619500" cy="3239423"/>
            <a:chOff x="1087854" y="1992850"/>
            <a:chExt cx="4105933" cy="3674777"/>
          </a:xfrm>
        </p:grpSpPr>
        <p:grpSp>
          <p:nvGrpSpPr>
            <p:cNvPr id="4" name="Group 3">
              <a:extLst>
                <a:ext uri="{FF2B5EF4-FFF2-40B4-BE49-F238E27FC236}">
                  <a16:creationId xmlns:a16="http://schemas.microsoft.com/office/drawing/2014/main" id="{4F54D16A-B41B-4563-843E-15E9B8E8E1C0}"/>
                </a:ext>
              </a:extLst>
            </p:cNvPr>
            <p:cNvGrpSpPr/>
            <p:nvPr/>
          </p:nvGrpSpPr>
          <p:grpSpPr>
            <a:xfrm>
              <a:off x="1087854" y="1992850"/>
              <a:ext cx="4105933" cy="3674777"/>
              <a:chOff x="7296149" y="452808"/>
              <a:chExt cx="4105933" cy="3674777"/>
            </a:xfrm>
          </p:grpSpPr>
          <p:grpSp>
            <p:nvGrpSpPr>
              <p:cNvPr id="5" name="Group 4">
                <a:extLst>
                  <a:ext uri="{FF2B5EF4-FFF2-40B4-BE49-F238E27FC236}">
                    <a16:creationId xmlns:a16="http://schemas.microsoft.com/office/drawing/2014/main" id="{4ED6E7E4-3DAE-4B8D-BE87-2D987574AB39}"/>
                  </a:ext>
                </a:extLst>
              </p:cNvPr>
              <p:cNvGrpSpPr/>
              <p:nvPr/>
            </p:nvGrpSpPr>
            <p:grpSpPr>
              <a:xfrm>
                <a:off x="7575540" y="650340"/>
                <a:ext cx="3464779" cy="3305010"/>
                <a:chOff x="7510442" y="4853789"/>
                <a:chExt cx="1386368" cy="1322439"/>
              </a:xfrm>
            </p:grpSpPr>
            <p:sp>
              <p:nvSpPr>
                <p:cNvPr id="18" name="Oval 17">
                  <a:extLst>
                    <a:ext uri="{FF2B5EF4-FFF2-40B4-BE49-F238E27FC236}">
                      <a16:creationId xmlns:a16="http://schemas.microsoft.com/office/drawing/2014/main" id="{ABC5F01D-4655-49EC-B1DE-ED50A407A283}"/>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a:p>
              </p:txBody>
            </p:sp>
            <p:sp>
              <p:nvSpPr>
                <p:cNvPr id="19" name="Oval 18">
                  <a:extLst>
                    <a:ext uri="{FF2B5EF4-FFF2-40B4-BE49-F238E27FC236}">
                      <a16:creationId xmlns:a16="http://schemas.microsoft.com/office/drawing/2014/main" id="{A81AEFD5-654B-413A-B445-D8562DA45411}"/>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a:p>
              </p:txBody>
            </p:sp>
            <p:cxnSp>
              <p:nvCxnSpPr>
                <p:cNvPr id="20" name="Straight Connector 19">
                  <a:extLst>
                    <a:ext uri="{FF2B5EF4-FFF2-40B4-BE49-F238E27FC236}">
                      <a16:creationId xmlns:a16="http://schemas.microsoft.com/office/drawing/2014/main" id="{5608EF51-572C-49B0-B723-9A7E1FA21C33}"/>
                    </a:ext>
                  </a:extLst>
                </p:cNvPr>
                <p:cNvCxnSpPr>
                  <a:cxnSpLocks/>
                  <a:stCxn id="18" idx="6"/>
                  <a:endCxn id="19"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E0BAFEE-65DE-4160-A066-C6C5A2EB1D58}"/>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a:p>
              </p:txBody>
            </p:sp>
            <p:sp>
              <p:nvSpPr>
                <p:cNvPr id="22" name="Oval 21">
                  <a:extLst>
                    <a:ext uri="{FF2B5EF4-FFF2-40B4-BE49-F238E27FC236}">
                      <a16:creationId xmlns:a16="http://schemas.microsoft.com/office/drawing/2014/main" id="{A6F549E7-D1A2-4FA2-AF0E-064B16DF7270}"/>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a:p>
              </p:txBody>
            </p:sp>
            <p:cxnSp>
              <p:nvCxnSpPr>
                <p:cNvPr id="23" name="Straight Connector 22">
                  <a:extLst>
                    <a:ext uri="{FF2B5EF4-FFF2-40B4-BE49-F238E27FC236}">
                      <a16:creationId xmlns:a16="http://schemas.microsoft.com/office/drawing/2014/main" id="{13CCB46F-6844-4B77-884F-D1EF7A99CA65}"/>
                    </a:ext>
                  </a:extLst>
                </p:cNvPr>
                <p:cNvCxnSpPr>
                  <a:cxnSpLocks/>
                  <a:stCxn id="21" idx="6"/>
                  <a:endCxn id="22"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163CF3-CA2D-4D1D-8A18-E03DA9286FC4}"/>
                    </a:ext>
                  </a:extLst>
                </p:cNvPr>
                <p:cNvCxnSpPr>
                  <a:cxnSpLocks/>
                  <a:stCxn id="21" idx="4"/>
                  <a:endCxn id="18"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40D888-5774-478C-B491-DA14F1DEC8FA}"/>
                    </a:ext>
                  </a:extLst>
                </p:cNvPr>
                <p:cNvCxnSpPr>
                  <a:cxnSpLocks/>
                  <a:stCxn id="22" idx="4"/>
                  <a:endCxn id="19"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D9C7CA6-C275-4807-AC2B-FC67231A092A}"/>
                  </a:ext>
                </a:extLst>
              </p:cNvPr>
              <p:cNvGrpSpPr/>
              <p:nvPr/>
            </p:nvGrpSpPr>
            <p:grpSpPr>
              <a:xfrm>
                <a:off x="7296149" y="3211800"/>
                <a:ext cx="1104597" cy="915785"/>
                <a:chOff x="5928751" y="4327186"/>
                <a:chExt cx="862737" cy="715267"/>
              </a:xfrm>
            </p:grpSpPr>
            <p:sp>
              <p:nvSpPr>
                <p:cNvPr id="16" name="Oval 15">
                  <a:extLst>
                    <a:ext uri="{FF2B5EF4-FFF2-40B4-BE49-F238E27FC236}">
                      <a16:creationId xmlns:a16="http://schemas.microsoft.com/office/drawing/2014/main" id="{9010EB34-B584-4AE5-BFDF-AAEAA4B4FBFE}"/>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3BA8A4-35B2-423A-A602-B87607BBABD7}"/>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93" name="TextBox 92">
                      <a:extLst>
                        <a:ext uri="{FF2B5EF4-FFF2-40B4-BE49-F238E27FC236}">
                          <a16:creationId xmlns:a16="http://schemas.microsoft.com/office/drawing/2014/main" id="{33952C59-224A-4617-8B35-3595DE8E557A}"/>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0"/>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3236224C-3B32-4EBE-8BA1-7DD11AEEACD0}"/>
                  </a:ext>
                </a:extLst>
              </p:cNvPr>
              <p:cNvGrpSpPr/>
              <p:nvPr/>
            </p:nvGrpSpPr>
            <p:grpSpPr>
              <a:xfrm>
                <a:off x="7309310" y="452808"/>
                <a:ext cx="1104597" cy="915785"/>
                <a:chOff x="5227758" y="2553151"/>
                <a:chExt cx="862737" cy="715267"/>
              </a:xfrm>
            </p:grpSpPr>
            <p:sp>
              <p:nvSpPr>
                <p:cNvPr id="14" name="Oval 13">
                  <a:extLst>
                    <a:ext uri="{FF2B5EF4-FFF2-40B4-BE49-F238E27FC236}">
                      <a16:creationId xmlns:a16="http://schemas.microsoft.com/office/drawing/2014/main" id="{E245540A-7D67-49E5-A911-11DF2CBAB6F4}"/>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C266C7-05D9-4707-899C-BFAE1C14FB72}"/>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96" name="TextBox 95">
                      <a:extLst>
                        <a:ext uri="{FF2B5EF4-FFF2-40B4-BE49-F238E27FC236}">
                          <a16:creationId xmlns:a16="http://schemas.microsoft.com/office/drawing/2014/main" id="{7BD8F53C-ED94-4AE3-B882-F17DC09F1FDB}"/>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1"/>
                      <a:stretch>
                        <a:fillRect/>
                      </a:stretch>
                    </a:blipFill>
                  </p:spPr>
                  <p:txBody>
                    <a:bodyPr/>
                    <a:lstStyle/>
                    <a:p>
                      <a:r>
                        <a:rPr lang="en-CA">
                          <a:noFill/>
                        </a:rPr>
                        <a:t> </a:t>
                      </a:r>
                    </a:p>
                  </p:txBody>
                </p:sp>
              </mc:Fallback>
            </mc:AlternateContent>
          </p:grpSp>
          <p:grpSp>
            <p:nvGrpSpPr>
              <p:cNvPr id="8" name="Group 7">
                <a:extLst>
                  <a:ext uri="{FF2B5EF4-FFF2-40B4-BE49-F238E27FC236}">
                    <a16:creationId xmlns:a16="http://schemas.microsoft.com/office/drawing/2014/main" id="{80122966-2919-4122-8D6F-80F1D5C97648}"/>
                  </a:ext>
                </a:extLst>
              </p:cNvPr>
              <p:cNvGrpSpPr/>
              <p:nvPr/>
            </p:nvGrpSpPr>
            <p:grpSpPr>
              <a:xfrm>
                <a:off x="10189434" y="3195485"/>
                <a:ext cx="1104597" cy="915785"/>
                <a:chOff x="7477258" y="4695299"/>
                <a:chExt cx="862737" cy="715267"/>
              </a:xfrm>
            </p:grpSpPr>
            <p:sp>
              <p:nvSpPr>
                <p:cNvPr id="12" name="Oval 11">
                  <a:extLst>
                    <a:ext uri="{FF2B5EF4-FFF2-40B4-BE49-F238E27FC236}">
                      <a16:creationId xmlns:a16="http://schemas.microsoft.com/office/drawing/2014/main" id="{8C0EF678-8E2F-4193-BA75-8C1A64484E84}"/>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DF4316-6E51-49EE-985B-EC0C6486F170}"/>
                        </a:ext>
                      </a:extLst>
                    </p:cNvPr>
                    <p:cNvSpPr txBox="1"/>
                    <p:nvPr/>
                  </p:nvSpPr>
                  <p:spPr>
                    <a:xfrm>
                      <a:off x="7477258" y="4765059"/>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99" name="TextBox 98">
                      <a:extLst>
                        <a:ext uri="{FF2B5EF4-FFF2-40B4-BE49-F238E27FC236}">
                          <a16:creationId xmlns:a16="http://schemas.microsoft.com/office/drawing/2014/main" id="{102A2BA3-97F7-42A5-81C1-7B36CAA8BED2}"/>
                        </a:ext>
                      </a:extLst>
                    </p:cNvPr>
                    <p:cNvSpPr txBox="1">
                      <a:spLocks noRot="1" noChangeAspect="1" noMove="1" noResize="1" noEditPoints="1" noAdjustHandles="1" noChangeArrowheads="1" noChangeShapeType="1" noTextEdit="1"/>
                    </p:cNvSpPr>
                    <p:nvPr/>
                  </p:nvSpPr>
                  <p:spPr>
                    <a:xfrm>
                      <a:off x="7477258" y="4765059"/>
                      <a:ext cx="862737" cy="552889"/>
                    </a:xfrm>
                    <a:prstGeom prst="rect">
                      <a:avLst/>
                    </a:prstGeom>
                    <a:blipFill>
                      <a:blip r:embed="rId12"/>
                      <a:stretch>
                        <a:fillRect/>
                      </a:stretch>
                    </a:blipFill>
                  </p:spPr>
                  <p:txBody>
                    <a:bodyPr/>
                    <a:lstStyle/>
                    <a:p>
                      <a:r>
                        <a:rPr lang="en-CA">
                          <a:noFill/>
                        </a:rPr>
                        <a:t> </a:t>
                      </a:r>
                    </a:p>
                  </p:txBody>
                </p:sp>
              </mc:Fallback>
            </mc:AlternateContent>
          </p:grpSp>
          <p:grpSp>
            <p:nvGrpSpPr>
              <p:cNvPr id="9" name="Group 8">
                <a:extLst>
                  <a:ext uri="{FF2B5EF4-FFF2-40B4-BE49-F238E27FC236}">
                    <a16:creationId xmlns:a16="http://schemas.microsoft.com/office/drawing/2014/main" id="{043A5E3F-18ED-4E05-BCB0-C9E4ADC3299E}"/>
                  </a:ext>
                </a:extLst>
              </p:cNvPr>
              <p:cNvGrpSpPr/>
              <p:nvPr/>
            </p:nvGrpSpPr>
            <p:grpSpPr>
              <a:xfrm>
                <a:off x="10146214" y="461788"/>
                <a:ext cx="1255868" cy="915785"/>
                <a:chOff x="7443501" y="2560165"/>
                <a:chExt cx="980886" cy="715267"/>
              </a:xfrm>
            </p:grpSpPr>
            <p:sp>
              <p:nvSpPr>
                <p:cNvPr id="10" name="Oval 9">
                  <a:extLst>
                    <a:ext uri="{FF2B5EF4-FFF2-40B4-BE49-F238E27FC236}">
                      <a16:creationId xmlns:a16="http://schemas.microsoft.com/office/drawing/2014/main" id="{11A55055-78A7-4B2C-B01E-283B068CEC14}"/>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377114E-A5BF-412D-BF42-329E0AFA91A0}"/>
                        </a:ext>
                      </a:extLst>
                    </p:cNvPr>
                    <p:cNvSpPr txBox="1"/>
                    <p:nvPr/>
                  </p:nvSpPr>
                  <p:spPr>
                    <a:xfrm>
                      <a:off x="7443501" y="2666610"/>
                      <a:ext cx="980886" cy="4635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p:sp>
                  <p:nvSpPr>
                    <p:cNvPr id="11" name="TextBox 10">
                      <a:extLst>
                        <a:ext uri="{FF2B5EF4-FFF2-40B4-BE49-F238E27FC236}">
                          <a16:creationId xmlns:a16="http://schemas.microsoft.com/office/drawing/2014/main" id="{3377114E-A5BF-412D-BF42-329E0AFA91A0}"/>
                        </a:ext>
                      </a:extLst>
                    </p:cNvPr>
                    <p:cNvSpPr txBox="1">
                      <a:spLocks noRot="1" noChangeAspect="1" noMove="1" noResize="1" noEditPoints="1" noAdjustHandles="1" noChangeArrowheads="1" noChangeShapeType="1" noTextEdit="1"/>
                    </p:cNvSpPr>
                    <p:nvPr/>
                  </p:nvSpPr>
                  <p:spPr>
                    <a:xfrm>
                      <a:off x="7443501" y="2666610"/>
                      <a:ext cx="980886" cy="463578"/>
                    </a:xfrm>
                    <a:prstGeom prst="rect">
                      <a:avLst/>
                    </a:prstGeom>
                    <a:blipFill>
                      <a:blip r:embed="rId1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0BA6A59-8424-4AC2-A47C-A2CEB814F1A7}"/>
                    </a:ext>
                  </a:extLst>
                </p:cNvPr>
                <p:cNvSpPr/>
                <p:nvPr/>
              </p:nvSpPr>
              <p:spPr>
                <a:xfrm>
                  <a:off x="2698508" y="3106438"/>
                  <a:ext cx="1183209" cy="101566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𝔽</m:t>
                            </m:r>
                          </m:e>
                          <m:sub>
                            <m:r>
                              <a:rPr lang="en-US" sz="6000" i="1">
                                <a:solidFill>
                                  <a:schemeClr val="tx1"/>
                                </a:solidFill>
                                <a:latin typeface="Cambria Math" panose="02040503050406030204" pitchFamily="18" charset="0"/>
                              </a:rPr>
                              <m:t>4</m:t>
                            </m:r>
                          </m:sub>
                        </m:sSub>
                      </m:oMath>
                    </m:oMathPara>
                  </a14:m>
                  <a:endParaRPr lang="en-US" sz="6000" i="1" dirty="0">
                    <a:solidFill>
                      <a:schemeClr val="tx1"/>
                    </a:solidFill>
                    <a:latin typeface="Cambria Math" panose="02040503050406030204" pitchFamily="18" charset="0"/>
                  </a:endParaRPr>
                </a:p>
              </p:txBody>
            </p:sp>
          </mc:Choice>
          <mc:Fallback xmlns="">
            <p:sp>
              <p:nvSpPr>
                <p:cNvPr id="26" name="Rectangle 25">
                  <a:extLst>
                    <a:ext uri="{FF2B5EF4-FFF2-40B4-BE49-F238E27FC236}">
                      <a16:creationId xmlns:a16="http://schemas.microsoft.com/office/drawing/2014/main" id="{10BA6A59-8424-4AC2-A47C-A2CEB814F1A7}"/>
                    </a:ext>
                  </a:extLst>
                </p:cNvPr>
                <p:cNvSpPr>
                  <a:spLocks noRot="1" noChangeAspect="1" noMove="1" noResize="1" noEditPoints="1" noAdjustHandles="1" noChangeArrowheads="1" noChangeShapeType="1" noTextEdit="1"/>
                </p:cNvSpPr>
                <p:nvPr/>
              </p:nvSpPr>
              <p:spPr>
                <a:xfrm>
                  <a:off x="2698508" y="3106438"/>
                  <a:ext cx="1183209" cy="1015664"/>
                </a:xfrm>
                <a:prstGeom prst="rect">
                  <a:avLst/>
                </a:prstGeom>
                <a:blipFill>
                  <a:blip r:embed="rId14"/>
                  <a:stretch>
                    <a:fillRect b="-6122"/>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54B742E9-297C-427C-A324-826752E2C206}"/>
              </a:ext>
            </a:extLst>
          </p:cNvPr>
          <p:cNvGrpSpPr/>
          <p:nvPr/>
        </p:nvGrpSpPr>
        <p:grpSpPr>
          <a:xfrm>
            <a:off x="2895600" y="2952750"/>
            <a:ext cx="4669226" cy="3905250"/>
            <a:chOff x="6869102" y="566146"/>
            <a:chExt cx="4970780" cy="4157463"/>
          </a:xfrm>
        </p:grpSpPr>
        <p:grpSp>
          <p:nvGrpSpPr>
            <p:cNvPr id="27" name="Group 26">
              <a:extLst>
                <a:ext uri="{FF2B5EF4-FFF2-40B4-BE49-F238E27FC236}">
                  <a16:creationId xmlns:a16="http://schemas.microsoft.com/office/drawing/2014/main" id="{424EEABC-BC26-406C-A5B3-777F7B18C992}"/>
                </a:ext>
              </a:extLst>
            </p:cNvPr>
            <p:cNvGrpSpPr/>
            <p:nvPr/>
          </p:nvGrpSpPr>
          <p:grpSpPr>
            <a:xfrm>
              <a:off x="6869102" y="566146"/>
              <a:ext cx="4970780" cy="4157463"/>
              <a:chOff x="7020879" y="1317062"/>
              <a:chExt cx="4575486" cy="3826847"/>
            </a:xfrm>
          </p:grpSpPr>
          <p:grpSp>
            <p:nvGrpSpPr>
              <p:cNvPr id="28" name="Group 27">
                <a:extLst>
                  <a:ext uri="{FF2B5EF4-FFF2-40B4-BE49-F238E27FC236}">
                    <a16:creationId xmlns:a16="http://schemas.microsoft.com/office/drawing/2014/main" id="{F9919506-772A-4BAE-89AA-87BE86FDB956}"/>
                  </a:ext>
                </a:extLst>
              </p:cNvPr>
              <p:cNvGrpSpPr/>
              <p:nvPr/>
            </p:nvGrpSpPr>
            <p:grpSpPr>
              <a:xfrm>
                <a:off x="7239095" y="1454029"/>
                <a:ext cx="3796297" cy="3555357"/>
                <a:chOff x="7432020" y="4640091"/>
                <a:chExt cx="1944860" cy="1821425"/>
              </a:xfrm>
            </p:grpSpPr>
            <p:cxnSp>
              <p:nvCxnSpPr>
                <p:cNvPr id="53" name="Straight Connector 52">
                  <a:extLst>
                    <a:ext uri="{FF2B5EF4-FFF2-40B4-BE49-F238E27FC236}">
                      <a16:creationId xmlns:a16="http://schemas.microsoft.com/office/drawing/2014/main" id="{2C9A79C2-FD9C-4632-9051-3805A20EE91A}"/>
                    </a:ext>
                  </a:extLst>
                </p:cNvPr>
                <p:cNvCxnSpPr>
                  <a:cxnSpLocks/>
                  <a:endCxn id="71"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54F3A3-25E0-4D23-A62B-CA550C060DF0}"/>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6C87BF-2232-4453-8DB7-9BF52E88B5E5}"/>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29E4FB-B2BC-4F01-BB57-0C16D0D0B49A}"/>
                    </a:ext>
                  </a:extLst>
                </p:cNvPr>
                <p:cNvCxnSpPr>
                  <a:cxnSpLocks/>
                  <a:stCxn id="62" idx="7"/>
                  <a:endCxn id="70"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7688594-2A35-4A9C-B56B-A53995CDD599}"/>
                    </a:ext>
                  </a:extLst>
                </p:cNvPr>
                <p:cNvGrpSpPr/>
                <p:nvPr/>
              </p:nvGrpSpPr>
              <p:grpSpPr>
                <a:xfrm>
                  <a:off x="7990512" y="4640091"/>
                  <a:ext cx="1386368" cy="1322439"/>
                  <a:chOff x="7510442" y="4853789"/>
                  <a:chExt cx="1386368" cy="1322439"/>
                </a:xfrm>
              </p:grpSpPr>
              <p:sp>
                <p:nvSpPr>
                  <p:cNvPr id="67" name="Oval 66">
                    <a:extLst>
                      <a:ext uri="{FF2B5EF4-FFF2-40B4-BE49-F238E27FC236}">
                        <a16:creationId xmlns:a16="http://schemas.microsoft.com/office/drawing/2014/main" id="{07E9216F-8E4D-45AB-8E22-E98BA102978E}"/>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sp>
                <p:nvSpPr>
                  <p:cNvPr id="68" name="Oval 67">
                    <a:extLst>
                      <a:ext uri="{FF2B5EF4-FFF2-40B4-BE49-F238E27FC236}">
                        <a16:creationId xmlns:a16="http://schemas.microsoft.com/office/drawing/2014/main" id="{BE221FE8-841A-4DA6-8B61-F34825B1F899}"/>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cxnSp>
                <p:nvCxnSpPr>
                  <p:cNvPr id="69" name="Straight Connector 68">
                    <a:extLst>
                      <a:ext uri="{FF2B5EF4-FFF2-40B4-BE49-F238E27FC236}">
                        <a16:creationId xmlns:a16="http://schemas.microsoft.com/office/drawing/2014/main" id="{10927996-C2AF-40C9-81B5-2DDDBFDB87D9}"/>
                      </a:ext>
                    </a:extLst>
                  </p:cNvPr>
                  <p:cNvCxnSpPr>
                    <a:cxnSpLocks/>
                    <a:stCxn id="67" idx="6"/>
                    <a:endCxn id="68"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D846F982-7BC7-4EEB-B4A1-0E7AE8DE97A9}"/>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sp>
                <p:nvSpPr>
                  <p:cNvPr id="71" name="Oval 70">
                    <a:extLst>
                      <a:ext uri="{FF2B5EF4-FFF2-40B4-BE49-F238E27FC236}">
                        <a16:creationId xmlns:a16="http://schemas.microsoft.com/office/drawing/2014/main" id="{EAE6AB2B-B43E-4D56-BD4F-1F42ABBB3E33}"/>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cxnSp>
                <p:nvCxnSpPr>
                  <p:cNvPr id="72" name="Straight Connector 71">
                    <a:extLst>
                      <a:ext uri="{FF2B5EF4-FFF2-40B4-BE49-F238E27FC236}">
                        <a16:creationId xmlns:a16="http://schemas.microsoft.com/office/drawing/2014/main" id="{19939E5E-09E4-45A5-95BB-BF5687D4F749}"/>
                      </a:ext>
                    </a:extLst>
                  </p:cNvPr>
                  <p:cNvCxnSpPr>
                    <a:cxnSpLocks/>
                    <a:stCxn id="70" idx="6"/>
                    <a:endCxn id="71"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8A7CBDE-5024-4457-9C20-A57466C04419}"/>
                      </a:ext>
                    </a:extLst>
                  </p:cNvPr>
                  <p:cNvCxnSpPr>
                    <a:cxnSpLocks/>
                    <a:stCxn id="70" idx="4"/>
                    <a:endCxn id="67"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A03A2D-6527-4CA9-82AB-04B4881E0070}"/>
                      </a:ext>
                    </a:extLst>
                  </p:cNvPr>
                  <p:cNvCxnSpPr>
                    <a:cxnSpLocks/>
                    <a:stCxn id="71" idx="4"/>
                    <a:endCxn id="68"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7CE39D4B-3291-4B83-BD48-44260B508D02}"/>
                    </a:ext>
                  </a:extLst>
                </p:cNvPr>
                <p:cNvGrpSpPr/>
                <p:nvPr/>
              </p:nvGrpSpPr>
              <p:grpSpPr>
                <a:xfrm>
                  <a:off x="7432020" y="5139077"/>
                  <a:ext cx="1386368" cy="1322439"/>
                  <a:chOff x="7510442" y="4853789"/>
                  <a:chExt cx="1386368" cy="1322439"/>
                </a:xfrm>
              </p:grpSpPr>
              <p:sp>
                <p:nvSpPr>
                  <p:cNvPr id="59" name="Oval 58">
                    <a:extLst>
                      <a:ext uri="{FF2B5EF4-FFF2-40B4-BE49-F238E27FC236}">
                        <a16:creationId xmlns:a16="http://schemas.microsoft.com/office/drawing/2014/main" id="{F17E6B0E-F540-4407-9672-F35C9305D0B2}"/>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sp>
                <p:nvSpPr>
                  <p:cNvPr id="60" name="Oval 59">
                    <a:extLst>
                      <a:ext uri="{FF2B5EF4-FFF2-40B4-BE49-F238E27FC236}">
                        <a16:creationId xmlns:a16="http://schemas.microsoft.com/office/drawing/2014/main" id="{56F9519B-C88B-4126-A8DD-8E69D3C19FC3}"/>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cxnSp>
                <p:nvCxnSpPr>
                  <p:cNvPr id="61" name="Straight Connector 60">
                    <a:extLst>
                      <a:ext uri="{FF2B5EF4-FFF2-40B4-BE49-F238E27FC236}">
                        <a16:creationId xmlns:a16="http://schemas.microsoft.com/office/drawing/2014/main" id="{FD824513-F135-4A92-880E-C863696B4111}"/>
                      </a:ext>
                    </a:extLst>
                  </p:cNvPr>
                  <p:cNvCxnSpPr>
                    <a:cxnSpLocks/>
                    <a:stCxn id="59" idx="6"/>
                    <a:endCxn id="60"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8B52DD48-27A4-4DE6-AFBE-B124702AE6C3}"/>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sp>
                <p:nvSpPr>
                  <p:cNvPr id="63" name="Oval 62">
                    <a:extLst>
                      <a:ext uri="{FF2B5EF4-FFF2-40B4-BE49-F238E27FC236}">
                        <a16:creationId xmlns:a16="http://schemas.microsoft.com/office/drawing/2014/main" id="{E2179DF3-B1F4-4ED6-A52F-2631F7FF9314}"/>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solidFill>
                        <a:schemeClr val="tx1"/>
                      </a:solidFill>
                    </a:endParaRPr>
                  </a:p>
                </p:txBody>
              </p:sp>
              <p:cxnSp>
                <p:nvCxnSpPr>
                  <p:cNvPr id="64" name="Straight Connector 63">
                    <a:extLst>
                      <a:ext uri="{FF2B5EF4-FFF2-40B4-BE49-F238E27FC236}">
                        <a16:creationId xmlns:a16="http://schemas.microsoft.com/office/drawing/2014/main" id="{7977453C-E176-47B3-AB84-C79CF6799D29}"/>
                      </a:ext>
                    </a:extLst>
                  </p:cNvPr>
                  <p:cNvCxnSpPr>
                    <a:cxnSpLocks/>
                    <a:stCxn id="62" idx="6"/>
                    <a:endCxn id="63"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3342EBB-0786-420D-9CF9-3867FC7DE1F6}"/>
                      </a:ext>
                    </a:extLst>
                  </p:cNvPr>
                  <p:cNvCxnSpPr>
                    <a:cxnSpLocks/>
                    <a:stCxn id="62" idx="4"/>
                    <a:endCxn id="59"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A9439C7-10E4-424B-95F8-0F38FB5B90FF}"/>
                      </a:ext>
                    </a:extLst>
                  </p:cNvPr>
                  <p:cNvCxnSpPr>
                    <a:cxnSpLocks/>
                    <a:stCxn id="63" idx="4"/>
                    <a:endCxn id="60"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64122435-502C-42A6-AEEF-AE633A6EFBD6}"/>
                  </a:ext>
                </a:extLst>
              </p:cNvPr>
              <p:cNvGrpSpPr/>
              <p:nvPr/>
            </p:nvGrpSpPr>
            <p:grpSpPr>
              <a:xfrm>
                <a:off x="7020879" y="4428642"/>
                <a:ext cx="862737" cy="715267"/>
                <a:chOff x="5928751" y="4327186"/>
                <a:chExt cx="862737" cy="715267"/>
              </a:xfrm>
            </p:grpSpPr>
            <p:sp>
              <p:nvSpPr>
                <p:cNvPr id="51" name="Oval 50">
                  <a:extLst>
                    <a:ext uri="{FF2B5EF4-FFF2-40B4-BE49-F238E27FC236}">
                      <a16:creationId xmlns:a16="http://schemas.microsoft.com/office/drawing/2014/main" id="{D07FDFEB-D0CA-4258-B661-7D8DCAFD45B2}"/>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3C46A93-D17A-495B-AE45-9838ED33C73B}"/>
                        </a:ext>
                      </a:extLst>
                    </p:cNvPr>
                    <p:cNvSpPr txBox="1"/>
                    <p:nvPr/>
                  </p:nvSpPr>
                  <p:spPr>
                    <a:xfrm>
                      <a:off x="5928751" y="439243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0</m:t>
                            </m:r>
                          </m:oMath>
                        </m:oMathPara>
                      </a14:m>
                      <a:endParaRPr lang="en-CA" sz="3600" dirty="0">
                        <a:solidFill>
                          <a:schemeClr val="tx1"/>
                        </a:solidFill>
                      </a:endParaRPr>
                    </a:p>
                  </p:txBody>
                </p:sp>
              </mc:Choice>
              <mc:Fallback xmlns="">
                <p:sp>
                  <p:nvSpPr>
                    <p:cNvPr id="77" name="TextBox 76">
                      <a:extLst>
                        <a:ext uri="{FF2B5EF4-FFF2-40B4-BE49-F238E27FC236}">
                          <a16:creationId xmlns:a16="http://schemas.microsoft.com/office/drawing/2014/main" id="{F87237B5-472C-4926-90EB-38D3CE9F1325}"/>
                        </a:ext>
                      </a:extLst>
                    </p:cNvPr>
                    <p:cNvSpPr txBox="1">
                      <a:spLocks noRot="1" noChangeAspect="1" noMove="1" noResize="1" noEditPoints="1" noAdjustHandles="1" noChangeArrowheads="1" noChangeShapeType="1" noTextEdit="1"/>
                    </p:cNvSpPr>
                    <p:nvPr/>
                  </p:nvSpPr>
                  <p:spPr>
                    <a:xfrm>
                      <a:off x="5928751" y="4392431"/>
                      <a:ext cx="862737" cy="594933"/>
                    </a:xfrm>
                    <a:prstGeom prst="rect">
                      <a:avLst/>
                    </a:prstGeom>
                    <a:blipFill>
                      <a:blip r:embed="rId19"/>
                      <a:stretch>
                        <a:fillRect/>
                      </a:stretch>
                    </a:blipFill>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2504E0D0-7DBC-44D3-8437-22C9D1DAF5B0}"/>
                  </a:ext>
                </a:extLst>
              </p:cNvPr>
              <p:cNvGrpSpPr/>
              <p:nvPr/>
            </p:nvGrpSpPr>
            <p:grpSpPr>
              <a:xfrm>
                <a:off x="10041589" y="1326503"/>
                <a:ext cx="1554776" cy="715267"/>
                <a:chOff x="5170445" y="5604284"/>
                <a:chExt cx="1554776" cy="715267"/>
              </a:xfrm>
            </p:grpSpPr>
            <p:sp>
              <p:nvSpPr>
                <p:cNvPr id="49" name="Oval 48">
                  <a:extLst>
                    <a:ext uri="{FF2B5EF4-FFF2-40B4-BE49-F238E27FC236}">
                      <a16:creationId xmlns:a16="http://schemas.microsoft.com/office/drawing/2014/main" id="{A5C59995-0DE8-493B-8BEB-A6D6F9678155}"/>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549F7C-F4FE-40D9-A483-FB3739B7D1DF}"/>
                        </a:ext>
                      </a:extLst>
                    </p:cNvPr>
                    <p:cNvSpPr txBox="1"/>
                    <p:nvPr/>
                  </p:nvSpPr>
                  <p:spPr>
                    <a:xfrm>
                      <a:off x="5170445" y="5744184"/>
                      <a:ext cx="1554776"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75" name="TextBox 74">
                      <a:extLst>
                        <a:ext uri="{FF2B5EF4-FFF2-40B4-BE49-F238E27FC236}">
                          <a16:creationId xmlns:a16="http://schemas.microsoft.com/office/drawing/2014/main" id="{A6CB5F89-8250-4E30-A0CF-5C0A70AB8876}"/>
                        </a:ext>
                      </a:extLst>
                    </p:cNvPr>
                    <p:cNvSpPr txBox="1">
                      <a:spLocks noRot="1" noChangeAspect="1" noMove="1" noResize="1" noEditPoints="1" noAdjustHandles="1" noChangeArrowheads="1" noChangeShapeType="1" noTextEdit="1"/>
                    </p:cNvSpPr>
                    <p:nvPr/>
                  </p:nvSpPr>
                  <p:spPr>
                    <a:xfrm>
                      <a:off x="5170445" y="5744184"/>
                      <a:ext cx="1554776" cy="424952"/>
                    </a:xfrm>
                    <a:prstGeom prst="rect">
                      <a:avLst/>
                    </a:prstGeom>
                    <a:blipFill>
                      <a:blip r:embed="rId20"/>
                      <a:stretch>
                        <a:fillRect/>
                      </a:stretch>
                    </a:blipFill>
                    <a:effectLst>
                      <a:softEdge rad="63500"/>
                    </a:effectLst>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8575CAF3-4FD9-4D9D-8B97-EB46CA839D92}"/>
                  </a:ext>
                </a:extLst>
              </p:cNvPr>
              <p:cNvGrpSpPr/>
              <p:nvPr/>
            </p:nvGrpSpPr>
            <p:grpSpPr>
              <a:xfrm>
                <a:off x="8120994" y="3454639"/>
                <a:ext cx="862737" cy="715267"/>
                <a:chOff x="6317594" y="3734039"/>
                <a:chExt cx="862737" cy="715267"/>
              </a:xfrm>
            </p:grpSpPr>
            <p:sp>
              <p:nvSpPr>
                <p:cNvPr id="47" name="Oval 46">
                  <a:extLst>
                    <a:ext uri="{FF2B5EF4-FFF2-40B4-BE49-F238E27FC236}">
                      <a16:creationId xmlns:a16="http://schemas.microsoft.com/office/drawing/2014/main" id="{EA69D07B-124C-410C-8054-A0B21A81995B}"/>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1D3B834-535A-4EED-A8CF-965F703CF090}"/>
                        </a:ext>
                      </a:extLst>
                    </p:cNvPr>
                    <p:cNvSpPr txBox="1"/>
                    <p:nvPr/>
                  </p:nvSpPr>
                  <p:spPr>
                    <a:xfrm>
                      <a:off x="6317594" y="380379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𝑥</m:t>
                                </m:r>
                              </m:e>
                              <m:sup>
                                <m:r>
                                  <a:rPr lang="en-US" sz="3600" b="0" i="1" smtClean="0">
                                    <a:solidFill>
                                      <a:schemeClr val="tx1"/>
                                    </a:solidFill>
                                    <a:latin typeface="Cambria Math" panose="02040503050406030204" pitchFamily="18" charset="0"/>
                                  </a:rPr>
                                  <m:t>2</m:t>
                                </m:r>
                              </m:sup>
                            </m:sSup>
                          </m:oMath>
                        </m:oMathPara>
                      </a14:m>
                      <a:endParaRPr lang="en-CA" sz="3600" dirty="0">
                        <a:solidFill>
                          <a:schemeClr val="tx1"/>
                        </a:solidFill>
                      </a:endParaRPr>
                    </a:p>
                  </p:txBody>
                </p:sp>
              </mc:Choice>
              <mc:Fallback xmlns="">
                <p:sp>
                  <p:nvSpPr>
                    <p:cNvPr id="73" name="TextBox 72">
                      <a:extLst>
                        <a:ext uri="{FF2B5EF4-FFF2-40B4-BE49-F238E27FC236}">
                          <a16:creationId xmlns:a16="http://schemas.microsoft.com/office/drawing/2014/main" id="{A0DC1F5E-7D0B-4E56-A735-AAC8C06499F6}"/>
                        </a:ext>
                      </a:extLst>
                    </p:cNvPr>
                    <p:cNvSpPr txBox="1">
                      <a:spLocks noRot="1" noChangeAspect="1" noMove="1" noResize="1" noEditPoints="1" noAdjustHandles="1" noChangeArrowheads="1" noChangeShapeType="1" noTextEdit="1"/>
                    </p:cNvSpPr>
                    <p:nvPr/>
                  </p:nvSpPr>
                  <p:spPr>
                    <a:xfrm>
                      <a:off x="6317594" y="3803799"/>
                      <a:ext cx="862737" cy="594933"/>
                    </a:xfrm>
                    <a:prstGeom prst="rect">
                      <a:avLst/>
                    </a:prstGeom>
                    <a:blipFill>
                      <a:blip r:embed="rId21"/>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1978E500-5B12-41C3-86D3-D1E174573F59}"/>
                  </a:ext>
                </a:extLst>
              </p:cNvPr>
              <p:cNvGrpSpPr/>
              <p:nvPr/>
            </p:nvGrpSpPr>
            <p:grpSpPr>
              <a:xfrm>
                <a:off x="7031158" y="2273751"/>
                <a:ext cx="862737" cy="715267"/>
                <a:chOff x="5227758" y="2553151"/>
                <a:chExt cx="862737" cy="715267"/>
              </a:xfrm>
            </p:grpSpPr>
            <p:sp>
              <p:nvSpPr>
                <p:cNvPr id="45" name="Oval 44">
                  <a:extLst>
                    <a:ext uri="{FF2B5EF4-FFF2-40B4-BE49-F238E27FC236}">
                      <a16:creationId xmlns:a16="http://schemas.microsoft.com/office/drawing/2014/main" id="{F82ADC59-67F5-443C-8E15-4C1F51A1224F}"/>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ACCC89-A94C-4C50-9DF1-5891D7D9AFA7}"/>
                        </a:ext>
                      </a:extLst>
                    </p:cNvPr>
                    <p:cNvSpPr txBox="1"/>
                    <p:nvPr/>
                  </p:nvSpPr>
                  <p:spPr>
                    <a:xfrm>
                      <a:off x="5227758" y="262291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𝑥</m:t>
                            </m:r>
                          </m:oMath>
                        </m:oMathPara>
                      </a14:m>
                      <a:endParaRPr lang="en-CA" sz="3600" dirty="0">
                        <a:solidFill>
                          <a:schemeClr val="tx1"/>
                        </a:solidFill>
                      </a:endParaRPr>
                    </a:p>
                  </p:txBody>
                </p:sp>
              </mc:Choice>
              <mc:Fallback xmlns="">
                <p:sp>
                  <p:nvSpPr>
                    <p:cNvPr id="71" name="TextBox 70">
                      <a:extLst>
                        <a:ext uri="{FF2B5EF4-FFF2-40B4-BE49-F238E27FC236}">
                          <a16:creationId xmlns:a16="http://schemas.microsoft.com/office/drawing/2014/main" id="{262989AD-2D23-405A-B37A-87A1C9D4C61F}"/>
                        </a:ext>
                      </a:extLst>
                    </p:cNvPr>
                    <p:cNvSpPr txBox="1">
                      <a:spLocks noRot="1" noChangeAspect="1" noMove="1" noResize="1" noEditPoints="1" noAdjustHandles="1" noChangeArrowheads="1" noChangeShapeType="1" noTextEdit="1"/>
                    </p:cNvSpPr>
                    <p:nvPr/>
                  </p:nvSpPr>
                  <p:spPr>
                    <a:xfrm>
                      <a:off x="5227758" y="2622911"/>
                      <a:ext cx="862737" cy="594933"/>
                    </a:xfrm>
                    <a:prstGeom prst="rect">
                      <a:avLst/>
                    </a:prstGeom>
                    <a:blipFill>
                      <a:blip r:embed="rId22"/>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451B13C8-D069-4BC9-A193-4FF75E17F032}"/>
                  </a:ext>
                </a:extLst>
              </p:cNvPr>
              <p:cNvGrpSpPr/>
              <p:nvPr/>
            </p:nvGrpSpPr>
            <p:grpSpPr>
              <a:xfrm>
                <a:off x="9280658" y="4415899"/>
                <a:ext cx="862737" cy="715267"/>
                <a:chOff x="7477258" y="4695299"/>
                <a:chExt cx="862737" cy="715267"/>
              </a:xfrm>
            </p:grpSpPr>
            <p:sp>
              <p:nvSpPr>
                <p:cNvPr id="43" name="Oval 42">
                  <a:extLst>
                    <a:ext uri="{FF2B5EF4-FFF2-40B4-BE49-F238E27FC236}">
                      <a16:creationId xmlns:a16="http://schemas.microsoft.com/office/drawing/2014/main" id="{2A174928-A25C-4461-819A-97871E716D1E}"/>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BFA0EB1-5F3C-4629-BB6C-362CE683C454}"/>
                        </a:ext>
                      </a:extLst>
                    </p:cNvPr>
                    <p:cNvSpPr txBox="1"/>
                    <p:nvPr/>
                  </p:nvSpPr>
                  <p:spPr>
                    <a:xfrm>
                      <a:off x="7477258" y="476505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1</m:t>
                            </m:r>
                          </m:oMath>
                        </m:oMathPara>
                      </a14:m>
                      <a:endParaRPr lang="en-CA" sz="3600" dirty="0">
                        <a:solidFill>
                          <a:schemeClr val="tx1"/>
                        </a:solidFill>
                      </a:endParaRPr>
                    </a:p>
                  </p:txBody>
                </p:sp>
              </mc:Choice>
              <mc:Fallback xmlns="">
                <p:sp>
                  <p:nvSpPr>
                    <p:cNvPr id="69" name="TextBox 68">
                      <a:extLst>
                        <a:ext uri="{FF2B5EF4-FFF2-40B4-BE49-F238E27FC236}">
                          <a16:creationId xmlns:a16="http://schemas.microsoft.com/office/drawing/2014/main" id="{51E70362-B66B-4425-B632-5C4464BD7F34}"/>
                        </a:ext>
                      </a:extLst>
                    </p:cNvPr>
                    <p:cNvSpPr txBox="1">
                      <a:spLocks noRot="1" noChangeAspect="1" noMove="1" noResize="1" noEditPoints="1" noAdjustHandles="1" noChangeArrowheads="1" noChangeShapeType="1" noTextEdit="1"/>
                    </p:cNvSpPr>
                    <p:nvPr/>
                  </p:nvSpPr>
                  <p:spPr>
                    <a:xfrm>
                      <a:off x="7477258" y="4765059"/>
                      <a:ext cx="862737" cy="594933"/>
                    </a:xfrm>
                    <a:prstGeom prst="rect">
                      <a:avLst/>
                    </a:prstGeom>
                    <a:blipFill>
                      <a:blip r:embed="rId23"/>
                      <a:stretch>
                        <a:fillRect/>
                      </a:stretch>
                    </a:blipFill>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D364838D-E4A2-4C15-BF84-F94FCF2696A3}"/>
                  </a:ext>
                </a:extLst>
              </p:cNvPr>
              <p:cNvGrpSpPr/>
              <p:nvPr/>
            </p:nvGrpSpPr>
            <p:grpSpPr>
              <a:xfrm>
                <a:off x="9242607" y="2280765"/>
                <a:ext cx="942145" cy="715267"/>
                <a:chOff x="7439207" y="2560165"/>
                <a:chExt cx="942145" cy="715267"/>
              </a:xfrm>
            </p:grpSpPr>
            <p:sp>
              <p:nvSpPr>
                <p:cNvPr id="41" name="Oval 40">
                  <a:extLst>
                    <a:ext uri="{FF2B5EF4-FFF2-40B4-BE49-F238E27FC236}">
                      <a16:creationId xmlns:a16="http://schemas.microsoft.com/office/drawing/2014/main" id="{01E9410C-404A-487A-BE73-06EFC1700174}"/>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33708CD-50DB-47FE-A947-590AB296777D}"/>
                        </a:ext>
                      </a:extLst>
                    </p:cNvPr>
                    <p:cNvSpPr txBox="1"/>
                    <p:nvPr/>
                  </p:nvSpPr>
                  <p:spPr>
                    <a:xfrm>
                      <a:off x="7439207" y="2690470"/>
                      <a:ext cx="942145" cy="452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42" name="TextBox 41">
                      <a:extLst>
                        <a:ext uri="{FF2B5EF4-FFF2-40B4-BE49-F238E27FC236}">
                          <a16:creationId xmlns:a16="http://schemas.microsoft.com/office/drawing/2014/main" id="{E33708CD-50DB-47FE-A947-590AB296777D}"/>
                        </a:ext>
                      </a:extLst>
                    </p:cNvPr>
                    <p:cNvSpPr txBox="1">
                      <a:spLocks noRot="1" noChangeAspect="1" noMove="1" noResize="1" noEditPoints="1" noAdjustHandles="1" noChangeArrowheads="1" noChangeShapeType="1" noTextEdit="1"/>
                    </p:cNvSpPr>
                    <p:nvPr/>
                  </p:nvSpPr>
                  <p:spPr>
                    <a:xfrm>
                      <a:off x="7439207" y="2690470"/>
                      <a:ext cx="942145" cy="452397"/>
                    </a:xfrm>
                    <a:prstGeom prst="rect">
                      <a:avLst/>
                    </a:prstGeom>
                    <a:blipFill>
                      <a:blip r:embed="rId24"/>
                      <a:stretch>
                        <a:fillRect/>
                      </a:stretch>
                    </a:blipFill>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3E1816C7-7A2D-4D44-A442-52DEBDB87111}"/>
                  </a:ext>
                </a:extLst>
              </p:cNvPr>
              <p:cNvGrpSpPr/>
              <p:nvPr/>
            </p:nvGrpSpPr>
            <p:grpSpPr>
              <a:xfrm>
                <a:off x="10222364" y="3454639"/>
                <a:ext cx="1158778" cy="715267"/>
                <a:chOff x="8418964" y="3734039"/>
                <a:chExt cx="1158778" cy="715267"/>
              </a:xfrm>
            </p:grpSpPr>
            <p:sp>
              <p:nvSpPr>
                <p:cNvPr id="39" name="Oval 38">
                  <a:extLst>
                    <a:ext uri="{FF2B5EF4-FFF2-40B4-BE49-F238E27FC236}">
                      <a16:creationId xmlns:a16="http://schemas.microsoft.com/office/drawing/2014/main" id="{E4462520-4971-4BFF-8340-AC5FE8963DB4}"/>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2997F5E-28A2-41D2-B6D0-D54251B0CC35}"/>
                        </a:ext>
                      </a:extLst>
                    </p:cNvPr>
                    <p:cNvSpPr txBox="1"/>
                    <p:nvPr/>
                  </p:nvSpPr>
                  <p:spPr>
                    <a:xfrm>
                      <a:off x="8418964" y="3862249"/>
                      <a:ext cx="1158778" cy="452397"/>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40" name="TextBox 39">
                      <a:extLst>
                        <a:ext uri="{FF2B5EF4-FFF2-40B4-BE49-F238E27FC236}">
                          <a16:creationId xmlns:a16="http://schemas.microsoft.com/office/drawing/2014/main" id="{E2997F5E-28A2-41D2-B6D0-D54251B0CC35}"/>
                        </a:ext>
                      </a:extLst>
                    </p:cNvPr>
                    <p:cNvSpPr txBox="1">
                      <a:spLocks noRot="1" noChangeAspect="1" noMove="1" noResize="1" noEditPoints="1" noAdjustHandles="1" noChangeArrowheads="1" noChangeShapeType="1" noTextEdit="1"/>
                    </p:cNvSpPr>
                    <p:nvPr/>
                  </p:nvSpPr>
                  <p:spPr>
                    <a:xfrm>
                      <a:off x="8418964" y="3862249"/>
                      <a:ext cx="1158778" cy="452397"/>
                    </a:xfrm>
                    <a:prstGeom prst="rect">
                      <a:avLst/>
                    </a:prstGeom>
                    <a:blipFill>
                      <a:blip r:embed="rId25"/>
                      <a:stretch>
                        <a:fillRect/>
                      </a:stretch>
                    </a:blipFill>
                    <a:effectLst>
                      <a:softEdge rad="63500"/>
                    </a:effectLst>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30051DDB-ED29-4CC8-8DFF-66693A029A9D}"/>
                  </a:ext>
                </a:extLst>
              </p:cNvPr>
              <p:cNvGrpSpPr/>
              <p:nvPr/>
            </p:nvGrpSpPr>
            <p:grpSpPr>
              <a:xfrm>
                <a:off x="7972925" y="1317062"/>
                <a:ext cx="1166721" cy="715267"/>
                <a:chOff x="6169525" y="1596462"/>
                <a:chExt cx="1166721" cy="715267"/>
              </a:xfrm>
            </p:grpSpPr>
            <p:sp>
              <p:nvSpPr>
                <p:cNvPr id="37" name="Oval 36">
                  <a:extLst>
                    <a:ext uri="{FF2B5EF4-FFF2-40B4-BE49-F238E27FC236}">
                      <a16:creationId xmlns:a16="http://schemas.microsoft.com/office/drawing/2014/main" id="{370126C5-6645-4C65-8586-055D8BFAE5A0}"/>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3111A0E-8355-4BD1-8161-D0A33D6325FD}"/>
                        </a:ext>
                      </a:extLst>
                    </p:cNvPr>
                    <p:cNvSpPr txBox="1"/>
                    <p:nvPr/>
                  </p:nvSpPr>
                  <p:spPr>
                    <a:xfrm>
                      <a:off x="6169525" y="1748052"/>
                      <a:ext cx="1166721" cy="452397"/>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oMath>
                        </m:oMathPara>
                      </a14:m>
                      <a:endParaRPr lang="en-CA" sz="2400" dirty="0">
                        <a:solidFill>
                          <a:schemeClr val="tx1"/>
                        </a:solidFill>
                      </a:endParaRPr>
                    </a:p>
                  </p:txBody>
                </p:sp>
              </mc:Choice>
              <mc:Fallback xmlns="">
                <p:sp>
                  <p:nvSpPr>
                    <p:cNvPr id="38" name="TextBox 37">
                      <a:extLst>
                        <a:ext uri="{FF2B5EF4-FFF2-40B4-BE49-F238E27FC236}">
                          <a16:creationId xmlns:a16="http://schemas.microsoft.com/office/drawing/2014/main" id="{D3111A0E-8355-4BD1-8161-D0A33D6325FD}"/>
                        </a:ext>
                      </a:extLst>
                    </p:cNvPr>
                    <p:cNvSpPr txBox="1">
                      <a:spLocks noRot="1" noChangeAspect="1" noMove="1" noResize="1" noEditPoints="1" noAdjustHandles="1" noChangeArrowheads="1" noChangeShapeType="1" noTextEdit="1"/>
                    </p:cNvSpPr>
                    <p:nvPr/>
                  </p:nvSpPr>
                  <p:spPr>
                    <a:xfrm>
                      <a:off x="6169525" y="1748052"/>
                      <a:ext cx="1166721" cy="452397"/>
                    </a:xfrm>
                    <a:prstGeom prst="rect">
                      <a:avLst/>
                    </a:prstGeom>
                    <a:blipFill>
                      <a:blip r:embed="rId26"/>
                      <a:stretch>
                        <a:fillRect/>
                      </a:stretch>
                    </a:blipFill>
                    <a:effectLst>
                      <a:softEdge rad="63500"/>
                    </a:effectLst>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B170FA1A-C185-415C-98A5-81B4AF870FC5}"/>
                    </a:ext>
                  </a:extLst>
                </p:cNvPr>
                <p:cNvSpPr/>
                <p:nvPr/>
              </p:nvSpPr>
              <p:spPr>
                <a:xfrm>
                  <a:off x="8699258" y="2027140"/>
                  <a:ext cx="1183209" cy="10156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𝔽</m:t>
                            </m:r>
                          </m:e>
                          <m:sub>
                            <m:r>
                              <a:rPr lang="en-US" sz="6000" b="0" i="1" smtClean="0">
                                <a:solidFill>
                                  <a:schemeClr val="tx1"/>
                                </a:solidFill>
                                <a:latin typeface="Cambria Math" panose="02040503050406030204" pitchFamily="18" charset="0"/>
                              </a:rPr>
                              <m:t>8</m:t>
                            </m:r>
                          </m:sub>
                        </m:sSub>
                      </m:oMath>
                    </m:oMathPara>
                  </a14:m>
                  <a:endParaRPr lang="en-US" sz="6000" i="1" dirty="0">
                    <a:solidFill>
                      <a:schemeClr val="tx1"/>
                    </a:solidFill>
                    <a:latin typeface="Cambria Math" panose="02040503050406030204" pitchFamily="18" charset="0"/>
                  </a:endParaRPr>
                </a:p>
              </p:txBody>
            </p:sp>
          </mc:Choice>
          <mc:Fallback xmlns="">
            <p:sp>
              <p:nvSpPr>
                <p:cNvPr id="75" name="Rectangle 74">
                  <a:extLst>
                    <a:ext uri="{FF2B5EF4-FFF2-40B4-BE49-F238E27FC236}">
                      <a16:creationId xmlns:a16="http://schemas.microsoft.com/office/drawing/2014/main" id="{B170FA1A-C185-415C-98A5-81B4AF870FC5}"/>
                    </a:ext>
                  </a:extLst>
                </p:cNvPr>
                <p:cNvSpPr>
                  <a:spLocks noRot="1" noChangeAspect="1" noMove="1" noResize="1" noEditPoints="1" noAdjustHandles="1" noChangeArrowheads="1" noChangeShapeType="1" noTextEdit="1"/>
                </p:cNvSpPr>
                <p:nvPr/>
              </p:nvSpPr>
              <p:spPr>
                <a:xfrm>
                  <a:off x="8699258" y="2027140"/>
                  <a:ext cx="1183209" cy="1015663"/>
                </a:xfrm>
                <a:prstGeom prst="rect">
                  <a:avLst/>
                </a:prstGeom>
                <a:blipFill>
                  <a:blip r:embed="rId27"/>
                  <a:stretch>
                    <a:fillRect b="-641"/>
                  </a:stretch>
                </a:blipFill>
              </p:spPr>
              <p:txBody>
                <a:bodyPr/>
                <a:lstStyle/>
                <a:p>
                  <a:r>
                    <a:rPr lang="en-CA">
                      <a:noFill/>
                    </a:rPr>
                    <a:t> </a:t>
                  </a:r>
                </a:p>
              </p:txBody>
            </p:sp>
          </mc:Fallback>
        </mc:AlternateContent>
      </p:grpSp>
      <p:grpSp>
        <p:nvGrpSpPr>
          <p:cNvPr id="123" name="Group 122">
            <a:extLst>
              <a:ext uri="{FF2B5EF4-FFF2-40B4-BE49-F238E27FC236}">
                <a16:creationId xmlns:a16="http://schemas.microsoft.com/office/drawing/2014/main" id="{933AF372-61BF-4534-A8C8-CCDE9FF9F4BF}"/>
              </a:ext>
            </a:extLst>
          </p:cNvPr>
          <p:cNvGrpSpPr/>
          <p:nvPr/>
        </p:nvGrpSpPr>
        <p:grpSpPr>
          <a:xfrm>
            <a:off x="7450332" y="1"/>
            <a:ext cx="4741668" cy="4248149"/>
            <a:chOff x="6870706" y="0"/>
            <a:chExt cx="5321294" cy="4767447"/>
          </a:xfrm>
        </p:grpSpPr>
        <p:grpSp>
          <p:nvGrpSpPr>
            <p:cNvPr id="78" name="Group 77">
              <a:extLst>
                <a:ext uri="{FF2B5EF4-FFF2-40B4-BE49-F238E27FC236}">
                  <a16:creationId xmlns:a16="http://schemas.microsoft.com/office/drawing/2014/main" id="{603C0212-C93A-426E-A3D4-10AB7DEE91E3}"/>
                </a:ext>
              </a:extLst>
            </p:cNvPr>
            <p:cNvGrpSpPr/>
            <p:nvPr/>
          </p:nvGrpSpPr>
          <p:grpSpPr>
            <a:xfrm>
              <a:off x="6870706" y="0"/>
              <a:ext cx="5321294" cy="4767447"/>
              <a:chOff x="165105" y="1854459"/>
              <a:chExt cx="5321294" cy="4767447"/>
            </a:xfrm>
          </p:grpSpPr>
          <p:cxnSp>
            <p:nvCxnSpPr>
              <p:cNvPr id="79" name="Straight Connector 78">
                <a:extLst>
                  <a:ext uri="{FF2B5EF4-FFF2-40B4-BE49-F238E27FC236}">
                    <a16:creationId xmlns:a16="http://schemas.microsoft.com/office/drawing/2014/main" id="{F4314A92-0E68-44A1-9097-FFD4AECC419E}"/>
                  </a:ext>
                </a:extLst>
              </p:cNvPr>
              <p:cNvCxnSpPr>
                <a:cxnSpLocks/>
              </p:cNvCxnSpPr>
              <p:nvPr/>
            </p:nvCxnSpPr>
            <p:spPr>
              <a:xfrm>
                <a:off x="928568" y="427525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FA6B0A0-7412-4462-BCD5-8C1F9A23BD50}"/>
                  </a:ext>
                </a:extLst>
              </p:cNvPr>
              <p:cNvCxnSpPr>
                <a:cxnSpLocks/>
              </p:cNvCxnSpPr>
              <p:nvPr/>
            </p:nvCxnSpPr>
            <p:spPr>
              <a:xfrm>
                <a:off x="928568" y="234799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CA51DB5-709F-48EB-B220-2892B4F1B432}"/>
                  </a:ext>
                </a:extLst>
              </p:cNvPr>
              <p:cNvCxnSpPr>
                <a:cxnSpLocks/>
              </p:cNvCxnSpPr>
              <p:nvPr/>
            </p:nvCxnSpPr>
            <p:spPr>
              <a:xfrm>
                <a:off x="727181"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D5634B-D6A4-4E38-B4C8-F68F14F20FCC}"/>
                  </a:ext>
                </a:extLst>
              </p:cNvPr>
              <p:cNvCxnSpPr>
                <a:cxnSpLocks/>
              </p:cNvCxnSpPr>
              <p:nvPr/>
            </p:nvCxnSpPr>
            <p:spPr>
              <a:xfrm>
                <a:off x="2767077" y="254938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97356F-CEB1-46B1-9B58-EDC6633A28B5}"/>
                  </a:ext>
                </a:extLst>
              </p:cNvPr>
              <p:cNvCxnSpPr>
                <a:cxnSpLocks/>
              </p:cNvCxnSpPr>
              <p:nvPr/>
            </p:nvCxnSpPr>
            <p:spPr>
              <a:xfrm>
                <a:off x="923196" y="6203843"/>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019094-37AF-49B1-8760-D91C24555DBE}"/>
                  </a:ext>
                </a:extLst>
              </p:cNvPr>
              <p:cNvCxnSpPr>
                <a:cxnSpLocks/>
              </p:cNvCxnSpPr>
              <p:nvPr/>
            </p:nvCxnSpPr>
            <p:spPr>
              <a:xfrm>
                <a:off x="923196" y="42765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EED4BDA-EA61-452B-BBFF-402091C02180}"/>
                  </a:ext>
                </a:extLst>
              </p:cNvPr>
              <p:cNvCxnSpPr>
                <a:cxnSpLocks/>
              </p:cNvCxnSpPr>
              <p:nvPr/>
            </p:nvCxnSpPr>
            <p:spPr>
              <a:xfrm>
                <a:off x="721809"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6040C36-8F9D-4A2F-9352-BD1DAA395ECB}"/>
                  </a:ext>
                </a:extLst>
              </p:cNvPr>
              <p:cNvCxnSpPr>
                <a:cxnSpLocks/>
              </p:cNvCxnSpPr>
              <p:nvPr/>
            </p:nvCxnSpPr>
            <p:spPr>
              <a:xfrm>
                <a:off x="2761705" y="4477971"/>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B34C63E-D61B-4601-87E5-87383C39946E}"/>
                  </a:ext>
                </a:extLst>
              </p:cNvPr>
              <p:cNvCxnSpPr>
                <a:cxnSpLocks/>
              </p:cNvCxnSpPr>
              <p:nvPr/>
            </p:nvCxnSpPr>
            <p:spPr>
              <a:xfrm>
                <a:off x="2965519" y="4261826"/>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32EE07-DBA9-4655-91E9-AE9BFE269EEF}"/>
                  </a:ext>
                </a:extLst>
              </p:cNvPr>
              <p:cNvCxnSpPr>
                <a:cxnSpLocks/>
              </p:cNvCxnSpPr>
              <p:nvPr/>
            </p:nvCxnSpPr>
            <p:spPr>
              <a:xfrm>
                <a:off x="2965519" y="2334567"/>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558DC-8073-49BF-88F0-1E4788B769B4}"/>
                  </a:ext>
                </a:extLst>
              </p:cNvPr>
              <p:cNvCxnSpPr>
                <a:cxnSpLocks/>
              </p:cNvCxnSpPr>
              <p:nvPr/>
            </p:nvCxnSpPr>
            <p:spPr>
              <a:xfrm>
                <a:off x="2764132"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AFB74F8-CFEC-478E-A374-4C95782C4D05}"/>
                  </a:ext>
                </a:extLst>
              </p:cNvPr>
              <p:cNvCxnSpPr>
                <a:cxnSpLocks/>
              </p:cNvCxnSpPr>
              <p:nvPr/>
            </p:nvCxnSpPr>
            <p:spPr>
              <a:xfrm>
                <a:off x="4804028" y="2535954"/>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471EFD3-D17D-4AD2-9E69-26373FE58995}"/>
                  </a:ext>
                </a:extLst>
              </p:cNvPr>
              <p:cNvCxnSpPr>
                <a:cxnSpLocks/>
              </p:cNvCxnSpPr>
              <p:nvPr/>
            </p:nvCxnSpPr>
            <p:spPr>
              <a:xfrm>
                <a:off x="2965519" y="6195784"/>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5328BB-809B-417A-908A-F58A37B076A5}"/>
                  </a:ext>
                </a:extLst>
              </p:cNvPr>
              <p:cNvCxnSpPr>
                <a:cxnSpLocks/>
              </p:cNvCxnSpPr>
              <p:nvPr/>
            </p:nvCxnSpPr>
            <p:spPr>
              <a:xfrm>
                <a:off x="2965519" y="4268525"/>
                <a:ext cx="16371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FE0CCE2-5852-408E-A1D1-29C7DEBEF4FA}"/>
                  </a:ext>
                </a:extLst>
              </p:cNvPr>
              <p:cNvCxnSpPr>
                <a:cxnSpLocks/>
              </p:cNvCxnSpPr>
              <p:nvPr/>
            </p:nvCxnSpPr>
            <p:spPr>
              <a:xfrm>
                <a:off x="2764132"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A385154-3B57-4808-A0E0-C0600B019733}"/>
                  </a:ext>
                </a:extLst>
              </p:cNvPr>
              <p:cNvCxnSpPr>
                <a:cxnSpLocks/>
              </p:cNvCxnSpPr>
              <p:nvPr/>
            </p:nvCxnSpPr>
            <p:spPr>
              <a:xfrm>
                <a:off x="4804028" y="4469912"/>
                <a:ext cx="0" cy="1524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C60FE7C5-F13C-4592-ACD4-1ACF78D9EDB4}"/>
                  </a:ext>
                </a:extLst>
              </p:cNvPr>
              <p:cNvGrpSpPr/>
              <p:nvPr/>
            </p:nvGrpSpPr>
            <p:grpSpPr>
              <a:xfrm>
                <a:off x="180710" y="1861555"/>
                <a:ext cx="1069483" cy="886673"/>
                <a:chOff x="5227758" y="2553151"/>
                <a:chExt cx="862737" cy="715267"/>
              </a:xfrm>
            </p:grpSpPr>
            <p:sp>
              <p:nvSpPr>
                <p:cNvPr id="120" name="Oval 119">
                  <a:extLst>
                    <a:ext uri="{FF2B5EF4-FFF2-40B4-BE49-F238E27FC236}">
                      <a16:creationId xmlns:a16="http://schemas.microsoft.com/office/drawing/2014/main" id="{7DA7A83F-8529-4BD6-963E-4448EDA79DE3}"/>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6AFFAB8-6410-4EAA-BDDE-DEBA226F9692}"/>
                        </a:ext>
                      </a:extLst>
                    </p:cNvPr>
                    <p:cNvSpPr txBox="1"/>
                    <p:nvPr/>
                  </p:nvSpPr>
                  <p:spPr>
                    <a:xfrm>
                      <a:off x="5227758" y="262291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r>
                              <a:rPr lang="en-US" sz="4000" b="0" i="1" dirty="0" smtClean="0">
                                <a:latin typeface="Cambria Math" panose="02040503050406030204" pitchFamily="18" charset="0"/>
                              </a:rPr>
                              <m:t>𝑥</m:t>
                            </m:r>
                          </m:oMath>
                        </m:oMathPara>
                      </a14:m>
                      <a:endParaRPr lang="en-CA" sz="4000" dirty="0"/>
                    </a:p>
                  </p:txBody>
                </p:sp>
              </mc:Choice>
              <mc:Fallback xmlns="">
                <p:sp>
                  <p:nvSpPr>
                    <p:cNvPr id="145" name="TextBox 144">
                      <a:extLst>
                        <a:ext uri="{FF2B5EF4-FFF2-40B4-BE49-F238E27FC236}">
                          <a16:creationId xmlns:a16="http://schemas.microsoft.com/office/drawing/2014/main" id="{A78822E3-1097-4782-8892-3B2FC88ABEF6}"/>
                        </a:ext>
                      </a:extLst>
                    </p:cNvPr>
                    <p:cNvSpPr txBox="1">
                      <a:spLocks noRot="1" noChangeAspect="1" noMove="1" noResize="1" noEditPoints="1" noAdjustHandles="1" noChangeArrowheads="1" noChangeShapeType="1" noTextEdit="1"/>
                    </p:cNvSpPr>
                    <p:nvPr/>
                  </p:nvSpPr>
                  <p:spPr>
                    <a:xfrm>
                      <a:off x="5227758" y="2622911"/>
                      <a:ext cx="862737" cy="571042"/>
                    </a:xfrm>
                    <a:prstGeom prst="rect">
                      <a:avLst/>
                    </a:prstGeom>
                    <a:blipFill>
                      <a:blip r:embed="rId15"/>
                      <a:stretch>
                        <a:fillRect/>
                      </a:stretch>
                    </a:blipFill>
                  </p:spPr>
                  <p:txBody>
                    <a:bodyPr/>
                    <a:lstStyle/>
                    <a:p>
                      <a:r>
                        <a:rPr lang="en-CA">
                          <a:noFill/>
                        </a:rPr>
                        <a:t> </a:t>
                      </a:r>
                    </a:p>
                  </p:txBody>
                </p:sp>
              </mc:Fallback>
            </mc:AlternateContent>
          </p:grpSp>
          <p:grpSp>
            <p:nvGrpSpPr>
              <p:cNvPr id="96" name="Group 95">
                <a:extLst>
                  <a:ext uri="{FF2B5EF4-FFF2-40B4-BE49-F238E27FC236}">
                    <a16:creationId xmlns:a16="http://schemas.microsoft.com/office/drawing/2014/main" id="{23ADC420-B144-4AF1-A8D6-C5B166E9B8B9}"/>
                  </a:ext>
                </a:extLst>
              </p:cNvPr>
              <p:cNvGrpSpPr/>
              <p:nvPr/>
            </p:nvGrpSpPr>
            <p:grpSpPr>
              <a:xfrm>
                <a:off x="166059" y="5735233"/>
                <a:ext cx="1069483" cy="886673"/>
                <a:chOff x="5928751" y="4327186"/>
                <a:chExt cx="862737" cy="715267"/>
              </a:xfrm>
            </p:grpSpPr>
            <p:sp>
              <p:nvSpPr>
                <p:cNvPr id="118" name="Oval 117">
                  <a:extLst>
                    <a:ext uri="{FF2B5EF4-FFF2-40B4-BE49-F238E27FC236}">
                      <a16:creationId xmlns:a16="http://schemas.microsoft.com/office/drawing/2014/main" id="{039EFFA4-FBB3-4DD1-921A-8DA8C685A0DC}"/>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CCDA63C3-CC2D-407D-8766-972D0A85EB72}"/>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148" name="TextBox 147">
                      <a:extLst>
                        <a:ext uri="{FF2B5EF4-FFF2-40B4-BE49-F238E27FC236}">
                          <a16:creationId xmlns:a16="http://schemas.microsoft.com/office/drawing/2014/main" id="{5076CDA0-6D64-4185-8DD3-791D54BA813E}"/>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16"/>
                      <a:stretch>
                        <a:fillRect/>
                      </a:stretch>
                    </a:blipFill>
                  </p:spPr>
                  <p:txBody>
                    <a:bodyPr/>
                    <a:lstStyle/>
                    <a:p>
                      <a:r>
                        <a:rPr lang="en-CA">
                          <a:noFill/>
                        </a:rPr>
                        <a:t> </a:t>
                      </a:r>
                    </a:p>
                  </p:txBody>
                </p:sp>
              </mc:Fallback>
            </mc:AlternateContent>
          </p:grpSp>
          <p:grpSp>
            <p:nvGrpSpPr>
              <p:cNvPr id="97" name="Group 96">
                <a:extLst>
                  <a:ext uri="{FF2B5EF4-FFF2-40B4-BE49-F238E27FC236}">
                    <a16:creationId xmlns:a16="http://schemas.microsoft.com/office/drawing/2014/main" id="{EB0BEAF4-E8DB-4F20-9500-E9DE8C3F274D}"/>
                  </a:ext>
                </a:extLst>
              </p:cNvPr>
              <p:cNvGrpSpPr/>
              <p:nvPr/>
            </p:nvGrpSpPr>
            <p:grpSpPr>
              <a:xfrm>
                <a:off x="165105" y="3800374"/>
                <a:ext cx="1069483" cy="886673"/>
                <a:chOff x="5227758" y="2553151"/>
                <a:chExt cx="862737" cy="715267"/>
              </a:xfrm>
            </p:grpSpPr>
            <p:sp>
              <p:nvSpPr>
                <p:cNvPr id="116" name="Oval 115">
                  <a:extLst>
                    <a:ext uri="{FF2B5EF4-FFF2-40B4-BE49-F238E27FC236}">
                      <a16:creationId xmlns:a16="http://schemas.microsoft.com/office/drawing/2014/main" id="{F0A58EF9-A0DC-401E-8A5E-93C201D4C0C3}"/>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87FC0363-0F9F-43EC-8F5B-1AAB185CC25A}"/>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𝑥</m:t>
                            </m:r>
                          </m:oMath>
                        </m:oMathPara>
                      </a14:m>
                      <a:endParaRPr lang="en-CA" sz="4000" dirty="0"/>
                    </a:p>
                  </p:txBody>
                </p:sp>
              </mc:Choice>
              <mc:Fallback xmlns="">
                <p:sp>
                  <p:nvSpPr>
                    <p:cNvPr id="151" name="TextBox 150">
                      <a:extLst>
                        <a:ext uri="{FF2B5EF4-FFF2-40B4-BE49-F238E27FC236}">
                          <a16:creationId xmlns:a16="http://schemas.microsoft.com/office/drawing/2014/main" id="{D92DF412-5492-478E-9659-1AB546207F8E}"/>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7"/>
                      <a:stretch>
                        <a:fillRect/>
                      </a:stretch>
                    </a:blipFill>
                  </p:spPr>
                  <p:txBody>
                    <a:bodyPr/>
                    <a:lstStyle/>
                    <a:p>
                      <a:r>
                        <a:rPr lang="en-CA">
                          <a:noFill/>
                        </a:rPr>
                        <a:t> </a:t>
                      </a:r>
                    </a:p>
                  </p:txBody>
                </p:sp>
              </mc:Fallback>
            </mc:AlternateContent>
          </p:grpSp>
          <p:grpSp>
            <p:nvGrpSpPr>
              <p:cNvPr id="98" name="Group 97">
                <a:extLst>
                  <a:ext uri="{FF2B5EF4-FFF2-40B4-BE49-F238E27FC236}">
                    <a16:creationId xmlns:a16="http://schemas.microsoft.com/office/drawing/2014/main" id="{57A9C3CA-71BD-4DE5-8C79-F2F2DB4BE1AD}"/>
                  </a:ext>
                </a:extLst>
              </p:cNvPr>
              <p:cNvGrpSpPr/>
              <p:nvPr/>
            </p:nvGrpSpPr>
            <p:grpSpPr>
              <a:xfrm>
                <a:off x="2037300" y="1874989"/>
                <a:ext cx="1424859" cy="886674"/>
                <a:chOff x="5093099" y="2553151"/>
                <a:chExt cx="1149414" cy="715267"/>
              </a:xfrm>
            </p:grpSpPr>
            <p:sp>
              <p:nvSpPr>
                <p:cNvPr id="114" name="Oval 113">
                  <a:extLst>
                    <a:ext uri="{FF2B5EF4-FFF2-40B4-BE49-F238E27FC236}">
                      <a16:creationId xmlns:a16="http://schemas.microsoft.com/office/drawing/2014/main" id="{855819BC-E9A8-46E8-84BE-735D754CD850}"/>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2F2F3E5-CCB1-480C-86D9-75B5F8094295}"/>
                        </a:ext>
                      </a:extLst>
                    </p:cNvPr>
                    <p:cNvSpPr txBox="1"/>
                    <p:nvPr/>
                  </p:nvSpPr>
                  <p:spPr>
                    <a:xfrm>
                      <a:off x="5093099" y="2699748"/>
                      <a:ext cx="1149414" cy="473669"/>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+1</m:t>
                            </m:r>
                          </m:oMath>
                        </m:oMathPara>
                      </a14:m>
                      <a:endParaRPr lang="en-CA" sz="2800" dirty="0"/>
                    </a:p>
                  </p:txBody>
                </p:sp>
              </mc:Choice>
              <mc:Fallback xmlns="">
                <p:sp>
                  <p:nvSpPr>
                    <p:cNvPr id="115" name="TextBox 114">
                      <a:extLst>
                        <a:ext uri="{FF2B5EF4-FFF2-40B4-BE49-F238E27FC236}">
                          <a16:creationId xmlns:a16="http://schemas.microsoft.com/office/drawing/2014/main" id="{32F2F3E5-CCB1-480C-86D9-75B5F8094295}"/>
                        </a:ext>
                      </a:extLst>
                    </p:cNvPr>
                    <p:cNvSpPr txBox="1">
                      <a:spLocks noRot="1" noChangeAspect="1" noMove="1" noResize="1" noEditPoints="1" noAdjustHandles="1" noChangeArrowheads="1" noChangeShapeType="1" noTextEdit="1"/>
                    </p:cNvSpPr>
                    <p:nvPr/>
                  </p:nvSpPr>
                  <p:spPr>
                    <a:xfrm>
                      <a:off x="5093099" y="2699748"/>
                      <a:ext cx="1149414" cy="473669"/>
                    </a:xfrm>
                    <a:prstGeom prst="rect">
                      <a:avLst/>
                    </a:prstGeom>
                    <a:blipFill>
                      <a:blip r:embed="rId28"/>
                      <a:stretch>
                        <a:fillRect/>
                      </a:stretch>
                    </a:blipFill>
                    <a:effectLst>
                      <a:softEdge rad="63500"/>
                    </a:effectLst>
                  </p:spPr>
                  <p:txBody>
                    <a:bodyPr/>
                    <a:lstStyle/>
                    <a:p>
                      <a:r>
                        <a:rPr lang="en-CA">
                          <a:noFill/>
                        </a:rPr>
                        <a:t> </a:t>
                      </a:r>
                    </a:p>
                  </p:txBody>
                </p:sp>
              </mc:Fallback>
            </mc:AlternateContent>
          </p:grpSp>
          <p:grpSp>
            <p:nvGrpSpPr>
              <p:cNvPr id="99" name="Group 98">
                <a:extLst>
                  <a:ext uri="{FF2B5EF4-FFF2-40B4-BE49-F238E27FC236}">
                    <a16:creationId xmlns:a16="http://schemas.microsoft.com/office/drawing/2014/main" id="{3767CECC-8FC2-461F-B18C-A7DAD4CD4923}"/>
                  </a:ext>
                </a:extLst>
              </p:cNvPr>
              <p:cNvGrpSpPr/>
              <p:nvPr/>
            </p:nvGrpSpPr>
            <p:grpSpPr>
              <a:xfrm>
                <a:off x="4081671" y="1854459"/>
                <a:ext cx="1404728" cy="886674"/>
                <a:chOff x="7342958" y="2560165"/>
                <a:chExt cx="1133174" cy="715267"/>
              </a:xfrm>
            </p:grpSpPr>
            <p:sp>
              <p:nvSpPr>
                <p:cNvPr id="112" name="Oval 111">
                  <a:extLst>
                    <a:ext uri="{FF2B5EF4-FFF2-40B4-BE49-F238E27FC236}">
                      <a16:creationId xmlns:a16="http://schemas.microsoft.com/office/drawing/2014/main" id="{4E7BCC39-12E7-4A49-93B7-CD0A3552527D}"/>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6D0927B-0B16-49DF-ADAD-F2953B48731A}"/>
                        </a:ext>
                      </a:extLst>
                    </p:cNvPr>
                    <p:cNvSpPr txBox="1"/>
                    <p:nvPr/>
                  </p:nvSpPr>
                  <p:spPr>
                    <a:xfrm>
                      <a:off x="7342958" y="2715447"/>
                      <a:ext cx="1133174" cy="422074"/>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2</m:t>
                            </m:r>
                            <m:r>
                              <a:rPr lang="en-US" sz="2800" b="0" i="1" dirty="0" smtClean="0">
                                <a:latin typeface="Cambria Math" panose="02040503050406030204" pitchFamily="18" charset="0"/>
                              </a:rPr>
                              <m:t>𝑥</m:t>
                            </m:r>
                            <m:r>
                              <a:rPr lang="en-US" sz="2800" b="0" i="1" dirty="0" smtClean="0">
                                <a:latin typeface="Cambria Math" panose="02040503050406030204" pitchFamily="18" charset="0"/>
                              </a:rPr>
                              <m:t>+2</m:t>
                            </m:r>
                          </m:oMath>
                        </m:oMathPara>
                      </a14:m>
                      <a:endParaRPr lang="en-CA" sz="2800" dirty="0"/>
                    </a:p>
                  </p:txBody>
                </p:sp>
              </mc:Choice>
              <mc:Fallback xmlns="">
                <p:sp>
                  <p:nvSpPr>
                    <p:cNvPr id="157" name="TextBox 156">
                      <a:extLst>
                        <a:ext uri="{FF2B5EF4-FFF2-40B4-BE49-F238E27FC236}">
                          <a16:creationId xmlns:a16="http://schemas.microsoft.com/office/drawing/2014/main" id="{E30A4944-9882-4A6D-B4EF-9D3DFA5CE194}"/>
                        </a:ext>
                      </a:extLst>
                    </p:cNvPr>
                    <p:cNvSpPr txBox="1">
                      <a:spLocks noRot="1" noChangeAspect="1" noMove="1" noResize="1" noEditPoints="1" noAdjustHandles="1" noChangeArrowheads="1" noChangeShapeType="1" noTextEdit="1"/>
                    </p:cNvSpPr>
                    <p:nvPr/>
                  </p:nvSpPr>
                  <p:spPr>
                    <a:xfrm>
                      <a:off x="7342958" y="2715447"/>
                      <a:ext cx="1133174" cy="422074"/>
                    </a:xfrm>
                    <a:prstGeom prst="rect">
                      <a:avLst/>
                    </a:prstGeom>
                    <a:blipFill>
                      <a:blip r:embed="rId29"/>
                      <a:stretch>
                        <a:fillRect/>
                      </a:stretch>
                    </a:blipFill>
                    <a:effectLst>
                      <a:softEdge rad="63500"/>
                    </a:effectLst>
                  </p:spPr>
                  <p:txBody>
                    <a:bodyPr/>
                    <a:lstStyle/>
                    <a:p>
                      <a:r>
                        <a:rPr lang="en-CA">
                          <a:noFill/>
                        </a:rPr>
                        <a:t> </a:t>
                      </a:r>
                    </a:p>
                  </p:txBody>
                </p:sp>
              </mc:Fallback>
            </mc:AlternateContent>
          </p:grpSp>
          <p:grpSp>
            <p:nvGrpSpPr>
              <p:cNvPr id="100" name="Group 99">
                <a:extLst>
                  <a:ext uri="{FF2B5EF4-FFF2-40B4-BE49-F238E27FC236}">
                    <a16:creationId xmlns:a16="http://schemas.microsoft.com/office/drawing/2014/main" id="{95577AF4-32A2-457B-809A-9243CD6D92C0}"/>
                  </a:ext>
                </a:extLst>
              </p:cNvPr>
              <p:cNvGrpSpPr/>
              <p:nvPr/>
            </p:nvGrpSpPr>
            <p:grpSpPr>
              <a:xfrm>
                <a:off x="2208382" y="5727175"/>
                <a:ext cx="1069483" cy="886673"/>
                <a:chOff x="5928751" y="4327186"/>
                <a:chExt cx="862737" cy="715267"/>
              </a:xfrm>
            </p:grpSpPr>
            <p:sp>
              <p:nvSpPr>
                <p:cNvPr id="110" name="Oval 109">
                  <a:extLst>
                    <a:ext uri="{FF2B5EF4-FFF2-40B4-BE49-F238E27FC236}">
                      <a16:creationId xmlns:a16="http://schemas.microsoft.com/office/drawing/2014/main" id="{0BB2371B-3526-4B60-BD11-2EE56108B2FE}"/>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90474F5-0460-4D6B-B9E6-ED561B067083}"/>
                        </a:ext>
                      </a:extLst>
                    </p:cNvPr>
                    <p:cNvSpPr txBox="1"/>
                    <p:nvPr/>
                  </p:nvSpPr>
                  <p:spPr>
                    <a:xfrm>
                      <a:off x="5928751" y="4392431"/>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m:t>
                            </m:r>
                          </m:oMath>
                        </m:oMathPara>
                      </a14:m>
                      <a:endParaRPr lang="en-CA" sz="4000" dirty="0"/>
                    </a:p>
                  </p:txBody>
                </p:sp>
              </mc:Choice>
              <mc:Fallback xmlns="">
                <p:sp>
                  <p:nvSpPr>
                    <p:cNvPr id="160" name="TextBox 159">
                      <a:extLst>
                        <a:ext uri="{FF2B5EF4-FFF2-40B4-BE49-F238E27FC236}">
                          <a16:creationId xmlns:a16="http://schemas.microsoft.com/office/drawing/2014/main" id="{8105326B-1311-4D75-B528-54A13DA97156}"/>
                        </a:ext>
                      </a:extLst>
                    </p:cNvPr>
                    <p:cNvSpPr txBox="1">
                      <a:spLocks noRot="1" noChangeAspect="1" noMove="1" noResize="1" noEditPoints="1" noAdjustHandles="1" noChangeArrowheads="1" noChangeShapeType="1" noTextEdit="1"/>
                    </p:cNvSpPr>
                    <p:nvPr/>
                  </p:nvSpPr>
                  <p:spPr>
                    <a:xfrm>
                      <a:off x="5928751" y="4392431"/>
                      <a:ext cx="862737" cy="571042"/>
                    </a:xfrm>
                    <a:prstGeom prst="rect">
                      <a:avLst/>
                    </a:prstGeom>
                    <a:blipFill>
                      <a:blip r:embed="rId30"/>
                      <a:stretch>
                        <a:fillRect/>
                      </a:stretch>
                    </a:blipFill>
                  </p:spPr>
                  <p:txBody>
                    <a:bodyPr/>
                    <a:lstStyle/>
                    <a:p>
                      <a:r>
                        <a:rPr lang="en-CA">
                          <a:noFill/>
                        </a:rPr>
                        <a:t> </a:t>
                      </a:r>
                    </a:p>
                  </p:txBody>
                </p:sp>
              </mc:Fallback>
            </mc:AlternateContent>
          </p:grpSp>
          <p:grpSp>
            <p:nvGrpSpPr>
              <p:cNvPr id="101" name="Group 100">
                <a:extLst>
                  <a:ext uri="{FF2B5EF4-FFF2-40B4-BE49-F238E27FC236}">
                    <a16:creationId xmlns:a16="http://schemas.microsoft.com/office/drawing/2014/main" id="{997623A4-F1FC-4294-AB5E-2F4ABECFE057}"/>
                  </a:ext>
                </a:extLst>
              </p:cNvPr>
              <p:cNvGrpSpPr/>
              <p:nvPr/>
            </p:nvGrpSpPr>
            <p:grpSpPr>
              <a:xfrm>
                <a:off x="2179829" y="3795517"/>
                <a:ext cx="1154447" cy="886674"/>
                <a:chOff x="5208073" y="2553151"/>
                <a:chExt cx="931276" cy="715267"/>
              </a:xfrm>
            </p:grpSpPr>
            <p:sp>
              <p:nvSpPr>
                <p:cNvPr id="108" name="Oval 107">
                  <a:extLst>
                    <a:ext uri="{FF2B5EF4-FFF2-40B4-BE49-F238E27FC236}">
                      <a16:creationId xmlns:a16="http://schemas.microsoft.com/office/drawing/2014/main" id="{4E09E5AA-8CF0-46F9-91D2-5C8553BFE831}"/>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A5ADE9D-8A1F-4A9D-90C0-FB8B71AB139A}"/>
                        </a:ext>
                      </a:extLst>
                    </p:cNvPr>
                    <p:cNvSpPr txBox="1"/>
                    <p:nvPr/>
                  </p:nvSpPr>
                  <p:spPr>
                    <a:xfrm>
                      <a:off x="5208073" y="2684379"/>
                      <a:ext cx="931276" cy="4458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dirty="0" smtClean="0">
                                <a:latin typeface="Cambria Math" panose="02040503050406030204" pitchFamily="18" charset="0"/>
                              </a:rPr>
                              <m:t>𝑥</m:t>
                            </m:r>
                            <m:r>
                              <a:rPr lang="en-US" sz="2600" b="0" i="1" dirty="0" smtClean="0">
                                <a:latin typeface="Cambria Math" panose="02040503050406030204" pitchFamily="18" charset="0"/>
                              </a:rPr>
                              <m:t>+1</m:t>
                            </m:r>
                          </m:oMath>
                        </m:oMathPara>
                      </a14:m>
                      <a:endParaRPr lang="en-CA" sz="2600" dirty="0"/>
                    </a:p>
                  </p:txBody>
                </p:sp>
              </mc:Choice>
              <mc:Fallback xmlns="">
                <p:sp>
                  <p:nvSpPr>
                    <p:cNvPr id="109" name="TextBox 108">
                      <a:extLst>
                        <a:ext uri="{FF2B5EF4-FFF2-40B4-BE49-F238E27FC236}">
                          <a16:creationId xmlns:a16="http://schemas.microsoft.com/office/drawing/2014/main" id="{EA5ADE9D-8A1F-4A9D-90C0-FB8B71AB139A}"/>
                        </a:ext>
                      </a:extLst>
                    </p:cNvPr>
                    <p:cNvSpPr txBox="1">
                      <a:spLocks noRot="1" noChangeAspect="1" noMove="1" noResize="1" noEditPoints="1" noAdjustHandles="1" noChangeArrowheads="1" noChangeShapeType="1" noTextEdit="1"/>
                    </p:cNvSpPr>
                    <p:nvPr/>
                  </p:nvSpPr>
                  <p:spPr>
                    <a:xfrm>
                      <a:off x="5208073" y="2684379"/>
                      <a:ext cx="931276" cy="445807"/>
                    </a:xfrm>
                    <a:prstGeom prst="rect">
                      <a:avLst/>
                    </a:prstGeom>
                    <a:blipFill>
                      <a:blip r:embed="rId31"/>
                      <a:stretch>
                        <a:fillRect/>
                      </a:stretch>
                    </a:blipFill>
                  </p:spPr>
                  <p:txBody>
                    <a:bodyPr/>
                    <a:lstStyle/>
                    <a:p>
                      <a:r>
                        <a:rPr lang="en-CA">
                          <a:noFill/>
                        </a:rPr>
                        <a:t> </a:t>
                      </a:r>
                    </a:p>
                  </p:txBody>
                </p:sp>
              </mc:Fallback>
            </mc:AlternateContent>
          </p:grpSp>
          <p:grpSp>
            <p:nvGrpSpPr>
              <p:cNvPr id="102" name="Group 101">
                <a:extLst>
                  <a:ext uri="{FF2B5EF4-FFF2-40B4-BE49-F238E27FC236}">
                    <a16:creationId xmlns:a16="http://schemas.microsoft.com/office/drawing/2014/main" id="{E2FCF75C-DC38-415E-A854-13DDDC5E865D}"/>
                  </a:ext>
                </a:extLst>
              </p:cNvPr>
              <p:cNvGrpSpPr/>
              <p:nvPr/>
            </p:nvGrpSpPr>
            <p:grpSpPr>
              <a:xfrm>
                <a:off x="4248150" y="5715673"/>
                <a:ext cx="1069483" cy="886673"/>
                <a:chOff x="7477258" y="4695299"/>
                <a:chExt cx="862737" cy="715267"/>
              </a:xfrm>
            </p:grpSpPr>
            <p:sp>
              <p:nvSpPr>
                <p:cNvPr id="106" name="Oval 105">
                  <a:extLst>
                    <a:ext uri="{FF2B5EF4-FFF2-40B4-BE49-F238E27FC236}">
                      <a16:creationId xmlns:a16="http://schemas.microsoft.com/office/drawing/2014/main" id="{C1D74D14-EC67-44AA-B98F-ACB2310FDF68}"/>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F144686-6DA8-4541-847F-65D2F9278F7C}"/>
                        </a:ext>
                      </a:extLst>
                    </p:cNvPr>
                    <p:cNvSpPr txBox="1"/>
                    <p:nvPr/>
                  </p:nvSpPr>
                  <p:spPr>
                    <a:xfrm>
                      <a:off x="7477258" y="4765059"/>
                      <a:ext cx="862737" cy="5710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2</m:t>
                            </m:r>
                          </m:oMath>
                        </m:oMathPara>
                      </a14:m>
                      <a:endParaRPr lang="en-CA" sz="4000" dirty="0"/>
                    </a:p>
                  </p:txBody>
                </p:sp>
              </mc:Choice>
              <mc:Fallback xmlns="">
                <p:sp>
                  <p:nvSpPr>
                    <p:cNvPr id="166" name="TextBox 165">
                      <a:extLst>
                        <a:ext uri="{FF2B5EF4-FFF2-40B4-BE49-F238E27FC236}">
                          <a16:creationId xmlns:a16="http://schemas.microsoft.com/office/drawing/2014/main" id="{02022020-C860-4B54-90DC-298B5C291433}"/>
                        </a:ext>
                      </a:extLst>
                    </p:cNvPr>
                    <p:cNvSpPr txBox="1">
                      <a:spLocks noRot="1" noChangeAspect="1" noMove="1" noResize="1" noEditPoints="1" noAdjustHandles="1" noChangeArrowheads="1" noChangeShapeType="1" noTextEdit="1"/>
                    </p:cNvSpPr>
                    <p:nvPr/>
                  </p:nvSpPr>
                  <p:spPr>
                    <a:xfrm>
                      <a:off x="7477258" y="4765059"/>
                      <a:ext cx="862737" cy="571042"/>
                    </a:xfrm>
                    <a:prstGeom prst="rect">
                      <a:avLst/>
                    </a:prstGeom>
                    <a:blipFill>
                      <a:blip r:embed="rId32"/>
                      <a:stretch>
                        <a:fillRect/>
                      </a:stretch>
                    </a:blipFill>
                  </p:spPr>
                  <p:txBody>
                    <a:bodyPr/>
                    <a:lstStyle/>
                    <a:p>
                      <a:r>
                        <a:rPr lang="en-CA">
                          <a:noFill/>
                        </a:rPr>
                        <a:t> </a:t>
                      </a:r>
                    </a:p>
                  </p:txBody>
                </p:sp>
              </mc:Fallback>
            </mc:AlternateContent>
          </p:grpSp>
          <p:grpSp>
            <p:nvGrpSpPr>
              <p:cNvPr id="103" name="Group 102">
                <a:extLst>
                  <a:ext uri="{FF2B5EF4-FFF2-40B4-BE49-F238E27FC236}">
                    <a16:creationId xmlns:a16="http://schemas.microsoft.com/office/drawing/2014/main" id="{D4E9839C-04C1-4CBF-AA36-AF18572956B8}"/>
                  </a:ext>
                </a:extLst>
              </p:cNvPr>
              <p:cNvGrpSpPr/>
              <p:nvPr/>
            </p:nvGrpSpPr>
            <p:grpSpPr>
              <a:xfrm>
                <a:off x="4232182" y="3788418"/>
                <a:ext cx="1128206" cy="886674"/>
                <a:chOff x="7464377" y="2560165"/>
                <a:chExt cx="910108" cy="715267"/>
              </a:xfrm>
            </p:grpSpPr>
            <p:sp>
              <p:nvSpPr>
                <p:cNvPr id="104" name="Oval 103">
                  <a:extLst>
                    <a:ext uri="{FF2B5EF4-FFF2-40B4-BE49-F238E27FC236}">
                      <a16:creationId xmlns:a16="http://schemas.microsoft.com/office/drawing/2014/main" id="{EE4461BA-F3F4-4CE0-B623-98247A8B6681}"/>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46A51F8-6353-4F56-9068-E2DDD953EAA7}"/>
                        </a:ext>
                      </a:extLst>
                    </p:cNvPr>
                    <p:cNvSpPr txBox="1"/>
                    <p:nvPr/>
                  </p:nvSpPr>
                  <p:spPr>
                    <a:xfrm>
                      <a:off x="7464377" y="2696600"/>
                      <a:ext cx="910108" cy="4458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0" i="1" dirty="0" smtClean="0">
                                <a:latin typeface="Cambria Math" panose="02040503050406030204" pitchFamily="18" charset="0"/>
                              </a:rPr>
                              <m:t>𝑥</m:t>
                            </m:r>
                            <m:r>
                              <a:rPr lang="en-US" sz="2600" b="0" i="1" dirty="0" smtClean="0">
                                <a:latin typeface="Cambria Math" panose="02040503050406030204" pitchFamily="18" charset="0"/>
                              </a:rPr>
                              <m:t>+2</m:t>
                            </m:r>
                          </m:oMath>
                        </m:oMathPara>
                      </a14:m>
                      <a:endParaRPr lang="en-CA" sz="2600" dirty="0"/>
                    </a:p>
                  </p:txBody>
                </p:sp>
              </mc:Choice>
              <mc:Fallback xmlns="">
                <p:sp>
                  <p:nvSpPr>
                    <p:cNvPr id="105" name="TextBox 104">
                      <a:extLst>
                        <a:ext uri="{FF2B5EF4-FFF2-40B4-BE49-F238E27FC236}">
                          <a16:creationId xmlns:a16="http://schemas.microsoft.com/office/drawing/2014/main" id="{E46A51F8-6353-4F56-9068-E2DDD953EAA7}"/>
                        </a:ext>
                      </a:extLst>
                    </p:cNvPr>
                    <p:cNvSpPr txBox="1">
                      <a:spLocks noRot="1" noChangeAspect="1" noMove="1" noResize="1" noEditPoints="1" noAdjustHandles="1" noChangeArrowheads="1" noChangeShapeType="1" noTextEdit="1"/>
                    </p:cNvSpPr>
                    <p:nvPr/>
                  </p:nvSpPr>
                  <p:spPr>
                    <a:xfrm>
                      <a:off x="7464377" y="2696600"/>
                      <a:ext cx="910108" cy="445807"/>
                    </a:xfrm>
                    <a:prstGeom prst="rect">
                      <a:avLst/>
                    </a:prstGeom>
                    <a:blipFill>
                      <a:blip r:embed="rId3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2903108B-1CFB-43A3-8A63-62D9B272B637}"/>
                    </a:ext>
                  </a:extLst>
                </p:cNvPr>
                <p:cNvSpPr/>
                <p:nvPr/>
              </p:nvSpPr>
              <p:spPr>
                <a:xfrm>
                  <a:off x="8032508" y="923031"/>
                  <a:ext cx="1183209" cy="101566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𝔽</m:t>
                            </m:r>
                          </m:e>
                          <m:sub>
                            <m:r>
                              <a:rPr lang="en-US" sz="6000" b="0" i="1" smtClean="0">
                                <a:solidFill>
                                  <a:schemeClr val="tx1"/>
                                </a:solidFill>
                                <a:latin typeface="Cambria Math" panose="02040503050406030204" pitchFamily="18" charset="0"/>
                              </a:rPr>
                              <m:t>9</m:t>
                            </m:r>
                          </m:sub>
                        </m:sSub>
                      </m:oMath>
                    </m:oMathPara>
                  </a14:m>
                  <a:endParaRPr lang="en-US" sz="6000" i="1" dirty="0">
                    <a:solidFill>
                      <a:schemeClr val="tx1"/>
                    </a:solidFill>
                    <a:latin typeface="Cambria Math" panose="02040503050406030204" pitchFamily="18" charset="0"/>
                  </a:endParaRPr>
                </a:p>
              </p:txBody>
            </p:sp>
          </mc:Choice>
          <mc:Fallback xmlns="">
            <p:sp>
              <p:nvSpPr>
                <p:cNvPr id="122" name="Rectangle 121">
                  <a:extLst>
                    <a:ext uri="{FF2B5EF4-FFF2-40B4-BE49-F238E27FC236}">
                      <a16:creationId xmlns:a16="http://schemas.microsoft.com/office/drawing/2014/main" id="{2903108B-1CFB-43A3-8A63-62D9B272B637}"/>
                    </a:ext>
                  </a:extLst>
                </p:cNvPr>
                <p:cNvSpPr>
                  <a:spLocks noRot="1" noChangeAspect="1" noMove="1" noResize="1" noEditPoints="1" noAdjustHandles="1" noChangeArrowheads="1" noChangeShapeType="1" noTextEdit="1"/>
                </p:cNvSpPr>
                <p:nvPr/>
              </p:nvSpPr>
              <p:spPr>
                <a:xfrm>
                  <a:off x="8032508" y="923031"/>
                  <a:ext cx="1183209" cy="1015663"/>
                </a:xfrm>
                <a:prstGeom prst="rect">
                  <a:avLst/>
                </a:prstGeom>
                <a:blipFill>
                  <a:blip r:embed="rId34"/>
                  <a:stretch>
                    <a:fillRect b="-6081"/>
                  </a:stretch>
                </a:blipFill>
              </p:spPr>
              <p:txBody>
                <a:bodyPr/>
                <a:lstStyle/>
                <a:p>
                  <a:r>
                    <a:rPr lang="en-CA">
                      <a:noFill/>
                    </a:rPr>
                    <a:t> </a:t>
                  </a:r>
                </a:p>
              </p:txBody>
            </p:sp>
          </mc:Fallback>
        </mc:AlternateContent>
      </p:grpSp>
    </p:spTree>
    <p:extLst>
      <p:ext uri="{BB962C8B-B14F-4D97-AF65-F5344CB8AC3E}">
        <p14:creationId xmlns:p14="http://schemas.microsoft.com/office/powerpoint/2010/main" val="297300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E907-0929-4D79-87B8-B37C3257B5ED}"/>
              </a:ext>
            </a:extLst>
          </p:cNvPr>
          <p:cNvSpPr>
            <a:spLocks noGrp="1"/>
          </p:cNvSpPr>
          <p:nvPr>
            <p:ph type="title"/>
          </p:nvPr>
        </p:nvSpPr>
        <p:spPr/>
        <p:txBody>
          <a:bodyPr/>
          <a:lstStyle/>
          <a:p>
            <a:r>
              <a:rPr lang="en-US" dirty="0"/>
              <a:t>PRIME POWERS. BOX DIAGRAM</a:t>
            </a:r>
            <a:endParaRPr lang="en-CA" dirty="0"/>
          </a:p>
        </p:txBody>
      </p:sp>
      <p:sp>
        <p:nvSpPr>
          <p:cNvPr id="3" name="Content Placeholder 2">
            <a:extLst>
              <a:ext uri="{FF2B5EF4-FFF2-40B4-BE49-F238E27FC236}">
                <a16:creationId xmlns:a16="http://schemas.microsoft.com/office/drawing/2014/main" id="{9E55434B-65EA-4517-AC3A-D43FB2F93990}"/>
              </a:ext>
            </a:extLst>
          </p:cNvPr>
          <p:cNvSpPr>
            <a:spLocks noGrp="1"/>
          </p:cNvSpPr>
          <p:nvPr>
            <p:ph idx="1"/>
          </p:nvPr>
        </p:nvSpPr>
        <p:spPr/>
        <p:txBody>
          <a:bodyPr/>
          <a:lstStyle/>
          <a:p>
            <a:r>
              <a:rPr lang="en-US" dirty="0"/>
              <a:t>Also, </a:t>
            </a:r>
            <a:r>
              <a:rPr lang="en-US" dirty="0" err="1"/>
              <a:t>irreducibles</a:t>
            </a:r>
            <a:r>
              <a:rPr lang="en-US" dirty="0"/>
              <a:t>?</a:t>
            </a:r>
            <a:endParaRPr lang="en-CA" dirty="0"/>
          </a:p>
        </p:txBody>
      </p:sp>
    </p:spTree>
    <p:extLst>
      <p:ext uri="{BB962C8B-B14F-4D97-AF65-F5344CB8AC3E}">
        <p14:creationId xmlns:p14="http://schemas.microsoft.com/office/powerpoint/2010/main" val="3817883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0" y="288758"/>
            <a:ext cx="12192000" cy="1371600"/>
          </a:xfrm>
        </p:spPr>
        <p:txBody>
          <a:bodyPr>
            <a:normAutofit/>
          </a:bodyPr>
          <a:lstStyle/>
          <a:p>
            <a:pPr marL="0" indent="0">
              <a:buNone/>
            </a:pPr>
            <a:r>
              <a:rPr lang="en-US" sz="4800" dirty="0"/>
              <a:t>How do we pick the right “modulo” polynomial?</a:t>
            </a:r>
            <a:endParaRPr lang="en-CA" sz="4800" dirty="0"/>
          </a:p>
        </p:txBody>
      </p:sp>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9A0D7DC2-5556-4668-BD72-B6DC5F58256B}"/>
                  </a:ext>
                </a:extLst>
              </p:cNvPr>
              <p:cNvSpPr>
                <a:spLocks noGrp="1"/>
              </p:cNvSpPr>
              <p:nvPr>
                <p:ph type="title"/>
              </p:nvPr>
            </p:nvSpPr>
            <p:spPr>
              <a:xfrm>
                <a:off x="288757" y="1092154"/>
                <a:ext cx="8398043" cy="2622884"/>
              </a:xfrm>
            </p:spPr>
            <p:txBody>
              <a:bodyPr>
                <a:noAutofit/>
              </a:bodyPr>
              <a:lstStyle/>
              <a:p>
                <a:pPr/>
                <a14:m>
                  <m:oMathPara xmlns:m="http://schemas.openxmlformats.org/officeDocument/2006/math">
                    <m:oMathParaPr>
                      <m:jc m:val="left"/>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4</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b="0" i="1" smtClean="0">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i="1">
                              <a:latin typeface="Cambria Math" panose="02040503050406030204" pitchFamily="18" charset="0"/>
                            </a:rPr>
                            <m:t>8</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r>
                        <m:rPr>
                          <m:lit/>
                        </m:rPr>
                        <a:rPr lang="en-US" sz="6000" i="1">
                          <a:latin typeface="Cambria Math" panose="02040503050406030204" pitchFamily="18" charset="0"/>
                        </a:rPr>
                        <m:t>/</m:t>
                      </m:r>
                      <m:d>
                        <m:dPr>
                          <m:ctrlPr>
                            <a:rPr lang="en-US" sz="6000" i="1">
                              <a:latin typeface="Cambria Math" panose="02040503050406030204" pitchFamily="18" charset="0"/>
                            </a:rPr>
                          </m:ctrlPr>
                        </m:dPr>
                        <m:e>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3</m:t>
                              </m:r>
                            </m:sup>
                          </m:sSup>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+1</m:t>
                          </m:r>
                        </m:e>
                      </m:d>
                    </m:oMath>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9</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3</m:t>
                          </m:r>
                        </m:sub>
                      </m:sSub>
                      <m:d>
                        <m:dPr>
                          <m:begChr m:val="["/>
                          <m:endChr m:val="]"/>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r>
                        <m:rPr>
                          <m:lit/>
                        </m:rPr>
                        <a:rPr lang="en-US" sz="6000" i="1">
                          <a:latin typeface="Cambria Math" panose="02040503050406030204" pitchFamily="18" charset="0"/>
                        </a:rPr>
                        <m:t>/</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r>
                        <a:rPr lang="en-US" sz="6000" i="1">
                          <a:latin typeface="Cambria Math" panose="02040503050406030204" pitchFamily="18" charset="0"/>
                        </a:rPr>
                        <m:t>+1)</m:t>
                      </m:r>
                    </m:oMath>
                  </m:oMathPara>
                </a14:m>
                <a:br>
                  <a:rPr lang="en-CA" sz="6000" dirty="0"/>
                </a:br>
                <a:endParaRPr lang="en-CA" sz="6000" dirty="0"/>
              </a:p>
            </p:txBody>
          </p:sp>
        </mc:Choice>
        <mc:Fallback xmlns="">
          <p:sp>
            <p:nvSpPr>
              <p:cNvPr id="5" name="Title 1">
                <a:extLst>
                  <a:ext uri="{FF2B5EF4-FFF2-40B4-BE49-F238E27FC236}">
                    <a16:creationId xmlns:a16="http://schemas.microsoft.com/office/drawing/2014/main" id="{9A0D7DC2-5556-4668-BD72-B6DC5F58256B}"/>
                  </a:ext>
                </a:extLst>
              </p:cNvPr>
              <p:cNvSpPr>
                <a:spLocks noGrp="1" noRot="1" noChangeAspect="1" noMove="1" noResize="1" noEditPoints="1" noAdjustHandles="1" noChangeArrowheads="1" noChangeShapeType="1" noTextEdit="1"/>
              </p:cNvSpPr>
              <p:nvPr>
                <p:ph type="title"/>
              </p:nvPr>
            </p:nvSpPr>
            <p:spPr>
              <a:xfrm>
                <a:off x="288757" y="1092154"/>
                <a:ext cx="8398043" cy="2622884"/>
              </a:xfrm>
              <a:blipFill>
                <a:blip r:embed="rId2"/>
                <a:stretch>
                  <a:fillRect/>
                </a:stretch>
              </a:blipFill>
            </p:spPr>
            <p:txBody>
              <a:bodyPr/>
              <a:lstStyle/>
              <a:p>
                <a:r>
                  <a:rPr lang="en-CA">
                    <a:noFill/>
                  </a:rPr>
                  <a:t> </a:t>
                </a:r>
              </a:p>
            </p:txBody>
          </p:sp>
        </mc:Fallback>
      </mc:AlternateContent>
      <p:sp>
        <p:nvSpPr>
          <p:cNvPr id="6" name="Title 1">
            <a:extLst>
              <a:ext uri="{FF2B5EF4-FFF2-40B4-BE49-F238E27FC236}">
                <a16:creationId xmlns:a16="http://schemas.microsoft.com/office/drawing/2014/main" id="{794ABA82-69F1-4285-970E-EF69FD2FE94B}"/>
              </a:ext>
            </a:extLst>
          </p:cNvPr>
          <p:cNvSpPr txBox="1">
            <a:spLocks/>
          </p:cNvSpPr>
          <p:nvPr/>
        </p:nvSpPr>
        <p:spPr>
          <a:xfrm>
            <a:off x="-1" y="3104148"/>
            <a:ext cx="1156273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6000" dirty="0"/>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B9A25BA-6F78-4426-9984-876D876CB1C3}"/>
                  </a:ext>
                </a:extLst>
              </p:cNvPr>
              <p:cNvSpPr txBox="1">
                <a:spLocks/>
              </p:cNvSpPr>
              <p:nvPr/>
            </p:nvSpPr>
            <p:spPr>
              <a:xfrm>
                <a:off x="344905" y="4820653"/>
                <a:ext cx="5309938" cy="10988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i="1" smtClean="0">
                              <a:latin typeface="Cambria Math" panose="02040503050406030204" pitchFamily="18" charset="0"/>
                            </a:rPr>
                          </m:ctrlPr>
                        </m:dPr>
                        <m:e>
                          <m:r>
                            <a:rPr lang="en-US" sz="6000" i="1" smtClean="0">
                              <a:solidFill>
                                <a:srgbClr val="0070C0"/>
                              </a:solidFill>
                              <a:latin typeface="Cambria Math" panose="02040503050406030204" pitchFamily="18" charset="0"/>
                            </a:rPr>
                            <m:t>𝑥</m:t>
                          </m:r>
                        </m:e>
                      </m:d>
                      <m:r>
                        <m:rPr>
                          <m:lit/>
                        </m:rPr>
                        <a:rPr lang="en-US" sz="6000" i="1" smtClean="0">
                          <a:latin typeface="Cambria Math" panose="02040503050406030204" pitchFamily="18" charset="0"/>
                        </a:rPr>
                        <m:t>/</m:t>
                      </m:r>
                      <m:r>
                        <a:rPr lang="en-US" sz="6000" i="1" smtClean="0">
                          <a:latin typeface="Cambria Math" panose="02040503050406030204" pitchFamily="18" charset="0"/>
                        </a:rPr>
                        <m:t>(</m:t>
                      </m:r>
                      <m:sSup>
                        <m:sSupPr>
                          <m:ctrlPr>
                            <a:rPr lang="en-US" sz="6000" i="1" smtClean="0">
                              <a:latin typeface="Cambria Math" panose="02040503050406030204" pitchFamily="18" charset="0"/>
                            </a:rPr>
                          </m:ctrlPr>
                        </m:sSupPr>
                        <m:e>
                          <m:r>
                            <a:rPr lang="en-US" sz="6000" i="1" smtClean="0">
                              <a:solidFill>
                                <a:srgbClr val="0070C0"/>
                              </a:solidFill>
                              <a:latin typeface="Cambria Math" panose="02040503050406030204" pitchFamily="18" charset="0"/>
                            </a:rPr>
                            <m:t>𝑥</m:t>
                          </m:r>
                        </m:e>
                        <m:sup>
                          <m:r>
                            <a:rPr lang="en-US" sz="6000" i="1" smtClean="0">
                              <a:latin typeface="Cambria Math" panose="02040503050406030204" pitchFamily="18" charset="0"/>
                            </a:rPr>
                            <m:t>2</m:t>
                          </m:r>
                        </m:sup>
                      </m:sSup>
                      <m:r>
                        <a:rPr lang="en-US" sz="6000" i="1" smtClean="0">
                          <a:latin typeface="Cambria Math" panose="02040503050406030204" pitchFamily="18" charset="0"/>
                        </a:rPr>
                        <m:t>+1)</m:t>
                      </m:r>
                    </m:oMath>
                  </m:oMathPara>
                </a14:m>
                <a:br>
                  <a:rPr lang="en-CA" sz="6000" dirty="0"/>
                </a:br>
                <a:endParaRPr lang="en-CA" sz="6000" dirty="0"/>
              </a:p>
            </p:txBody>
          </p:sp>
        </mc:Choice>
        <mc:Fallback xmlns="">
          <p:sp>
            <p:nvSpPr>
              <p:cNvPr id="8" name="Title 1">
                <a:extLst>
                  <a:ext uri="{FF2B5EF4-FFF2-40B4-BE49-F238E27FC236}">
                    <a16:creationId xmlns:a16="http://schemas.microsoft.com/office/drawing/2014/main" id="{AB9A25BA-6F78-4426-9984-876D876CB1C3}"/>
                  </a:ext>
                </a:extLst>
              </p:cNvPr>
              <p:cNvSpPr txBox="1">
                <a:spLocks noRot="1" noChangeAspect="1" noMove="1" noResize="1" noEditPoints="1" noAdjustHandles="1" noChangeArrowheads="1" noChangeShapeType="1" noTextEdit="1"/>
              </p:cNvSpPr>
              <p:nvPr/>
            </p:nvSpPr>
            <p:spPr>
              <a:xfrm>
                <a:off x="344905" y="4820653"/>
                <a:ext cx="5309938" cy="109888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2FE147DD-64A8-40F2-AAA2-1D664449E1F6}"/>
                  </a:ext>
                </a:extLst>
              </p:cNvPr>
              <p:cNvSpPr txBox="1">
                <a:spLocks/>
              </p:cNvSpPr>
              <p:nvPr/>
            </p:nvSpPr>
            <p:spPr>
              <a:xfrm>
                <a:off x="5785507" y="5876325"/>
                <a:ext cx="4636169" cy="834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4000" i="1">
                        <a:solidFill>
                          <a:srgbClr val="0070C0"/>
                        </a:solidFill>
                        <a:latin typeface="Cambria Math" panose="02040503050406030204" pitchFamily="18" charset="0"/>
                      </a:rPr>
                      <m:t>𝑥</m:t>
                    </m:r>
                    <m:r>
                      <a:rPr lang="en-US" sz="4000" i="1">
                        <a:latin typeface="Cambria Math" panose="02040503050406030204" pitchFamily="18" charset="0"/>
                      </a:rPr>
                      <m:t>+1</m:t>
                    </m:r>
                  </m:oMath>
                </a14:m>
                <a:r>
                  <a:rPr lang="en-US" sz="4000" dirty="0"/>
                  <a:t> has no inverse.</a:t>
                </a:r>
                <a:endParaRPr lang="en-CA" sz="4000" dirty="0"/>
              </a:p>
            </p:txBody>
          </p:sp>
        </mc:Choice>
        <mc:Fallback xmlns="">
          <p:sp>
            <p:nvSpPr>
              <p:cNvPr id="10" name="Content Placeholder 2">
                <a:extLst>
                  <a:ext uri="{FF2B5EF4-FFF2-40B4-BE49-F238E27FC236}">
                    <a16:creationId xmlns:a16="http://schemas.microsoft.com/office/drawing/2014/main" id="{2FE147DD-64A8-40F2-AAA2-1D664449E1F6}"/>
                  </a:ext>
                </a:extLst>
              </p:cNvPr>
              <p:cNvSpPr txBox="1">
                <a:spLocks noRot="1" noChangeAspect="1" noMove="1" noResize="1" noEditPoints="1" noAdjustHandles="1" noChangeArrowheads="1" noChangeShapeType="1" noTextEdit="1"/>
              </p:cNvSpPr>
              <p:nvPr/>
            </p:nvSpPr>
            <p:spPr>
              <a:xfrm>
                <a:off x="5785507" y="5876325"/>
                <a:ext cx="4636169" cy="834190"/>
              </a:xfrm>
              <a:prstGeom prst="rect">
                <a:avLst/>
              </a:prstGeom>
              <a:blipFill>
                <a:blip r:embed="rId4"/>
                <a:stretch>
                  <a:fillRect t="-20438" r="-2365" b="-8029"/>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8DAF4A2-E8FC-44FF-9A17-540F83C9D144}"/>
              </a:ext>
            </a:extLst>
          </p:cNvPr>
          <p:cNvGrpSpPr/>
          <p:nvPr/>
        </p:nvGrpSpPr>
        <p:grpSpPr>
          <a:xfrm>
            <a:off x="5781368" y="4778477"/>
            <a:ext cx="5722374" cy="1356852"/>
            <a:chOff x="5781368" y="4778477"/>
            <a:chExt cx="5722374" cy="1356852"/>
          </a:xfrm>
        </p:grpSpPr>
        <p:sp>
          <p:nvSpPr>
            <p:cNvPr id="12" name="Content Placeholder 2">
              <a:extLst>
                <a:ext uri="{FF2B5EF4-FFF2-40B4-BE49-F238E27FC236}">
                  <a16:creationId xmlns:a16="http://schemas.microsoft.com/office/drawing/2014/main" id="{05496507-C812-4DDA-9352-000586EF3F5B}"/>
                </a:ext>
              </a:extLst>
            </p:cNvPr>
            <p:cNvSpPr txBox="1">
              <a:spLocks/>
            </p:cNvSpPr>
            <p:nvPr/>
          </p:nvSpPr>
          <p:spPr>
            <a:xfrm>
              <a:off x="6999791" y="4778477"/>
              <a:ext cx="4503951" cy="1356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dirty="0"/>
                <a:t>Not a field!</a:t>
              </a:r>
              <a:endParaRPr lang="en-CA" sz="7200" dirty="0"/>
            </a:p>
          </p:txBody>
        </p:sp>
        <p:cxnSp>
          <p:nvCxnSpPr>
            <p:cNvPr id="15" name="Straight Arrow Connector 14">
              <a:extLst>
                <a:ext uri="{FF2B5EF4-FFF2-40B4-BE49-F238E27FC236}">
                  <a16:creationId xmlns:a16="http://schemas.microsoft.com/office/drawing/2014/main" id="{4DFE2FC8-2E2C-4064-822D-C9FB50DCD979}"/>
                </a:ext>
              </a:extLst>
            </p:cNvPr>
            <p:cNvCxnSpPr>
              <a:cxnSpLocks/>
            </p:cNvCxnSpPr>
            <p:nvPr/>
          </p:nvCxnSpPr>
          <p:spPr>
            <a:xfrm flipH="1">
              <a:off x="5781368" y="5338916"/>
              <a:ext cx="97339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1793D6FC-2AC1-42A9-9C35-BF29DF17B608}"/>
              </a:ext>
            </a:extLst>
          </p:cNvPr>
          <p:cNvCxnSpPr>
            <a:cxnSpLocks/>
          </p:cNvCxnSpPr>
          <p:nvPr/>
        </p:nvCxnSpPr>
        <p:spPr>
          <a:xfrm flipH="1">
            <a:off x="8706465" y="1597739"/>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CE91B9-904D-41D0-B5BB-3D6FC2F5C1A2}"/>
              </a:ext>
            </a:extLst>
          </p:cNvPr>
          <p:cNvCxnSpPr>
            <a:cxnSpLocks/>
          </p:cNvCxnSpPr>
          <p:nvPr/>
        </p:nvCxnSpPr>
        <p:spPr>
          <a:xfrm flipH="1">
            <a:off x="8740878" y="2458061"/>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DF6048-4EB4-413D-8444-C23AE3804FE2}"/>
              </a:ext>
            </a:extLst>
          </p:cNvPr>
          <p:cNvCxnSpPr>
            <a:cxnSpLocks/>
          </p:cNvCxnSpPr>
          <p:nvPr/>
        </p:nvCxnSpPr>
        <p:spPr>
          <a:xfrm flipH="1">
            <a:off x="7241458" y="3259390"/>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20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6B497-B005-4965-A6A5-50362CBB7D5F}"/>
              </a:ext>
            </a:extLst>
          </p:cNvPr>
          <p:cNvSpPr>
            <a:spLocks noGrp="1"/>
          </p:cNvSpPr>
          <p:nvPr>
            <p:ph idx="1"/>
          </p:nvPr>
        </p:nvSpPr>
        <p:spPr>
          <a:xfrm>
            <a:off x="0" y="288758"/>
            <a:ext cx="12192000" cy="832119"/>
          </a:xfrm>
        </p:spPr>
        <p:txBody>
          <a:bodyPr>
            <a:normAutofit/>
          </a:bodyPr>
          <a:lstStyle/>
          <a:p>
            <a:pPr marL="0" indent="0">
              <a:buNone/>
            </a:pPr>
            <a:r>
              <a:rPr lang="en-US" sz="4800" dirty="0"/>
              <a:t>How do we pick the right “modulo” polynomial?</a:t>
            </a:r>
            <a:endParaRPr lang="en-CA" sz="4800" dirty="0"/>
          </a:p>
        </p:txBody>
      </p:sp>
      <p:sp>
        <p:nvSpPr>
          <p:cNvPr id="6" name="Title 1">
            <a:extLst>
              <a:ext uri="{FF2B5EF4-FFF2-40B4-BE49-F238E27FC236}">
                <a16:creationId xmlns:a16="http://schemas.microsoft.com/office/drawing/2014/main" id="{794ABA82-69F1-4285-970E-EF69FD2FE94B}"/>
              </a:ext>
            </a:extLst>
          </p:cNvPr>
          <p:cNvSpPr txBox="1">
            <a:spLocks/>
          </p:cNvSpPr>
          <p:nvPr/>
        </p:nvSpPr>
        <p:spPr>
          <a:xfrm>
            <a:off x="-1" y="3104148"/>
            <a:ext cx="1156273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6000"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6459F829-9374-441F-9182-9236379A0EE9}"/>
                  </a:ext>
                </a:extLst>
              </p:cNvPr>
              <p:cNvSpPr txBox="1">
                <a:spLocks/>
              </p:cNvSpPr>
              <p:nvPr/>
            </p:nvSpPr>
            <p:spPr>
              <a:xfrm>
                <a:off x="0" y="3989309"/>
                <a:ext cx="4145078" cy="2632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𝔽</m:t>
                          </m:r>
                        </m:e>
                        <m:sub>
                          <m:r>
                            <a:rPr lang="en-US" sz="6000" i="1">
                              <a:latin typeface="Cambria Math" panose="02040503050406030204" pitchFamily="18" charset="0"/>
                            </a:rPr>
                            <m:t>2</m:t>
                          </m:r>
                        </m:sub>
                      </m:sSub>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/2</m:t>
                      </m:r>
                      <m:r>
                        <a:rPr lang="en-US" sz="6000" b="0" i="1" smtClean="0">
                          <a:latin typeface="Cambria Math" panose="02040503050406030204" pitchFamily="18" charset="0"/>
                        </a:rPr>
                        <m:t>ℤ</m:t>
                      </m:r>
                    </m:oMath>
                  </m:oMathPara>
                </a14:m>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3</m:t>
                          </m:r>
                        </m:sub>
                      </m:sSub>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/3</m:t>
                      </m:r>
                      <m:r>
                        <a:rPr lang="en-US" sz="6000" i="1">
                          <a:latin typeface="Cambria Math" panose="02040503050406030204" pitchFamily="18" charset="0"/>
                        </a:rPr>
                        <m:t>ℤ</m:t>
                      </m:r>
                    </m:oMath>
                  </m:oMathPara>
                </a14:m>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5</m:t>
                          </m:r>
                        </m:sub>
                      </m:sSub>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/5</m:t>
                      </m:r>
                      <m:r>
                        <a:rPr lang="en-US" sz="6000" i="1">
                          <a:latin typeface="Cambria Math" panose="02040503050406030204" pitchFamily="18" charset="0"/>
                        </a:rPr>
                        <m:t>ℤ</m:t>
                      </m:r>
                    </m:oMath>
                  </m:oMathPara>
                </a14:m>
                <a:endParaRPr lang="en-CA" sz="6000" dirty="0"/>
              </a:p>
            </p:txBody>
          </p:sp>
        </mc:Choice>
        <mc:Fallback xmlns="">
          <p:sp>
            <p:nvSpPr>
              <p:cNvPr id="22" name="Content Placeholder 2">
                <a:extLst>
                  <a:ext uri="{FF2B5EF4-FFF2-40B4-BE49-F238E27FC236}">
                    <a16:creationId xmlns:a16="http://schemas.microsoft.com/office/drawing/2014/main" id="{6459F829-9374-441F-9182-9236379A0EE9}"/>
                  </a:ext>
                </a:extLst>
              </p:cNvPr>
              <p:cNvSpPr txBox="1">
                <a:spLocks noRot="1" noChangeAspect="1" noMove="1" noResize="1" noEditPoints="1" noAdjustHandles="1" noChangeArrowheads="1" noChangeShapeType="1" noTextEdit="1"/>
              </p:cNvSpPr>
              <p:nvPr/>
            </p:nvSpPr>
            <p:spPr>
              <a:xfrm>
                <a:off x="0" y="3989309"/>
                <a:ext cx="4145078" cy="2632715"/>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itle 1">
                <a:extLst>
                  <a:ext uri="{FF2B5EF4-FFF2-40B4-BE49-F238E27FC236}">
                    <a16:creationId xmlns:a16="http://schemas.microsoft.com/office/drawing/2014/main" id="{7D66A208-D262-439B-B6EB-578E15D70BC4}"/>
                  </a:ext>
                </a:extLst>
              </p:cNvPr>
              <p:cNvSpPr>
                <a:spLocks noGrp="1"/>
              </p:cNvSpPr>
              <p:nvPr>
                <p:ph type="title"/>
              </p:nvPr>
            </p:nvSpPr>
            <p:spPr>
              <a:xfrm>
                <a:off x="288757" y="1092154"/>
                <a:ext cx="8398043" cy="2622884"/>
              </a:xfrm>
            </p:spPr>
            <p:txBody>
              <a:bodyPr>
                <a:noAutofit/>
              </a:bodyPr>
              <a:lstStyle/>
              <a:p>
                <a:pPr/>
                <a14:m>
                  <m:oMathPara xmlns:m="http://schemas.openxmlformats.org/officeDocument/2006/math">
                    <m:oMathParaPr>
                      <m:jc m:val="left"/>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4</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i="1">
                              <a:latin typeface="Cambria Math" panose="02040503050406030204" pitchFamily="18" charset="0"/>
                            </a:rPr>
                            <m:t>8</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r>
                        <m:rPr>
                          <m:lit/>
                        </m:rPr>
                        <a:rPr lang="en-US" sz="6000" i="1">
                          <a:latin typeface="Cambria Math" panose="02040503050406030204" pitchFamily="18" charset="0"/>
                        </a:rPr>
                        <m:t>/</m:t>
                      </m:r>
                      <m:d>
                        <m:dPr>
                          <m:ctrlPr>
                            <a:rPr lang="en-US" sz="6000" i="1">
                              <a:latin typeface="Cambria Math" panose="02040503050406030204" pitchFamily="18" charset="0"/>
                            </a:rPr>
                          </m:ctrlPr>
                        </m:dPr>
                        <m:e>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3</m:t>
                              </m:r>
                            </m:sup>
                          </m:sSup>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+1</m:t>
                          </m:r>
                        </m:e>
                      </m:d>
                    </m:oMath>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9</m:t>
                          </m:r>
                        </m:sub>
                      </m:sSub>
                      <m:r>
                        <a:rPr lang="en-US" sz="600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3</m:t>
                          </m:r>
                        </m:sub>
                      </m:sSub>
                      <m:d>
                        <m:dPr>
                          <m:begChr m:val="["/>
                          <m:endChr m:val="]"/>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r>
                        <m:rPr>
                          <m:lit/>
                        </m:rPr>
                        <a:rPr lang="en-US" sz="6000" i="1">
                          <a:latin typeface="Cambria Math" panose="02040503050406030204" pitchFamily="18" charset="0"/>
                        </a:rPr>
                        <m:t>/</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r>
                        <a:rPr lang="en-US" sz="6000" i="1">
                          <a:latin typeface="Cambria Math" panose="02040503050406030204" pitchFamily="18" charset="0"/>
                        </a:rPr>
                        <m:t>+1)</m:t>
                      </m:r>
                    </m:oMath>
                  </m:oMathPara>
                </a14:m>
                <a:br>
                  <a:rPr lang="en-CA" sz="6000" dirty="0"/>
                </a:br>
                <a:endParaRPr lang="en-CA" sz="6000" dirty="0"/>
              </a:p>
            </p:txBody>
          </p:sp>
        </mc:Choice>
        <mc:Fallback xmlns="">
          <p:sp>
            <p:nvSpPr>
              <p:cNvPr id="30" name="Title 1">
                <a:extLst>
                  <a:ext uri="{FF2B5EF4-FFF2-40B4-BE49-F238E27FC236}">
                    <a16:creationId xmlns:a16="http://schemas.microsoft.com/office/drawing/2014/main" id="{7D66A208-D262-439B-B6EB-578E15D70BC4}"/>
                  </a:ext>
                </a:extLst>
              </p:cNvPr>
              <p:cNvSpPr>
                <a:spLocks noGrp="1" noRot="1" noChangeAspect="1" noMove="1" noResize="1" noEditPoints="1" noAdjustHandles="1" noChangeArrowheads="1" noChangeShapeType="1" noTextEdit="1"/>
              </p:cNvSpPr>
              <p:nvPr>
                <p:ph type="title"/>
              </p:nvPr>
            </p:nvSpPr>
            <p:spPr>
              <a:xfrm>
                <a:off x="288757" y="1092154"/>
                <a:ext cx="8398043" cy="2622884"/>
              </a:xfrm>
              <a:blipFill>
                <a:blip r:embed="rId3"/>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D5BBF559-08C9-470C-AB31-CBFDFA6B72AF}"/>
              </a:ext>
            </a:extLst>
          </p:cNvPr>
          <p:cNvCxnSpPr>
            <a:cxnSpLocks/>
          </p:cNvCxnSpPr>
          <p:nvPr/>
        </p:nvCxnSpPr>
        <p:spPr>
          <a:xfrm flipH="1">
            <a:off x="8706465" y="1597739"/>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4BB43F-962C-472C-A29B-D68576CF21FB}"/>
              </a:ext>
            </a:extLst>
          </p:cNvPr>
          <p:cNvCxnSpPr>
            <a:cxnSpLocks/>
          </p:cNvCxnSpPr>
          <p:nvPr/>
        </p:nvCxnSpPr>
        <p:spPr>
          <a:xfrm flipH="1">
            <a:off x="8740878" y="2458061"/>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908665E-DE50-4DB0-BBC1-3B845A426FB9}"/>
              </a:ext>
            </a:extLst>
          </p:cNvPr>
          <p:cNvCxnSpPr>
            <a:cxnSpLocks/>
          </p:cNvCxnSpPr>
          <p:nvPr/>
        </p:nvCxnSpPr>
        <p:spPr>
          <a:xfrm flipH="1">
            <a:off x="7241458" y="3259390"/>
            <a:ext cx="973393" cy="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245B07-1399-444A-A143-E4ADA2B2D98D}"/>
              </a:ext>
            </a:extLst>
          </p:cNvPr>
          <p:cNvCxnSpPr>
            <a:cxnSpLocks/>
          </p:cNvCxnSpPr>
          <p:nvPr/>
        </p:nvCxnSpPr>
        <p:spPr>
          <a:xfrm>
            <a:off x="-176981" y="3876902"/>
            <a:ext cx="12726790"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36" name="Straight Arrow Connector 35">
            <a:extLst>
              <a:ext uri="{FF2B5EF4-FFF2-40B4-BE49-F238E27FC236}">
                <a16:creationId xmlns:a16="http://schemas.microsoft.com/office/drawing/2014/main" id="{F64D217C-983E-45EF-862E-27E807AAE8C7}"/>
              </a:ext>
            </a:extLst>
          </p:cNvPr>
          <p:cNvCxnSpPr>
            <a:cxnSpLocks/>
          </p:cNvCxnSpPr>
          <p:nvPr/>
        </p:nvCxnSpPr>
        <p:spPr>
          <a:xfrm flipH="1">
            <a:off x="4257371" y="4463843"/>
            <a:ext cx="973393"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74B942A-A254-4375-A317-920EE6EDB039}"/>
              </a:ext>
            </a:extLst>
          </p:cNvPr>
          <p:cNvCxnSpPr>
            <a:cxnSpLocks/>
          </p:cNvCxnSpPr>
          <p:nvPr/>
        </p:nvCxnSpPr>
        <p:spPr>
          <a:xfrm flipH="1">
            <a:off x="4262287" y="5324165"/>
            <a:ext cx="973393"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58C9B1-CF73-43D7-B286-2F524B6F4D5E}"/>
              </a:ext>
            </a:extLst>
          </p:cNvPr>
          <p:cNvCxnSpPr>
            <a:cxnSpLocks/>
          </p:cNvCxnSpPr>
          <p:nvPr/>
        </p:nvCxnSpPr>
        <p:spPr>
          <a:xfrm flipH="1">
            <a:off x="4267202" y="6125494"/>
            <a:ext cx="973393"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5F3D0B1-BC27-4C8C-ACCD-E17E0733C7DA}"/>
              </a:ext>
            </a:extLst>
          </p:cNvPr>
          <p:cNvSpPr txBox="1">
            <a:spLocks/>
          </p:cNvSpPr>
          <p:nvPr/>
        </p:nvSpPr>
        <p:spPr>
          <a:xfrm>
            <a:off x="6022256" y="4157751"/>
            <a:ext cx="4478595" cy="2523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dirty="0">
                <a:solidFill>
                  <a:srgbClr val="002060"/>
                </a:solidFill>
              </a:rPr>
              <a:t>“mod” numbers </a:t>
            </a:r>
          </a:p>
          <a:p>
            <a:pPr marL="0" indent="0" algn="ctr">
              <a:buFont typeface="Arial" panose="020B0604020202020204" pitchFamily="34" charset="0"/>
              <a:buNone/>
            </a:pPr>
            <a:r>
              <a:rPr lang="en-US" sz="4800" dirty="0">
                <a:solidFill>
                  <a:srgbClr val="002060"/>
                </a:solidFill>
              </a:rPr>
              <a:t>have no factors</a:t>
            </a:r>
          </a:p>
          <a:p>
            <a:pPr marL="0" indent="0" algn="ctr">
              <a:buFont typeface="Arial" panose="020B0604020202020204" pitchFamily="34" charset="0"/>
              <a:buNone/>
            </a:pPr>
            <a:r>
              <a:rPr lang="en-CA" sz="4800" dirty="0">
                <a:solidFill>
                  <a:srgbClr val="002060"/>
                </a:solidFill>
              </a:rPr>
              <a:t>(</a:t>
            </a:r>
            <a:r>
              <a:rPr lang="en-CA" sz="4800" i="1" u="sng" dirty="0">
                <a:solidFill>
                  <a:srgbClr val="002060"/>
                </a:solidFill>
              </a:rPr>
              <a:t>prime</a:t>
            </a:r>
            <a:r>
              <a:rPr lang="en-CA" sz="4800" dirty="0">
                <a:solidFill>
                  <a:srgbClr val="002060"/>
                </a:solidFill>
              </a:rPr>
              <a:t> numbers)</a:t>
            </a:r>
          </a:p>
        </p:txBody>
      </p:sp>
      <p:sp>
        <p:nvSpPr>
          <p:cNvPr id="41" name="Content Placeholder 2">
            <a:extLst>
              <a:ext uri="{FF2B5EF4-FFF2-40B4-BE49-F238E27FC236}">
                <a16:creationId xmlns:a16="http://schemas.microsoft.com/office/drawing/2014/main" id="{771D862F-ED58-4EBB-A4DE-8F09419756A3}"/>
              </a:ext>
            </a:extLst>
          </p:cNvPr>
          <p:cNvSpPr txBox="1">
            <a:spLocks/>
          </p:cNvSpPr>
          <p:nvPr/>
        </p:nvSpPr>
        <p:spPr>
          <a:xfrm>
            <a:off x="7447935" y="1301480"/>
            <a:ext cx="4478595" cy="25232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4800" dirty="0">
                <a:solidFill>
                  <a:srgbClr val="C09200"/>
                </a:solidFill>
              </a:rPr>
              <a:t>no </a:t>
            </a:r>
            <a:r>
              <a:rPr lang="en-US" sz="4800" dirty="0">
                <a:solidFill>
                  <a:schemeClr val="bg1"/>
                </a:solidFill>
              </a:rPr>
              <a:t>a</a:t>
            </a:r>
          </a:p>
          <a:p>
            <a:pPr marL="0" indent="0" algn="r">
              <a:buFont typeface="Arial" panose="020B0604020202020204" pitchFamily="34" charset="0"/>
              <a:buNone/>
            </a:pPr>
            <a:r>
              <a:rPr lang="en-US" sz="4800" dirty="0">
                <a:solidFill>
                  <a:srgbClr val="C09200"/>
                </a:solidFill>
              </a:rPr>
              <a:t> factors</a:t>
            </a:r>
          </a:p>
          <a:p>
            <a:pPr marL="0" indent="0" algn="r">
              <a:buFont typeface="Arial" panose="020B0604020202020204" pitchFamily="34" charset="0"/>
              <a:buNone/>
            </a:pPr>
            <a:r>
              <a:rPr lang="en-US" sz="4800" dirty="0">
                <a:solidFill>
                  <a:srgbClr val="C09200"/>
                </a:solidFill>
              </a:rPr>
              <a:t>(</a:t>
            </a:r>
            <a:r>
              <a:rPr lang="en-US" sz="4800" dirty="0" err="1">
                <a:solidFill>
                  <a:srgbClr val="C09200"/>
                </a:solidFill>
              </a:rPr>
              <a:t>irreducibles</a:t>
            </a:r>
            <a:r>
              <a:rPr lang="en-US" sz="4800" dirty="0">
                <a:solidFill>
                  <a:srgbClr val="C09200"/>
                </a:solidFill>
              </a:rPr>
              <a:t>)</a:t>
            </a:r>
            <a:endParaRPr lang="en-CA" sz="4800" dirty="0">
              <a:solidFill>
                <a:srgbClr val="C09200"/>
              </a:solidFill>
            </a:endParaRPr>
          </a:p>
        </p:txBody>
      </p:sp>
    </p:spTree>
    <p:extLst>
      <p:ext uri="{BB962C8B-B14F-4D97-AF65-F5344CB8AC3E}">
        <p14:creationId xmlns:p14="http://schemas.microsoft.com/office/powerpoint/2010/main" val="217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79AF-5B02-452A-9359-B3046F548AD9}"/>
              </a:ext>
            </a:extLst>
          </p:cNvPr>
          <p:cNvSpPr>
            <a:spLocks noGrp="1"/>
          </p:cNvSpPr>
          <p:nvPr>
            <p:ph type="title"/>
          </p:nvPr>
        </p:nvSpPr>
        <p:spPr>
          <a:xfrm>
            <a:off x="0" y="0"/>
            <a:ext cx="10515600" cy="1325563"/>
          </a:xfrm>
        </p:spPr>
        <p:txBody>
          <a:bodyPr>
            <a:normAutofit/>
          </a:bodyPr>
          <a:lstStyle/>
          <a:p>
            <a:r>
              <a:rPr lang="en-US" sz="6000" dirty="0"/>
              <a:t>So we’ve learned…</a:t>
            </a:r>
            <a:endParaRPr lang="en-CA" sz="6000" dirty="0"/>
          </a:p>
        </p:txBody>
      </p:sp>
      <p:sp>
        <p:nvSpPr>
          <p:cNvPr id="3" name="Content Placeholder 2">
            <a:extLst>
              <a:ext uri="{FF2B5EF4-FFF2-40B4-BE49-F238E27FC236}">
                <a16:creationId xmlns:a16="http://schemas.microsoft.com/office/drawing/2014/main" id="{1075D122-4B19-473F-8AFD-A4DFFDFD2701}"/>
              </a:ext>
            </a:extLst>
          </p:cNvPr>
          <p:cNvSpPr>
            <a:spLocks noGrp="1"/>
          </p:cNvSpPr>
          <p:nvPr>
            <p:ph idx="1"/>
          </p:nvPr>
        </p:nvSpPr>
        <p:spPr>
          <a:xfrm>
            <a:off x="320041" y="2709053"/>
            <a:ext cx="4320540" cy="879967"/>
          </a:xfrm>
        </p:spPr>
        <p:txBody>
          <a:bodyPr>
            <a:normAutofit/>
          </a:bodyPr>
          <a:lstStyle/>
          <a:p>
            <a:pPr marL="0" indent="0" algn="ctr">
              <a:buNone/>
            </a:pPr>
            <a:r>
              <a:rPr lang="en-US" sz="4000" b="1" dirty="0"/>
              <a:t>Integers mod prime</a:t>
            </a:r>
            <a:endParaRPr lang="en-CA" sz="4800" b="1"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1CE1556B-446E-4F94-A49F-4FF3E01A48F0}"/>
                  </a:ext>
                </a:extLst>
              </p:cNvPr>
              <p:cNvSpPr txBox="1">
                <a:spLocks/>
              </p:cNvSpPr>
              <p:nvPr/>
            </p:nvSpPr>
            <p:spPr>
              <a:xfrm>
                <a:off x="152400" y="1215533"/>
                <a:ext cx="11498826" cy="1207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Finite fields are sets where the operations  </a:t>
                </a:r>
                <a14:m>
                  <m:oMath xmlns:m="http://schemas.openxmlformats.org/officeDocument/2006/math">
                    <m:r>
                      <a:rPr lang="en-US" sz="3200" i="1" smtClean="0">
                        <a:solidFill>
                          <a:srgbClr val="FF0000"/>
                        </a:solidFill>
                        <a:latin typeface="Cambria Math" panose="02040503050406030204" pitchFamily="18" charset="0"/>
                      </a:rPr>
                      <m:t>+  −  ×   ÷</m:t>
                    </m:r>
                  </m:oMath>
                </a14:m>
                <a:r>
                  <a:rPr lang="en-US" sz="3200" dirty="0"/>
                  <a:t> make sense</a:t>
                </a:r>
              </a:p>
              <a:p>
                <a:r>
                  <a:rPr lang="en-US" sz="4000" dirty="0"/>
                  <a:t>Number of members is always </a:t>
                </a:r>
                <a14:m>
                  <m:oMath xmlns:m="http://schemas.openxmlformats.org/officeDocument/2006/math">
                    <m:sSup>
                      <m:sSupPr>
                        <m:ctrlPr>
                          <a:rPr lang="en-US" sz="4000" i="1" smtClean="0">
                            <a:latin typeface="Cambria Math" panose="02040503050406030204" pitchFamily="18" charset="0"/>
                          </a:rPr>
                        </m:ctrlPr>
                      </m:sSupPr>
                      <m:e>
                        <m:r>
                          <a:rPr lang="en-US" sz="4000" i="1" smtClean="0">
                            <a:latin typeface="Cambria Math" panose="02040503050406030204" pitchFamily="18" charset="0"/>
                          </a:rPr>
                          <m:t>𝑝</m:t>
                        </m:r>
                      </m:e>
                      <m:sup>
                        <m:r>
                          <a:rPr lang="en-US" sz="4000" i="1" smtClean="0">
                            <a:latin typeface="Cambria Math" panose="02040503050406030204" pitchFamily="18" charset="0"/>
                          </a:rPr>
                          <m:t>𝑚</m:t>
                        </m:r>
                      </m:sup>
                    </m:sSup>
                  </m:oMath>
                </a14:m>
                <a:r>
                  <a:rPr lang="en-US" sz="4000" dirty="0"/>
                  <a:t> where </a:t>
                </a:r>
                <a14:m>
                  <m:oMath xmlns:m="http://schemas.openxmlformats.org/officeDocument/2006/math">
                    <m:r>
                      <a:rPr lang="en-US" sz="4000" i="1" smtClean="0">
                        <a:latin typeface="Cambria Math" panose="02040503050406030204" pitchFamily="18" charset="0"/>
                      </a:rPr>
                      <m:t>𝑝</m:t>
                    </m:r>
                  </m:oMath>
                </a14:m>
                <a:r>
                  <a:rPr lang="en-US" sz="4000" dirty="0"/>
                  <a:t> is prime</a:t>
                </a:r>
              </a:p>
            </p:txBody>
          </p:sp>
        </mc:Choice>
        <mc:Fallback>
          <p:sp>
            <p:nvSpPr>
              <p:cNvPr id="4" name="Content Placeholder 2">
                <a:extLst>
                  <a:ext uri="{FF2B5EF4-FFF2-40B4-BE49-F238E27FC236}">
                    <a16:creationId xmlns:a16="http://schemas.microsoft.com/office/drawing/2014/main" id="{1CE1556B-446E-4F94-A49F-4FF3E01A48F0}"/>
                  </a:ext>
                </a:extLst>
              </p:cNvPr>
              <p:cNvSpPr txBox="1">
                <a:spLocks noRot="1" noChangeAspect="1" noMove="1" noResize="1" noEditPoints="1" noAdjustHandles="1" noChangeArrowheads="1" noChangeShapeType="1" noTextEdit="1"/>
              </p:cNvSpPr>
              <p:nvPr/>
            </p:nvSpPr>
            <p:spPr>
              <a:xfrm>
                <a:off x="152400" y="1215533"/>
                <a:ext cx="11498826" cy="1207627"/>
              </a:xfrm>
              <a:prstGeom prst="rect">
                <a:avLst/>
              </a:prstGeom>
              <a:blipFill>
                <a:blip r:embed="rId2"/>
                <a:stretch>
                  <a:fillRect l="-1697" t="-10050" r="-795" b="-21106"/>
                </a:stretch>
              </a:blipFill>
            </p:spPr>
            <p:txBody>
              <a:bodyPr/>
              <a:lstStyle/>
              <a:p>
                <a:r>
                  <a:rPr lang="en-CA">
                    <a:noFill/>
                  </a:rPr>
                  <a:t> </a:t>
                </a:r>
              </a:p>
            </p:txBody>
          </p:sp>
        </mc:Fallback>
      </mc:AlternateContent>
      <p:sp>
        <p:nvSpPr>
          <p:cNvPr id="5" name="Content Placeholder 2">
            <a:extLst>
              <a:ext uri="{FF2B5EF4-FFF2-40B4-BE49-F238E27FC236}">
                <a16:creationId xmlns:a16="http://schemas.microsoft.com/office/drawing/2014/main" id="{C871EBA3-EE73-48FE-BF37-545EE7EDDE14}"/>
              </a:ext>
            </a:extLst>
          </p:cNvPr>
          <p:cNvSpPr txBox="1">
            <a:spLocks/>
          </p:cNvSpPr>
          <p:nvPr/>
        </p:nvSpPr>
        <p:spPr>
          <a:xfrm>
            <a:off x="5620978" y="2710280"/>
            <a:ext cx="6453034" cy="11847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t>Polynomial mod irreducible</a:t>
            </a:r>
            <a:endParaRPr lang="en-CA" sz="4800" b="1"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3F8A5FE-71DF-4A93-AE62-13DAC0E7E230}"/>
                  </a:ext>
                </a:extLst>
              </p:cNvPr>
              <p:cNvSpPr txBox="1">
                <a:spLocks/>
              </p:cNvSpPr>
              <p:nvPr/>
            </p:nvSpPr>
            <p:spPr>
              <a:xfrm>
                <a:off x="342900" y="3486389"/>
                <a:ext cx="4145078" cy="35544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𝔽</m:t>
                          </m:r>
                        </m:e>
                        <m:sub>
                          <m:r>
                            <a:rPr lang="en-US" sz="6000" i="1">
                              <a:latin typeface="Cambria Math" panose="02040503050406030204" pitchFamily="18" charset="0"/>
                            </a:rPr>
                            <m:t>2</m:t>
                          </m:r>
                        </m:sub>
                      </m:sSub>
                      <m:r>
                        <a:rPr lang="en-US" sz="6000" b="0" i="1" smtClean="0">
                          <a:latin typeface="Cambria Math" panose="02040503050406030204" pitchFamily="18" charset="0"/>
                        </a:rPr>
                        <m:t>=</m:t>
                      </m:r>
                      <m:r>
                        <a:rPr lang="en-US" sz="6000" b="0" i="1" smtClean="0">
                          <a:latin typeface="Cambria Math" panose="02040503050406030204" pitchFamily="18" charset="0"/>
                        </a:rPr>
                        <m:t>ℤ</m:t>
                      </m:r>
                      <m:r>
                        <a:rPr lang="en-US" sz="6000" b="0" i="1" smtClean="0">
                          <a:latin typeface="Cambria Math" panose="02040503050406030204" pitchFamily="18" charset="0"/>
                        </a:rPr>
                        <m:t>/2</m:t>
                      </m:r>
                      <m:r>
                        <a:rPr lang="en-US" sz="6000" b="0" i="1" smtClean="0">
                          <a:latin typeface="Cambria Math" panose="02040503050406030204" pitchFamily="18" charset="0"/>
                        </a:rPr>
                        <m:t>ℤ</m:t>
                      </m:r>
                    </m:oMath>
                  </m:oMathPara>
                </a14:m>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3</m:t>
                          </m:r>
                        </m:sub>
                      </m:sSub>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/3</m:t>
                      </m:r>
                      <m:r>
                        <a:rPr lang="en-US" sz="6000" i="1">
                          <a:latin typeface="Cambria Math" panose="02040503050406030204" pitchFamily="18" charset="0"/>
                        </a:rPr>
                        <m:t>ℤ</m:t>
                      </m:r>
                    </m:oMath>
                  </m:oMathPara>
                </a14:m>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5</m:t>
                          </m:r>
                        </m:sub>
                      </m:sSub>
                      <m:r>
                        <a:rPr lang="en-US" sz="6000" i="1">
                          <a:latin typeface="Cambria Math" panose="02040503050406030204" pitchFamily="18" charset="0"/>
                        </a:rPr>
                        <m:t>=</m:t>
                      </m:r>
                      <m:r>
                        <a:rPr lang="en-US" sz="6000" i="1">
                          <a:latin typeface="Cambria Math" panose="02040503050406030204" pitchFamily="18" charset="0"/>
                        </a:rPr>
                        <m:t>ℤ</m:t>
                      </m:r>
                      <m:r>
                        <a:rPr lang="en-US" sz="6000" i="1">
                          <a:latin typeface="Cambria Math" panose="02040503050406030204" pitchFamily="18" charset="0"/>
                        </a:rPr>
                        <m:t>/5</m:t>
                      </m:r>
                      <m:r>
                        <a:rPr lang="en-US" sz="6000" i="1">
                          <a:latin typeface="Cambria Math" panose="02040503050406030204" pitchFamily="18" charset="0"/>
                        </a:rPr>
                        <m:t>ℤ</m:t>
                      </m:r>
                    </m:oMath>
                  </m:oMathPara>
                </a14:m>
                <a:endParaRPr lang="en-CA" sz="6000" dirty="0"/>
              </a:p>
              <a:p>
                <a:pPr marL="0" inden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m:t>
                      </m:r>
                    </m:oMath>
                  </m:oMathPara>
                </a14:m>
                <a:endParaRPr lang="en-CA" sz="6000" dirty="0"/>
              </a:p>
            </p:txBody>
          </p:sp>
        </mc:Choice>
        <mc:Fallback>
          <p:sp>
            <p:nvSpPr>
              <p:cNvPr id="6" name="Content Placeholder 2">
                <a:extLst>
                  <a:ext uri="{FF2B5EF4-FFF2-40B4-BE49-F238E27FC236}">
                    <a16:creationId xmlns:a16="http://schemas.microsoft.com/office/drawing/2014/main" id="{F3F8A5FE-71DF-4A93-AE62-13DAC0E7E230}"/>
                  </a:ext>
                </a:extLst>
              </p:cNvPr>
              <p:cNvSpPr txBox="1">
                <a:spLocks noRot="1" noChangeAspect="1" noMove="1" noResize="1" noEditPoints="1" noAdjustHandles="1" noChangeArrowheads="1" noChangeShapeType="1" noTextEdit="1"/>
              </p:cNvSpPr>
              <p:nvPr/>
            </p:nvSpPr>
            <p:spPr>
              <a:xfrm>
                <a:off x="342900" y="3486389"/>
                <a:ext cx="4145078" cy="355449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DB7D8FB8-1C4A-4886-95F0-C57CD152714E}"/>
                  </a:ext>
                </a:extLst>
              </p:cNvPr>
              <p:cNvSpPr txBox="1">
                <a:spLocks/>
              </p:cNvSpPr>
              <p:nvPr/>
            </p:nvSpPr>
            <p:spPr>
              <a:xfrm>
                <a:off x="5486400" y="3539485"/>
                <a:ext cx="6705600" cy="35544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𝔽</m:t>
                          </m:r>
                        </m:e>
                        <m:sub>
                          <m:r>
                            <a:rPr lang="en-US" sz="4800" i="1">
                              <a:latin typeface="Cambria Math" panose="02040503050406030204" pitchFamily="18" charset="0"/>
                            </a:rPr>
                            <m:t>4</m:t>
                          </m:r>
                        </m:sub>
                      </m:sSub>
                      <m:r>
                        <a:rPr lang="en-US" sz="480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ℤ</m:t>
                          </m:r>
                        </m:e>
                        <m:sub>
                          <m:r>
                            <a:rPr lang="en-US" sz="4800" i="1">
                              <a:latin typeface="Cambria Math" panose="02040503050406030204" pitchFamily="18" charset="0"/>
                            </a:rPr>
                            <m:t>2</m:t>
                          </m:r>
                        </m:sub>
                      </m:sSub>
                      <m:d>
                        <m:dPr>
                          <m:begChr m:val="["/>
                          <m:endChr m:val="]"/>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m:rPr>
                          <m:lit/>
                        </m:rPr>
                        <a:rPr lang="en-US" sz="4800" i="1">
                          <a:latin typeface="Cambria Math" panose="02040503050406030204" pitchFamily="18" charset="0"/>
                        </a:rPr>
                        <m:t>/</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+1)</m:t>
                      </m:r>
                    </m:oMath>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𝔽</m:t>
                          </m:r>
                        </m:e>
                        <m:sub>
                          <m:r>
                            <a:rPr lang="en-US" sz="4800" i="1">
                              <a:latin typeface="Cambria Math" panose="02040503050406030204" pitchFamily="18" charset="0"/>
                            </a:rPr>
                            <m:t>8</m:t>
                          </m:r>
                        </m:sub>
                      </m:sSub>
                      <m:r>
                        <a:rPr lang="en-US" sz="480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ℤ</m:t>
                          </m:r>
                        </m:e>
                        <m:sub>
                          <m:r>
                            <a:rPr lang="en-US" sz="4800" i="1">
                              <a:latin typeface="Cambria Math" panose="02040503050406030204" pitchFamily="18" charset="0"/>
                            </a:rPr>
                            <m:t>2</m:t>
                          </m:r>
                        </m:sub>
                      </m:sSub>
                      <m:d>
                        <m:dPr>
                          <m:begChr m:val="["/>
                          <m:endChr m:val="]"/>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m:rPr>
                          <m:lit/>
                        </m:rPr>
                        <a:rPr lang="en-US" sz="4800" i="1">
                          <a:latin typeface="Cambria Math" panose="02040503050406030204" pitchFamily="18" charset="0"/>
                        </a:rPr>
                        <m:t>/</m:t>
                      </m:r>
                      <m:d>
                        <m:dPr>
                          <m:ctrlPr>
                            <a:rPr lang="en-US" sz="4800" i="1">
                              <a:latin typeface="Cambria Math" panose="02040503050406030204" pitchFamily="18" charset="0"/>
                            </a:rPr>
                          </m:ctrlPr>
                        </m:dPr>
                        <m:e>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+1</m:t>
                          </m:r>
                        </m:e>
                      </m:d>
                    </m:oMath>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𝔽</m:t>
                          </m:r>
                        </m:e>
                        <m:sub>
                          <m:r>
                            <a:rPr lang="en-US" sz="4800" i="1">
                              <a:latin typeface="Cambria Math" panose="02040503050406030204" pitchFamily="18" charset="0"/>
                            </a:rPr>
                            <m:t>9</m:t>
                          </m:r>
                        </m:sub>
                      </m:sSub>
                      <m:r>
                        <a:rPr lang="en-US" sz="480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ℤ</m:t>
                          </m:r>
                        </m:e>
                        <m:sub>
                          <m:r>
                            <a:rPr lang="en-US" sz="4800" i="1">
                              <a:latin typeface="Cambria Math" panose="02040503050406030204" pitchFamily="18" charset="0"/>
                            </a:rPr>
                            <m:t>3</m:t>
                          </m:r>
                        </m:sub>
                      </m:sSub>
                      <m:d>
                        <m:dPr>
                          <m:begChr m:val="["/>
                          <m:endChr m:val="]"/>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m:rPr>
                          <m:lit/>
                        </m:rPr>
                        <a:rPr lang="en-US" sz="4800" i="1">
                          <a:latin typeface="Cambria Math" panose="02040503050406030204" pitchFamily="18" charset="0"/>
                        </a:rPr>
                        <m:t>/</m:t>
                      </m:r>
                      <m:d>
                        <m:dPr>
                          <m:ctrlPr>
                            <a:rPr lang="en-US" sz="4800" i="1">
                              <a:latin typeface="Cambria Math" panose="02040503050406030204" pitchFamily="18" charset="0"/>
                            </a:rPr>
                          </m:ctrlPr>
                        </m:dPr>
                        <m:e>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+1</m:t>
                          </m:r>
                        </m:e>
                      </m:d>
                    </m:oMath>
                  </m:oMathPara>
                </a14:m>
                <a:endParaRPr lang="en-US" sz="4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m:t>
                      </m:r>
                    </m:oMath>
                  </m:oMathPara>
                </a14:m>
                <a:endParaRPr lang="en-CA" sz="4800" dirty="0"/>
              </a:p>
            </p:txBody>
          </p:sp>
        </mc:Choice>
        <mc:Fallback>
          <p:sp>
            <p:nvSpPr>
              <p:cNvPr id="7" name="Content Placeholder 2">
                <a:extLst>
                  <a:ext uri="{FF2B5EF4-FFF2-40B4-BE49-F238E27FC236}">
                    <a16:creationId xmlns:a16="http://schemas.microsoft.com/office/drawing/2014/main" id="{DB7D8FB8-1C4A-4886-95F0-C57CD152714E}"/>
                  </a:ext>
                </a:extLst>
              </p:cNvPr>
              <p:cNvSpPr txBox="1">
                <a:spLocks noRot="1" noChangeAspect="1" noMove="1" noResize="1" noEditPoints="1" noAdjustHandles="1" noChangeArrowheads="1" noChangeShapeType="1" noTextEdit="1"/>
              </p:cNvSpPr>
              <p:nvPr/>
            </p:nvSpPr>
            <p:spPr>
              <a:xfrm>
                <a:off x="5486400" y="3539485"/>
                <a:ext cx="6705600" cy="3554491"/>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78671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P spid="6"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E7F8-352A-4406-9D05-AE2E07C76370}"/>
              </a:ext>
            </a:extLst>
          </p:cNvPr>
          <p:cNvSpPr>
            <a:spLocks noGrp="1"/>
          </p:cNvSpPr>
          <p:nvPr>
            <p:ph type="title"/>
          </p:nvPr>
        </p:nvSpPr>
        <p:spPr>
          <a:xfrm>
            <a:off x="1605116" y="2754364"/>
            <a:ext cx="9013723" cy="1325563"/>
          </a:xfrm>
        </p:spPr>
        <p:txBody>
          <a:bodyPr>
            <a:normAutofit/>
          </a:bodyPr>
          <a:lstStyle/>
          <a:p>
            <a:pPr algn="ctr"/>
            <a:r>
              <a:rPr lang="en-US" sz="8800" dirty="0"/>
              <a:t>Primitive Elements</a:t>
            </a:r>
            <a:endParaRPr lang="en-CA" sz="8800" dirty="0"/>
          </a:p>
        </p:txBody>
      </p:sp>
    </p:spTree>
    <p:extLst>
      <p:ext uri="{BB962C8B-B14F-4D97-AF65-F5344CB8AC3E}">
        <p14:creationId xmlns:p14="http://schemas.microsoft.com/office/powerpoint/2010/main" val="529540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A8BBB-2DC1-463F-B921-EC684473E217}"/>
                  </a:ext>
                </a:extLst>
              </p:cNvPr>
              <p:cNvSpPr/>
              <p:nvPr/>
            </p:nvSpPr>
            <p:spPr>
              <a:xfrm>
                <a:off x="9215636" y="1225689"/>
                <a:ext cx="2105192" cy="5632311"/>
              </a:xfrm>
              <a:prstGeom prst="rect">
                <a:avLst/>
              </a:prstGeom>
            </p:spPr>
            <p:txBody>
              <a:bodyPr wrap="none">
                <a:spAutoFit/>
              </a:bodyPr>
              <a:lstStyle/>
              <a:p>
                <a:pPr algn="ctr"/>
                <a:r>
                  <a:rPr lang="en-US" sz="3600" dirty="0"/>
                  <a:t>Members:</a:t>
                </a:r>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0</m:t>
                      </m:r>
                    </m:oMath>
                  </m:oMathPara>
                </a14:m>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1</m:t>
                      </m:r>
                    </m:oMath>
                  </m:oMathPara>
                </a14:m>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2</m:t>
                      </m:r>
                    </m:oMath>
                  </m:oMathPara>
                </a14:m>
                <a:endParaRPr lang="en-CA" sz="3600" dirty="0"/>
              </a:p>
              <a:p>
                <a:pPr algn="ctr"/>
                <a14:m>
                  <m:oMathPara xmlns:m="http://schemas.openxmlformats.org/officeDocument/2006/math">
                    <m:oMathParaPr>
                      <m:jc m:val="center"/>
                    </m:oMathParaPr>
                    <m:oMath xmlns:m="http://schemas.openxmlformats.org/officeDocument/2006/math">
                      <m:r>
                        <a:rPr lang="en-US" sz="3600" b="0" i="1" smtClean="0">
                          <a:solidFill>
                            <a:srgbClr val="0070C0"/>
                          </a:solidFill>
                          <a:latin typeface="Cambria Math" panose="02040503050406030204" pitchFamily="18" charset="0"/>
                        </a:rPr>
                        <m:t>𝑥</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+1</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r>
                        <a:rPr lang="en-US" sz="3600" b="0" i="1" smtClean="0">
                          <a:latin typeface="Cambria Math" panose="02040503050406030204" pitchFamily="18" charset="0"/>
                        </a:rPr>
                        <m:t>2</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b="0" i="1" smtClean="0">
                          <a:solidFill>
                            <a:schemeClr val="tx1"/>
                          </a:solidFill>
                          <a:latin typeface="Cambria Math" panose="02040503050406030204" pitchFamily="18" charset="0"/>
                        </a:rPr>
                        <m:t>2</m:t>
                      </m:r>
                      <m:r>
                        <a:rPr lang="en-US" sz="3600" i="1">
                          <a:solidFill>
                            <a:srgbClr val="0070C0"/>
                          </a:solidFill>
                          <a:latin typeface="Cambria Math" panose="02040503050406030204" pitchFamily="18" charset="0"/>
                        </a:rPr>
                        <m:t>𝑥</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2</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+1</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2</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+2</m:t>
                      </m:r>
                    </m:oMath>
                  </m:oMathPara>
                </a14:m>
                <a:endParaRPr lang="en-US" sz="36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439A8BBB-2DC1-463F-B921-EC684473E217}"/>
                  </a:ext>
                </a:extLst>
              </p:cNvPr>
              <p:cNvSpPr>
                <a:spLocks noRot="1" noChangeAspect="1" noMove="1" noResize="1" noEditPoints="1" noAdjustHandles="1" noChangeArrowheads="1" noChangeShapeType="1" noTextEdit="1"/>
              </p:cNvSpPr>
              <p:nvPr/>
            </p:nvSpPr>
            <p:spPr>
              <a:xfrm>
                <a:off x="9215636" y="1225689"/>
                <a:ext cx="2105192" cy="5632311"/>
              </a:xfrm>
              <a:prstGeom prst="rect">
                <a:avLst/>
              </a:prstGeom>
              <a:blipFill>
                <a:blip r:embed="rId2"/>
                <a:stretch>
                  <a:fillRect l="-8406" t="-1515" r="-81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EDC8FF1-70F6-4843-8825-C2BF1E55A9C0}"/>
                  </a:ext>
                </a:extLst>
              </p:cNvPr>
              <p:cNvSpPr/>
              <p:nvPr/>
            </p:nvSpPr>
            <p:spPr>
              <a:xfrm>
                <a:off x="4788030" y="1225689"/>
                <a:ext cx="2632324" cy="5632311"/>
              </a:xfrm>
              <a:prstGeom prst="rect">
                <a:avLst/>
              </a:prstGeom>
            </p:spPr>
            <p:txBody>
              <a:bodyPr wrap="none">
                <a:spAutoFit/>
              </a:bodyPr>
              <a:lstStyle/>
              <a:p>
                <a:pPr algn="ctr"/>
                <a:r>
                  <a:rPr lang="en-US" sz="4000" dirty="0"/>
                  <a:t>Members:</a:t>
                </a:r>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r>
                        <a:rPr lang="en-US" sz="4000" b="0" i="1" smtClean="0">
                          <a:solidFill>
                            <a:srgbClr val="0070C0"/>
                          </a:solidFill>
                          <a:latin typeface="Cambria Math" panose="02040503050406030204" pitchFamily="18" charset="0"/>
                        </a:rPr>
                        <m:t>𝑥</m:t>
                      </m:r>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+1</m:t>
                      </m:r>
                    </m:oMath>
                  </m:oMathPara>
                </a14:m>
                <a:endParaRPr lang="en-CA" sz="4000" dirty="0"/>
              </a:p>
            </p:txBody>
          </p:sp>
        </mc:Choice>
        <mc:Fallback xmlns="">
          <p:sp>
            <p:nvSpPr>
              <p:cNvPr id="8" name="Rectangle 7">
                <a:extLst>
                  <a:ext uri="{FF2B5EF4-FFF2-40B4-BE49-F238E27FC236}">
                    <a16:creationId xmlns:a16="http://schemas.microsoft.com/office/drawing/2014/main" id="{7EDC8FF1-70F6-4843-8825-C2BF1E55A9C0}"/>
                  </a:ext>
                </a:extLst>
              </p:cNvPr>
              <p:cNvSpPr>
                <a:spLocks noRot="1" noChangeAspect="1" noMove="1" noResize="1" noEditPoints="1" noAdjustHandles="1" noChangeArrowheads="1" noChangeShapeType="1" noTextEdit="1"/>
              </p:cNvSpPr>
              <p:nvPr/>
            </p:nvSpPr>
            <p:spPr>
              <a:xfrm>
                <a:off x="4788030" y="1225689"/>
                <a:ext cx="2632324" cy="5632311"/>
              </a:xfrm>
              <a:prstGeom prst="rect">
                <a:avLst/>
              </a:prstGeom>
              <a:blipFill>
                <a:blip r:embed="rId3"/>
                <a:stretch>
                  <a:fillRect l="-1620" t="-1840" r="-16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A116D7-EFE0-452A-9FBB-DD0CD387D7C8}"/>
                  </a:ext>
                </a:extLst>
              </p:cNvPr>
              <p:cNvSpPr/>
              <p:nvPr/>
            </p:nvSpPr>
            <p:spPr>
              <a:xfrm>
                <a:off x="219074" y="1209057"/>
                <a:ext cx="3143557" cy="4124206"/>
              </a:xfrm>
              <a:prstGeom prst="rect">
                <a:avLst/>
              </a:prstGeom>
            </p:spPr>
            <p:txBody>
              <a:bodyPr wrap="square">
                <a:spAutoFit/>
              </a:bodyPr>
              <a:lstStyle/>
              <a:p>
                <a:pPr algn="ctr"/>
                <a:r>
                  <a:rPr lang="en-US" sz="4000" dirty="0"/>
                  <a:t>Members:</a:t>
                </a:r>
                <a:endParaRPr lang="en-US" sz="40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0</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solidFill>
                            <a:srgbClr val="0070C0"/>
                          </a:solidFill>
                          <a:latin typeface="Cambria Math" panose="02040503050406030204" pitchFamily="18" charset="0"/>
                        </a:rPr>
                        <m:t>𝑥</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m:oMathPara>
                </a14:m>
                <a:endParaRPr lang="en-CA" sz="5400" dirty="0"/>
              </a:p>
            </p:txBody>
          </p:sp>
        </mc:Choice>
        <mc:Fallback xmlns="">
          <p:sp>
            <p:nvSpPr>
              <p:cNvPr id="9" name="Rectangle 8">
                <a:extLst>
                  <a:ext uri="{FF2B5EF4-FFF2-40B4-BE49-F238E27FC236}">
                    <a16:creationId xmlns:a16="http://schemas.microsoft.com/office/drawing/2014/main" id="{DAA116D7-EFE0-452A-9FBB-DD0CD387D7C8}"/>
                  </a:ext>
                </a:extLst>
              </p:cNvPr>
              <p:cNvSpPr>
                <a:spLocks noRot="1" noChangeAspect="1" noMove="1" noResize="1" noEditPoints="1" noAdjustHandles="1" noChangeArrowheads="1" noChangeShapeType="1" noTextEdit="1"/>
              </p:cNvSpPr>
              <p:nvPr/>
            </p:nvSpPr>
            <p:spPr>
              <a:xfrm>
                <a:off x="219074" y="1209057"/>
                <a:ext cx="3143557" cy="4124206"/>
              </a:xfrm>
              <a:prstGeom prst="rect">
                <a:avLst/>
              </a:prstGeom>
              <a:blipFill>
                <a:blip r:embed="rId4"/>
                <a:stretch>
                  <a:fillRect t="-25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7705B8F8-4B8A-48A4-AD5B-4A19112A18B2}"/>
                  </a:ext>
                </a:extLst>
              </p:cNvPr>
              <p:cNvSpPr>
                <a:spLocks noGrp="1"/>
              </p:cNvSpPr>
              <p:nvPr>
                <p:ph type="title"/>
              </p:nvPr>
            </p:nvSpPr>
            <p:spPr>
              <a:xfrm>
                <a:off x="1091381" y="0"/>
                <a:ext cx="1504336" cy="1325563"/>
              </a:xfrm>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𝔽</m:t>
                          </m:r>
                        </m:e>
                        <m:sub>
                          <m:r>
                            <a:rPr lang="en-US" sz="8000" i="1">
                              <a:latin typeface="Cambria Math" panose="02040503050406030204" pitchFamily="18" charset="0"/>
                            </a:rPr>
                            <m:t>4</m:t>
                          </m:r>
                        </m:sub>
                      </m:sSub>
                    </m:oMath>
                  </m:oMathPara>
                </a14:m>
                <a:endParaRPr lang="en-CA" sz="8000" dirty="0"/>
              </a:p>
            </p:txBody>
          </p:sp>
        </mc:Choice>
        <mc:Fallback xmlns="">
          <p:sp>
            <p:nvSpPr>
              <p:cNvPr id="10" name="Title 1">
                <a:extLst>
                  <a:ext uri="{FF2B5EF4-FFF2-40B4-BE49-F238E27FC236}">
                    <a16:creationId xmlns:a16="http://schemas.microsoft.com/office/drawing/2014/main" id="{7705B8F8-4B8A-48A4-AD5B-4A19112A18B2}"/>
                  </a:ext>
                </a:extLst>
              </p:cNvPr>
              <p:cNvSpPr>
                <a:spLocks noGrp="1" noRot="1" noChangeAspect="1" noMove="1" noResize="1" noEditPoints="1" noAdjustHandles="1" noChangeArrowheads="1" noChangeShapeType="1" noTextEdit="1"/>
              </p:cNvSpPr>
              <p:nvPr>
                <p:ph type="title"/>
              </p:nvPr>
            </p:nvSpPr>
            <p:spPr>
              <a:xfrm>
                <a:off x="1091381" y="0"/>
                <a:ext cx="1504336" cy="1325563"/>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FD8B01E7-EDF1-4177-BAE4-9DB1FC0B0141}"/>
                  </a:ext>
                </a:extLst>
              </p:cNvPr>
              <p:cNvSpPr txBox="1">
                <a:spLocks/>
              </p:cNvSpPr>
              <p:nvPr/>
            </p:nvSpPr>
            <p:spPr>
              <a:xfrm>
                <a:off x="5461820"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8</m:t>
                          </m:r>
                        </m:sub>
                      </m:sSub>
                    </m:oMath>
                  </m:oMathPara>
                </a14:m>
                <a:endParaRPr lang="en-CA" sz="8000" dirty="0"/>
              </a:p>
            </p:txBody>
          </p:sp>
        </mc:Choice>
        <mc:Fallback xmlns="">
          <p:sp>
            <p:nvSpPr>
              <p:cNvPr id="11" name="Title 1">
                <a:extLst>
                  <a:ext uri="{FF2B5EF4-FFF2-40B4-BE49-F238E27FC236}">
                    <a16:creationId xmlns:a16="http://schemas.microsoft.com/office/drawing/2014/main" id="{FD8B01E7-EDF1-4177-BAE4-9DB1FC0B0141}"/>
                  </a:ext>
                </a:extLst>
              </p:cNvPr>
              <p:cNvSpPr txBox="1">
                <a:spLocks noRot="1" noChangeAspect="1" noMove="1" noResize="1" noEditPoints="1" noAdjustHandles="1" noChangeArrowheads="1" noChangeShapeType="1" noTextEdit="1"/>
              </p:cNvSpPr>
              <p:nvPr/>
            </p:nvSpPr>
            <p:spPr>
              <a:xfrm>
                <a:off x="5461820" y="0"/>
                <a:ext cx="1504336" cy="13255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1D00928B-4373-41B8-8A00-67A0F7C7BD7D}"/>
                  </a:ext>
                </a:extLst>
              </p:cNvPr>
              <p:cNvSpPr txBox="1">
                <a:spLocks/>
              </p:cNvSpPr>
              <p:nvPr/>
            </p:nvSpPr>
            <p:spPr>
              <a:xfrm>
                <a:off x="9596285"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9</m:t>
                          </m:r>
                        </m:sub>
                      </m:sSub>
                    </m:oMath>
                  </m:oMathPara>
                </a14:m>
                <a:endParaRPr lang="en-CA" sz="8000" dirty="0"/>
              </a:p>
            </p:txBody>
          </p:sp>
        </mc:Choice>
        <mc:Fallback xmlns="">
          <p:sp>
            <p:nvSpPr>
              <p:cNvPr id="12" name="Title 1">
                <a:extLst>
                  <a:ext uri="{FF2B5EF4-FFF2-40B4-BE49-F238E27FC236}">
                    <a16:creationId xmlns:a16="http://schemas.microsoft.com/office/drawing/2014/main" id="{1D00928B-4373-41B8-8A00-67A0F7C7BD7D}"/>
                  </a:ext>
                </a:extLst>
              </p:cNvPr>
              <p:cNvSpPr txBox="1">
                <a:spLocks noRot="1" noChangeAspect="1" noMove="1" noResize="1" noEditPoints="1" noAdjustHandles="1" noChangeArrowheads="1" noChangeShapeType="1" noTextEdit="1"/>
              </p:cNvSpPr>
              <p:nvPr/>
            </p:nvSpPr>
            <p:spPr>
              <a:xfrm>
                <a:off x="9596285" y="0"/>
                <a:ext cx="1504336" cy="1325563"/>
              </a:xfrm>
              <a:prstGeom prst="rect">
                <a:avLst/>
              </a:prstGeom>
              <a:blipFill>
                <a:blip r:embed="rId7"/>
                <a:stretch>
                  <a:fillRect/>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9396F486-3BE1-4023-8209-765D9903D21A}"/>
              </a:ext>
            </a:extLst>
          </p:cNvPr>
          <p:cNvCxnSpPr>
            <a:cxnSpLocks/>
          </p:cNvCxnSpPr>
          <p:nvPr/>
        </p:nvCxnSpPr>
        <p:spPr>
          <a:xfrm flipV="1">
            <a:off x="3853759"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E1290253-BB11-4C36-98A1-57B3CA2DE2C4}"/>
              </a:ext>
            </a:extLst>
          </p:cNvPr>
          <p:cNvCxnSpPr>
            <a:cxnSpLocks/>
          </p:cNvCxnSpPr>
          <p:nvPr/>
        </p:nvCxnSpPr>
        <p:spPr>
          <a:xfrm flipV="1">
            <a:off x="8194701"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1356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9C7F-B5D7-442D-B204-FE833EDFB68A}"/>
              </a:ext>
            </a:extLst>
          </p:cNvPr>
          <p:cNvSpPr>
            <a:spLocks noGrp="1"/>
          </p:cNvSpPr>
          <p:nvPr>
            <p:ph type="title"/>
          </p:nvPr>
        </p:nvSpPr>
        <p:spPr>
          <a:xfrm>
            <a:off x="0" y="0"/>
            <a:ext cx="12192000" cy="1325563"/>
          </a:xfrm>
        </p:spPr>
        <p:txBody>
          <a:bodyPr>
            <a:noAutofit/>
          </a:bodyPr>
          <a:lstStyle/>
          <a:p>
            <a:r>
              <a:rPr lang="en-US" sz="6000" dirty="0"/>
              <a:t>Reed-Solomon Codes </a:t>
            </a:r>
            <a:r>
              <a:rPr lang="en-US" sz="4800" dirty="0"/>
              <a:t>(non-binary codes)</a:t>
            </a:r>
            <a:endParaRPr lang="en-CA" sz="6000" dirty="0"/>
          </a:p>
        </p:txBody>
      </p:sp>
      <p:pic>
        <p:nvPicPr>
          <p:cNvPr id="1026" name="Picture 2" descr="Image result for this pc icon windows">
            <a:extLst>
              <a:ext uri="{FF2B5EF4-FFF2-40B4-BE49-F238E27FC236}">
                <a16:creationId xmlns:a16="http://schemas.microsoft.com/office/drawing/2014/main" id="{81CDA47B-636D-4C5A-AE71-F65EC0C69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0195" y="1255395"/>
            <a:ext cx="2381250" cy="2381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832CB27-8D00-4EF9-9FBB-2DC3C1A1B2AA}"/>
                  </a:ext>
                </a:extLst>
              </p:cNvPr>
              <p:cNvSpPr txBox="1"/>
              <p:nvPr/>
            </p:nvSpPr>
            <p:spPr>
              <a:xfrm>
                <a:off x="160020" y="2667000"/>
                <a:ext cx="11262360" cy="923330"/>
              </a:xfrm>
              <a:prstGeom prst="rect">
                <a:avLst/>
              </a:prstGeom>
              <a:noFill/>
            </p:spPr>
            <p:txBody>
              <a:bodyPr wrap="square" rtlCol="0">
                <a:spAutoFit/>
              </a:bodyPr>
              <a:lstStyle/>
              <a:p>
                <a:r>
                  <a:rPr lang="en-US" sz="4800" dirty="0">
                    <a:solidFill>
                      <a:schemeClr val="tx1"/>
                    </a:solidFill>
                  </a:rPr>
                  <a:t>Non-Binary Code:  </a:t>
                </a:r>
                <a14:m>
                  <m:oMath xmlns:m="http://schemas.openxmlformats.org/officeDocument/2006/math">
                    <m:r>
                      <a:rPr lang="en-US" sz="5400" b="0" i="1" smtClean="0">
                        <a:solidFill>
                          <a:schemeClr val="tx1"/>
                        </a:solidFill>
                        <a:latin typeface="Cambria Math" panose="02040503050406030204" pitchFamily="18" charset="0"/>
                      </a:rPr>
                      <m:t>𝛼</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𝛽</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𝛼</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𝜖</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𝛽</m:t>
                    </m:r>
                  </m:oMath>
                </a14:m>
                <a:endParaRPr lang="en-CA" sz="5400" dirty="0">
                  <a:solidFill>
                    <a:schemeClr val="tx1"/>
                  </a:solidFill>
                </a:endParaRPr>
              </a:p>
            </p:txBody>
          </p:sp>
        </mc:Choice>
        <mc:Fallback>
          <p:sp>
            <p:nvSpPr>
              <p:cNvPr id="7" name="TextBox 6">
                <a:extLst>
                  <a:ext uri="{FF2B5EF4-FFF2-40B4-BE49-F238E27FC236}">
                    <a16:creationId xmlns:a16="http://schemas.microsoft.com/office/drawing/2014/main" id="{1832CB27-8D00-4EF9-9FBB-2DC3C1A1B2AA}"/>
                  </a:ext>
                </a:extLst>
              </p:cNvPr>
              <p:cNvSpPr txBox="1">
                <a:spLocks noRot="1" noChangeAspect="1" noMove="1" noResize="1" noEditPoints="1" noAdjustHandles="1" noChangeArrowheads="1" noChangeShapeType="1" noTextEdit="1"/>
              </p:cNvSpPr>
              <p:nvPr/>
            </p:nvSpPr>
            <p:spPr>
              <a:xfrm>
                <a:off x="160020" y="2667000"/>
                <a:ext cx="11262360" cy="923330"/>
              </a:xfrm>
              <a:prstGeom prst="rect">
                <a:avLst/>
              </a:prstGeom>
              <a:blipFill>
                <a:blip r:embed="rId3"/>
                <a:stretch>
                  <a:fillRect l="-2435" t="-6623" b="-32450"/>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6802F01-C43A-4592-9299-C9F822A085B0}"/>
                  </a:ext>
                </a:extLst>
              </p:cNvPr>
              <p:cNvSpPr txBox="1"/>
              <p:nvPr/>
            </p:nvSpPr>
            <p:spPr>
              <a:xfrm>
                <a:off x="518160" y="1386840"/>
                <a:ext cx="11269980" cy="923330"/>
              </a:xfrm>
              <a:prstGeom prst="rect">
                <a:avLst/>
              </a:prstGeom>
              <a:noFill/>
            </p:spPr>
            <p:txBody>
              <a:bodyPr wrap="square" rtlCol="0">
                <a:spAutoFit/>
              </a:bodyPr>
              <a:lstStyle/>
              <a:p>
                <a:r>
                  <a:rPr lang="en-US" sz="5400" dirty="0"/>
                  <a:t>Binary Code:      </a:t>
                </a:r>
                <a14:m>
                  <m:oMath xmlns:m="http://schemas.openxmlformats.org/officeDocument/2006/math">
                    <m:r>
                      <a:rPr lang="en-US" sz="5400" b="0" i="1" smtClean="0">
                        <a:latin typeface="Cambria Math" panose="02040503050406030204" pitchFamily="18" charset="0"/>
                      </a:rPr>
                      <m:t>1  0  1  1  0  0</m:t>
                    </m:r>
                  </m:oMath>
                </a14:m>
                <a:endParaRPr lang="en-CA" sz="5400" dirty="0"/>
              </a:p>
            </p:txBody>
          </p:sp>
        </mc:Choice>
        <mc:Fallback>
          <p:sp>
            <p:nvSpPr>
              <p:cNvPr id="8" name="TextBox 7">
                <a:extLst>
                  <a:ext uri="{FF2B5EF4-FFF2-40B4-BE49-F238E27FC236}">
                    <a16:creationId xmlns:a16="http://schemas.microsoft.com/office/drawing/2014/main" id="{66802F01-C43A-4592-9299-C9F822A085B0}"/>
                  </a:ext>
                </a:extLst>
              </p:cNvPr>
              <p:cNvSpPr txBox="1">
                <a:spLocks noRot="1" noChangeAspect="1" noMove="1" noResize="1" noEditPoints="1" noAdjustHandles="1" noChangeArrowheads="1" noChangeShapeType="1" noTextEdit="1"/>
              </p:cNvSpPr>
              <p:nvPr/>
            </p:nvSpPr>
            <p:spPr>
              <a:xfrm>
                <a:off x="518160" y="1386840"/>
                <a:ext cx="11269980" cy="923330"/>
              </a:xfrm>
              <a:prstGeom prst="rect">
                <a:avLst/>
              </a:prstGeom>
              <a:blipFill>
                <a:blip r:embed="rId4"/>
                <a:stretch>
                  <a:fillRect l="-2866" t="-17881" b="-39735"/>
                </a:stretch>
              </a:blipFill>
            </p:spPr>
            <p:txBody>
              <a:bodyPr/>
              <a:lstStyle/>
              <a:p>
                <a:r>
                  <a:rPr lang="en-CA">
                    <a:noFill/>
                  </a:rPr>
                  <a:t> </a:t>
                </a:r>
              </a:p>
            </p:txBody>
          </p:sp>
        </mc:Fallback>
      </mc:AlternateContent>
    </p:spTree>
    <p:extLst>
      <p:ext uri="{BB962C8B-B14F-4D97-AF65-F5344CB8AC3E}">
        <p14:creationId xmlns:p14="http://schemas.microsoft.com/office/powerpoint/2010/main" val="338510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A8BBB-2DC1-463F-B921-EC684473E217}"/>
                  </a:ext>
                </a:extLst>
              </p:cNvPr>
              <p:cNvSpPr/>
              <p:nvPr/>
            </p:nvSpPr>
            <p:spPr>
              <a:xfrm>
                <a:off x="9215636" y="1225689"/>
                <a:ext cx="2105192" cy="5638659"/>
              </a:xfrm>
              <a:prstGeom prst="rect">
                <a:avLst/>
              </a:prstGeom>
            </p:spPr>
            <p:txBody>
              <a:bodyPr wrap="none">
                <a:spAutoFit/>
              </a:bodyPr>
              <a:lstStyle/>
              <a:p>
                <a:pPr algn="ctr"/>
                <a:r>
                  <a:rPr lang="en-US" sz="3600" dirty="0"/>
                  <a:t>Members:</a:t>
                </a:r>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0</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1</m:t>
                      </m:r>
                    </m:oMath>
                  </m:oMathPara>
                </a14:m>
                <a:endParaRPr lang="en-CA" sz="3600" dirty="0"/>
              </a:p>
              <a:p>
                <a:pPr algn="ctr"/>
                <a14:m>
                  <m:oMathPara xmlns:m="http://schemas.openxmlformats.org/officeDocument/2006/math">
                    <m:oMathParaPr>
                      <m:jc m:val="centerGroup"/>
                    </m:oMathParaPr>
                    <m:oMath xmlns:m="http://schemas.openxmlformats.org/officeDocument/2006/math">
                      <m:r>
                        <a:rPr lang="en-US" sz="3600" i="1">
                          <a:solidFill>
                            <a:schemeClr val="accent2">
                              <a:lumMod val="75000"/>
                            </a:schemeClr>
                          </a:solidFill>
                          <a:latin typeface="Cambria Math" panose="02040503050406030204" pitchFamily="18" charset="0"/>
                        </a:rPr>
                        <m:t>𝛼</m:t>
                      </m:r>
                    </m:oMath>
                  </m:oMathPara>
                </a14:m>
                <a:endParaRPr lang="en-US" sz="360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2</m:t>
                          </m:r>
                        </m:sup>
                      </m:sSup>
                      <m:r>
                        <a:rPr lang="en-US" sz="3600" i="1">
                          <a:latin typeface="Cambria Math" panose="02040503050406030204" pitchFamily="18" charset="0"/>
                        </a:rPr>
                        <m:t> </m:t>
                      </m:r>
                    </m:oMath>
                  </m:oMathPara>
                </a14:m>
                <a:endParaRPr lang="en-US" sz="3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3</m:t>
                          </m:r>
                        </m:sup>
                      </m:sSup>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4</m:t>
                          </m:r>
                        </m:sup>
                      </m:sSup>
                    </m:oMath>
                  </m:oMathPara>
                </a14:m>
                <a:endParaRPr lang="en-CA" sz="3600" dirty="0"/>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5</m:t>
                          </m:r>
                        </m:sup>
                      </m:sSup>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6</m:t>
                          </m:r>
                        </m:sup>
                      </m:sSup>
                    </m:oMath>
                  </m:oMathPara>
                </a14:m>
                <a:endParaRPr lang="en-CA" sz="3600" dirty="0"/>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b="0" i="1" smtClean="0">
                              <a:latin typeface="Cambria Math" panose="02040503050406030204" pitchFamily="18" charset="0"/>
                            </a:rPr>
                            <m:t>7</m:t>
                          </m:r>
                        </m:sup>
                      </m:sSup>
                    </m:oMath>
                  </m:oMathPara>
                </a14:m>
                <a:endParaRPr lang="en-CA" sz="3600" dirty="0"/>
              </a:p>
            </p:txBody>
          </p:sp>
        </mc:Choice>
        <mc:Fallback xmlns="">
          <p:sp>
            <p:nvSpPr>
              <p:cNvPr id="6" name="Rectangle 5">
                <a:extLst>
                  <a:ext uri="{FF2B5EF4-FFF2-40B4-BE49-F238E27FC236}">
                    <a16:creationId xmlns:a16="http://schemas.microsoft.com/office/drawing/2014/main" id="{439A8BBB-2DC1-463F-B921-EC684473E217}"/>
                  </a:ext>
                </a:extLst>
              </p:cNvPr>
              <p:cNvSpPr>
                <a:spLocks noRot="1" noChangeAspect="1" noMove="1" noResize="1" noEditPoints="1" noAdjustHandles="1" noChangeArrowheads="1" noChangeShapeType="1" noTextEdit="1"/>
              </p:cNvSpPr>
              <p:nvPr/>
            </p:nvSpPr>
            <p:spPr>
              <a:xfrm>
                <a:off x="9215636" y="1225689"/>
                <a:ext cx="2105192" cy="5638659"/>
              </a:xfrm>
              <a:prstGeom prst="rect">
                <a:avLst/>
              </a:prstGeom>
              <a:blipFill>
                <a:blip r:embed="rId2"/>
                <a:stretch>
                  <a:fillRect l="-8406" t="-1514" r="-81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EDC8FF1-70F6-4843-8825-C2BF1E55A9C0}"/>
                  </a:ext>
                </a:extLst>
              </p:cNvPr>
              <p:cNvSpPr/>
              <p:nvPr/>
            </p:nvSpPr>
            <p:spPr>
              <a:xfrm>
                <a:off x="4943041" y="1225689"/>
                <a:ext cx="2322302" cy="5632311"/>
              </a:xfrm>
              <a:prstGeom prst="rect">
                <a:avLst/>
              </a:prstGeom>
            </p:spPr>
            <p:txBody>
              <a:bodyPr wrap="none">
                <a:spAutoFit/>
              </a:bodyPr>
              <a:lstStyle/>
              <a:p>
                <a:pPr algn="ctr"/>
                <a:r>
                  <a:rPr lang="en-US" sz="4000" dirty="0"/>
                  <a:t>Members:</a:t>
                </a:r>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Group"/>
                    </m:oMathParaPr>
                    <m:oMath xmlns:m="http://schemas.openxmlformats.org/officeDocument/2006/math">
                      <m:r>
                        <a:rPr lang="en-US" sz="4000" i="1">
                          <a:solidFill>
                            <a:schemeClr val="accent2">
                              <a:lumMod val="75000"/>
                            </a:schemeClr>
                          </a:solidFill>
                          <a:latin typeface="Cambria Math" panose="02040503050406030204" pitchFamily="18" charset="0"/>
                        </a:rPr>
                        <m:t>𝛼</m:t>
                      </m:r>
                    </m:oMath>
                  </m:oMathPara>
                </a14:m>
                <a:endParaRPr lang="en-US" sz="400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chemeClr val="accent2">
                                  <a:lumMod val="75000"/>
                                </a:schemeClr>
                              </a:solidFill>
                              <a:latin typeface="Cambria Math" panose="02040503050406030204" pitchFamily="18" charset="0"/>
                            </a:rPr>
                            <m:t>𝛼</m:t>
                          </m:r>
                        </m:e>
                        <m:sup>
                          <m:r>
                            <a:rPr lang="en-US" sz="4000" i="1">
                              <a:latin typeface="Cambria Math" panose="02040503050406030204" pitchFamily="18" charset="0"/>
                            </a:rPr>
                            <m:t>2</m:t>
                          </m:r>
                        </m:sup>
                      </m:sSup>
                      <m:r>
                        <a:rPr lang="en-US" sz="4000" i="1">
                          <a:latin typeface="Cambria Math" panose="02040503050406030204" pitchFamily="18" charset="0"/>
                        </a:rPr>
                        <m:t> </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chemeClr val="accent2">
                                  <a:lumMod val="75000"/>
                                </a:schemeClr>
                              </a:solidFill>
                              <a:latin typeface="Cambria Math" panose="02040503050406030204" pitchFamily="18" charset="0"/>
                            </a:rPr>
                            <m:t>𝛼</m:t>
                          </m:r>
                        </m:e>
                        <m:sup>
                          <m:r>
                            <a:rPr lang="en-US" sz="4000" b="0" i="1" smtClean="0">
                              <a:latin typeface="Cambria Math" panose="02040503050406030204" pitchFamily="18" charset="0"/>
                            </a:rPr>
                            <m:t>3</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chemeClr val="accent2">
                                  <a:lumMod val="75000"/>
                                </a:schemeClr>
                              </a:solidFill>
                              <a:latin typeface="Cambria Math" panose="02040503050406030204" pitchFamily="18" charset="0"/>
                            </a:rPr>
                            <m:t>𝛼</m:t>
                          </m:r>
                        </m:e>
                        <m:sup>
                          <m:r>
                            <a:rPr lang="en-US" sz="4000" b="0" i="1" smtClean="0">
                              <a:latin typeface="Cambria Math" panose="02040503050406030204" pitchFamily="18" charset="0"/>
                            </a:rPr>
                            <m:t>4</m:t>
                          </m:r>
                        </m:sup>
                      </m:sSup>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chemeClr val="accent2">
                                  <a:lumMod val="75000"/>
                                </a:schemeClr>
                              </a:solidFill>
                              <a:latin typeface="Cambria Math" panose="02040503050406030204" pitchFamily="18" charset="0"/>
                            </a:rPr>
                            <m:t>𝛼</m:t>
                          </m:r>
                        </m:e>
                        <m:sup>
                          <m:r>
                            <a:rPr lang="en-US" sz="4000" b="0" i="1" smtClean="0">
                              <a:latin typeface="Cambria Math" panose="02040503050406030204" pitchFamily="18" charset="0"/>
                            </a:rPr>
                            <m:t>5</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chemeClr val="accent2">
                                  <a:lumMod val="75000"/>
                                </a:schemeClr>
                              </a:solidFill>
                              <a:latin typeface="Cambria Math" panose="02040503050406030204" pitchFamily="18" charset="0"/>
                            </a:rPr>
                            <m:t>𝛼</m:t>
                          </m:r>
                        </m:e>
                        <m:sup>
                          <m:r>
                            <a:rPr lang="en-US" sz="4000" b="0" i="1" smtClean="0">
                              <a:latin typeface="Cambria Math" panose="02040503050406030204" pitchFamily="18" charset="0"/>
                            </a:rPr>
                            <m:t>6</m:t>
                          </m:r>
                        </m:sup>
                      </m:sSup>
                    </m:oMath>
                  </m:oMathPara>
                </a14:m>
                <a:endParaRPr lang="en-CA" sz="4000" dirty="0"/>
              </a:p>
            </p:txBody>
          </p:sp>
        </mc:Choice>
        <mc:Fallback xmlns="">
          <p:sp>
            <p:nvSpPr>
              <p:cNvPr id="8" name="Rectangle 7">
                <a:extLst>
                  <a:ext uri="{FF2B5EF4-FFF2-40B4-BE49-F238E27FC236}">
                    <a16:creationId xmlns:a16="http://schemas.microsoft.com/office/drawing/2014/main" id="{7EDC8FF1-70F6-4843-8825-C2BF1E55A9C0}"/>
                  </a:ext>
                </a:extLst>
              </p:cNvPr>
              <p:cNvSpPr>
                <a:spLocks noRot="1" noChangeAspect="1" noMove="1" noResize="1" noEditPoints="1" noAdjustHandles="1" noChangeArrowheads="1" noChangeShapeType="1" noTextEdit="1"/>
              </p:cNvSpPr>
              <p:nvPr/>
            </p:nvSpPr>
            <p:spPr>
              <a:xfrm>
                <a:off x="4943041" y="1225689"/>
                <a:ext cx="2322302" cy="5632311"/>
              </a:xfrm>
              <a:prstGeom prst="rect">
                <a:avLst/>
              </a:prstGeom>
              <a:blipFill>
                <a:blip r:embed="rId3"/>
                <a:stretch>
                  <a:fillRect l="-8661" t="-1840" r="-83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A116D7-EFE0-452A-9FBB-DD0CD387D7C8}"/>
                  </a:ext>
                </a:extLst>
              </p:cNvPr>
              <p:cNvSpPr/>
              <p:nvPr/>
            </p:nvSpPr>
            <p:spPr>
              <a:xfrm>
                <a:off x="219074" y="1209057"/>
                <a:ext cx="3143557" cy="4031873"/>
              </a:xfrm>
              <a:prstGeom prst="rect">
                <a:avLst/>
              </a:prstGeom>
            </p:spPr>
            <p:txBody>
              <a:bodyPr wrap="square">
                <a:spAutoFit/>
              </a:bodyPr>
              <a:lstStyle/>
              <a:p>
                <a:pPr algn="ctr"/>
                <a:r>
                  <a:rPr lang="en-US" sz="4000" dirty="0"/>
                  <a:t>Members:</a:t>
                </a:r>
                <a:endParaRPr lang="en-US" sz="40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0</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solidFill>
                            <a:schemeClr val="accent2">
                              <a:lumMod val="75000"/>
                            </a:schemeClr>
                          </a:solidFill>
                          <a:latin typeface="Cambria Math" panose="02040503050406030204" pitchFamily="18" charset="0"/>
                        </a:rPr>
                        <m:t>𝛼</m:t>
                      </m:r>
                    </m:oMath>
                  </m:oMathPara>
                </a14:m>
                <a:endParaRPr lang="en-US" sz="5400" b="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5400" b="0" i="1" smtClean="0">
                              <a:solidFill>
                                <a:schemeClr val="accent2">
                                  <a:lumMod val="75000"/>
                                </a:schemeClr>
                              </a:solidFill>
                              <a:latin typeface="Cambria Math" panose="02040503050406030204" pitchFamily="18" charset="0"/>
                            </a:rPr>
                          </m:ctrlPr>
                        </m:sSupPr>
                        <m:e>
                          <m:r>
                            <a:rPr lang="en-US" sz="5400" i="1">
                              <a:solidFill>
                                <a:schemeClr val="accent2">
                                  <a:lumMod val="75000"/>
                                </a:schemeClr>
                              </a:solidFill>
                              <a:latin typeface="Cambria Math" panose="02040503050406030204" pitchFamily="18" charset="0"/>
                            </a:rPr>
                            <m:t>𝛼</m:t>
                          </m:r>
                        </m:e>
                        <m:sup>
                          <m:r>
                            <a:rPr lang="en-US" sz="5400" b="0" i="1" smtClean="0">
                              <a:solidFill>
                                <a:schemeClr val="tx1"/>
                              </a:solidFill>
                              <a:latin typeface="Cambria Math" panose="02040503050406030204" pitchFamily="18" charset="0"/>
                            </a:rPr>
                            <m:t>2</m:t>
                          </m:r>
                        </m:sup>
                      </m:sSup>
                    </m:oMath>
                  </m:oMathPara>
                </a14:m>
                <a:endParaRPr lang="en-CA" sz="5400" dirty="0"/>
              </a:p>
            </p:txBody>
          </p:sp>
        </mc:Choice>
        <mc:Fallback xmlns="">
          <p:sp>
            <p:nvSpPr>
              <p:cNvPr id="9" name="Rectangle 8">
                <a:extLst>
                  <a:ext uri="{FF2B5EF4-FFF2-40B4-BE49-F238E27FC236}">
                    <a16:creationId xmlns:a16="http://schemas.microsoft.com/office/drawing/2014/main" id="{DAA116D7-EFE0-452A-9FBB-DD0CD387D7C8}"/>
                  </a:ext>
                </a:extLst>
              </p:cNvPr>
              <p:cNvSpPr>
                <a:spLocks noRot="1" noChangeAspect="1" noMove="1" noResize="1" noEditPoints="1" noAdjustHandles="1" noChangeArrowheads="1" noChangeShapeType="1" noTextEdit="1"/>
              </p:cNvSpPr>
              <p:nvPr/>
            </p:nvSpPr>
            <p:spPr>
              <a:xfrm>
                <a:off x="219074" y="1209057"/>
                <a:ext cx="3143557" cy="4031873"/>
              </a:xfrm>
              <a:prstGeom prst="rect">
                <a:avLst/>
              </a:prstGeom>
              <a:blipFill>
                <a:blip r:embed="rId4"/>
                <a:stretch>
                  <a:fillRect t="-256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7705B8F8-4B8A-48A4-AD5B-4A19112A18B2}"/>
                  </a:ext>
                </a:extLst>
              </p:cNvPr>
              <p:cNvSpPr>
                <a:spLocks noGrp="1"/>
              </p:cNvSpPr>
              <p:nvPr>
                <p:ph type="title"/>
              </p:nvPr>
            </p:nvSpPr>
            <p:spPr>
              <a:xfrm>
                <a:off x="1091381" y="0"/>
                <a:ext cx="1504336" cy="1325563"/>
              </a:xfrm>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𝔽</m:t>
                          </m:r>
                        </m:e>
                        <m:sub>
                          <m:r>
                            <a:rPr lang="en-US" sz="8000" i="1">
                              <a:latin typeface="Cambria Math" panose="02040503050406030204" pitchFamily="18" charset="0"/>
                            </a:rPr>
                            <m:t>4</m:t>
                          </m:r>
                        </m:sub>
                      </m:sSub>
                    </m:oMath>
                  </m:oMathPara>
                </a14:m>
                <a:endParaRPr lang="en-CA" sz="8000" dirty="0"/>
              </a:p>
            </p:txBody>
          </p:sp>
        </mc:Choice>
        <mc:Fallback xmlns="">
          <p:sp>
            <p:nvSpPr>
              <p:cNvPr id="10" name="Title 1">
                <a:extLst>
                  <a:ext uri="{FF2B5EF4-FFF2-40B4-BE49-F238E27FC236}">
                    <a16:creationId xmlns:a16="http://schemas.microsoft.com/office/drawing/2014/main" id="{7705B8F8-4B8A-48A4-AD5B-4A19112A18B2}"/>
                  </a:ext>
                </a:extLst>
              </p:cNvPr>
              <p:cNvSpPr>
                <a:spLocks noGrp="1" noRot="1" noChangeAspect="1" noMove="1" noResize="1" noEditPoints="1" noAdjustHandles="1" noChangeArrowheads="1" noChangeShapeType="1" noTextEdit="1"/>
              </p:cNvSpPr>
              <p:nvPr>
                <p:ph type="title"/>
              </p:nvPr>
            </p:nvSpPr>
            <p:spPr>
              <a:xfrm>
                <a:off x="1091381" y="0"/>
                <a:ext cx="1504336" cy="1325563"/>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FD8B01E7-EDF1-4177-BAE4-9DB1FC0B0141}"/>
                  </a:ext>
                </a:extLst>
              </p:cNvPr>
              <p:cNvSpPr txBox="1">
                <a:spLocks/>
              </p:cNvSpPr>
              <p:nvPr/>
            </p:nvSpPr>
            <p:spPr>
              <a:xfrm>
                <a:off x="5461820"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8</m:t>
                          </m:r>
                        </m:sub>
                      </m:sSub>
                    </m:oMath>
                  </m:oMathPara>
                </a14:m>
                <a:endParaRPr lang="en-CA" sz="8000" dirty="0"/>
              </a:p>
            </p:txBody>
          </p:sp>
        </mc:Choice>
        <mc:Fallback xmlns="">
          <p:sp>
            <p:nvSpPr>
              <p:cNvPr id="11" name="Title 1">
                <a:extLst>
                  <a:ext uri="{FF2B5EF4-FFF2-40B4-BE49-F238E27FC236}">
                    <a16:creationId xmlns:a16="http://schemas.microsoft.com/office/drawing/2014/main" id="{FD8B01E7-EDF1-4177-BAE4-9DB1FC0B0141}"/>
                  </a:ext>
                </a:extLst>
              </p:cNvPr>
              <p:cNvSpPr txBox="1">
                <a:spLocks noRot="1" noChangeAspect="1" noMove="1" noResize="1" noEditPoints="1" noAdjustHandles="1" noChangeArrowheads="1" noChangeShapeType="1" noTextEdit="1"/>
              </p:cNvSpPr>
              <p:nvPr/>
            </p:nvSpPr>
            <p:spPr>
              <a:xfrm>
                <a:off x="5461820" y="0"/>
                <a:ext cx="1504336" cy="13255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1D00928B-4373-41B8-8A00-67A0F7C7BD7D}"/>
                  </a:ext>
                </a:extLst>
              </p:cNvPr>
              <p:cNvSpPr txBox="1">
                <a:spLocks/>
              </p:cNvSpPr>
              <p:nvPr/>
            </p:nvSpPr>
            <p:spPr>
              <a:xfrm>
                <a:off x="9596285"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9</m:t>
                          </m:r>
                        </m:sub>
                      </m:sSub>
                    </m:oMath>
                  </m:oMathPara>
                </a14:m>
                <a:endParaRPr lang="en-CA" sz="8000" dirty="0"/>
              </a:p>
            </p:txBody>
          </p:sp>
        </mc:Choice>
        <mc:Fallback xmlns="">
          <p:sp>
            <p:nvSpPr>
              <p:cNvPr id="12" name="Title 1">
                <a:extLst>
                  <a:ext uri="{FF2B5EF4-FFF2-40B4-BE49-F238E27FC236}">
                    <a16:creationId xmlns:a16="http://schemas.microsoft.com/office/drawing/2014/main" id="{1D00928B-4373-41B8-8A00-67A0F7C7BD7D}"/>
                  </a:ext>
                </a:extLst>
              </p:cNvPr>
              <p:cNvSpPr txBox="1">
                <a:spLocks noRot="1" noChangeAspect="1" noMove="1" noResize="1" noEditPoints="1" noAdjustHandles="1" noChangeArrowheads="1" noChangeShapeType="1" noTextEdit="1"/>
              </p:cNvSpPr>
              <p:nvPr/>
            </p:nvSpPr>
            <p:spPr>
              <a:xfrm>
                <a:off x="9596285" y="0"/>
                <a:ext cx="1504336" cy="1325563"/>
              </a:xfrm>
              <a:prstGeom prst="rect">
                <a:avLst/>
              </a:prstGeom>
              <a:blipFill>
                <a:blip r:embed="rId7"/>
                <a:stretch>
                  <a:fillRect/>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9396F486-3BE1-4023-8209-765D9903D21A}"/>
              </a:ext>
            </a:extLst>
          </p:cNvPr>
          <p:cNvCxnSpPr>
            <a:cxnSpLocks/>
          </p:cNvCxnSpPr>
          <p:nvPr/>
        </p:nvCxnSpPr>
        <p:spPr>
          <a:xfrm flipV="1">
            <a:off x="3853759"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E1290253-BB11-4C36-98A1-57B3CA2DE2C4}"/>
              </a:ext>
            </a:extLst>
          </p:cNvPr>
          <p:cNvCxnSpPr>
            <a:cxnSpLocks/>
          </p:cNvCxnSpPr>
          <p:nvPr/>
        </p:nvCxnSpPr>
        <p:spPr>
          <a:xfrm flipV="1">
            <a:off x="8194701"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
        <p:nvSpPr>
          <p:cNvPr id="14" name="Title 1">
            <a:extLst>
              <a:ext uri="{FF2B5EF4-FFF2-40B4-BE49-F238E27FC236}">
                <a16:creationId xmlns:a16="http://schemas.microsoft.com/office/drawing/2014/main" id="{F1D2143D-04A2-4BFF-8A75-3AFF9D9280A3}"/>
              </a:ext>
            </a:extLst>
          </p:cNvPr>
          <p:cNvSpPr txBox="1">
            <a:spLocks/>
          </p:cNvSpPr>
          <p:nvPr/>
        </p:nvSpPr>
        <p:spPr>
          <a:xfrm>
            <a:off x="442453" y="5355455"/>
            <a:ext cx="289068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Primitive</a:t>
            </a:r>
            <a:br>
              <a:rPr lang="en-US" sz="4800" dirty="0"/>
            </a:br>
            <a:r>
              <a:rPr lang="en-US" sz="4800" dirty="0"/>
              <a:t>Element</a:t>
            </a:r>
            <a:endParaRPr lang="en-CA" sz="4800" dirty="0"/>
          </a:p>
        </p:txBody>
      </p:sp>
    </p:spTree>
    <p:extLst>
      <p:ext uri="{BB962C8B-B14F-4D97-AF65-F5344CB8AC3E}">
        <p14:creationId xmlns:p14="http://schemas.microsoft.com/office/powerpoint/2010/main" val="671384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39A8BBB-2DC1-463F-B921-EC684473E217}"/>
                  </a:ext>
                </a:extLst>
              </p:cNvPr>
              <p:cNvSpPr/>
              <p:nvPr/>
            </p:nvSpPr>
            <p:spPr>
              <a:xfrm>
                <a:off x="9215636" y="1225689"/>
                <a:ext cx="2105192" cy="5638659"/>
              </a:xfrm>
              <a:prstGeom prst="rect">
                <a:avLst/>
              </a:prstGeom>
            </p:spPr>
            <p:txBody>
              <a:bodyPr wrap="none">
                <a:spAutoFit/>
              </a:bodyPr>
              <a:lstStyle/>
              <a:p>
                <a:pPr algn="ctr"/>
                <a:r>
                  <a:rPr lang="en-US" sz="3600" dirty="0"/>
                  <a:t>Members:</a:t>
                </a:r>
                <a:endParaRPr lang="en-US" sz="36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0</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3600" i="1">
                          <a:latin typeface="Cambria Math" panose="02040503050406030204" pitchFamily="18" charset="0"/>
                        </a:rPr>
                        <m:t>1</m:t>
                      </m:r>
                    </m:oMath>
                  </m:oMathPara>
                </a14:m>
                <a:endParaRPr lang="en-CA" sz="3600" dirty="0"/>
              </a:p>
              <a:p>
                <a:pPr algn="ctr"/>
                <a14:m>
                  <m:oMathPara xmlns:m="http://schemas.openxmlformats.org/officeDocument/2006/math">
                    <m:oMathParaPr>
                      <m:jc m:val="centerGroup"/>
                    </m:oMathParaPr>
                    <m:oMath xmlns:m="http://schemas.openxmlformats.org/officeDocument/2006/math">
                      <m:r>
                        <a:rPr lang="en-US" sz="3600" b="0" i="1" smtClean="0">
                          <a:solidFill>
                            <a:srgbClr val="00B0F0"/>
                          </a:solidFill>
                          <a:latin typeface="Cambria Math" panose="02040503050406030204" pitchFamily="18" charset="0"/>
                        </a:rPr>
                        <m:t>𝛾</m:t>
                      </m:r>
                    </m:oMath>
                  </m:oMathPara>
                </a14:m>
                <a:endParaRPr lang="en-US" sz="360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i="1">
                              <a:latin typeface="Cambria Math" panose="02040503050406030204" pitchFamily="18" charset="0"/>
                            </a:rPr>
                            <m:t>2</m:t>
                          </m:r>
                        </m:sup>
                      </m:sSup>
                      <m:r>
                        <a:rPr lang="en-US" sz="3600" i="1">
                          <a:latin typeface="Cambria Math" panose="02040503050406030204" pitchFamily="18" charset="0"/>
                        </a:rPr>
                        <m:t> </m:t>
                      </m:r>
                    </m:oMath>
                  </m:oMathPara>
                </a14:m>
                <a:endParaRPr lang="en-US" sz="3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i="1">
                              <a:latin typeface="Cambria Math" panose="02040503050406030204" pitchFamily="18" charset="0"/>
                            </a:rPr>
                            <m:t>3</m:t>
                          </m:r>
                        </m:sup>
                      </m:sSup>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i="1">
                              <a:latin typeface="Cambria Math" panose="02040503050406030204" pitchFamily="18" charset="0"/>
                            </a:rPr>
                            <m:t>4</m:t>
                          </m:r>
                        </m:sup>
                      </m:sSup>
                    </m:oMath>
                  </m:oMathPara>
                </a14:m>
                <a:endParaRPr lang="en-CA" sz="3600" dirty="0"/>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i="1">
                              <a:latin typeface="Cambria Math" panose="02040503050406030204" pitchFamily="18" charset="0"/>
                            </a:rPr>
                            <m:t>5</m:t>
                          </m:r>
                        </m:sup>
                      </m:sSup>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i="1">
                              <a:latin typeface="Cambria Math" panose="02040503050406030204" pitchFamily="18" charset="0"/>
                            </a:rPr>
                            <m:t>6</m:t>
                          </m:r>
                        </m:sup>
                      </m:sSup>
                    </m:oMath>
                  </m:oMathPara>
                </a14:m>
                <a:endParaRPr lang="en-CA" sz="3600" dirty="0"/>
              </a:p>
              <a:p>
                <a:pPr algn="ctr"/>
                <a14:m>
                  <m:oMathPara xmlns:m="http://schemas.openxmlformats.org/officeDocument/2006/math">
                    <m:oMathParaPr>
                      <m:jc m:val="center"/>
                    </m:oMathParaPr>
                    <m:oMath xmlns:m="http://schemas.openxmlformats.org/officeDocument/2006/math">
                      <m:sSup>
                        <m:sSupPr>
                          <m:ctrlPr>
                            <a:rPr lang="en-US" sz="3600" i="1">
                              <a:solidFill>
                                <a:schemeClr val="accent2">
                                  <a:lumMod val="75000"/>
                                </a:schemeClr>
                              </a:solidFill>
                              <a:latin typeface="Cambria Math" panose="02040503050406030204" pitchFamily="18" charset="0"/>
                            </a:rPr>
                          </m:ctrlPr>
                        </m:sSupPr>
                        <m:e>
                          <m:r>
                            <a:rPr lang="en-US" sz="3600" i="1">
                              <a:solidFill>
                                <a:srgbClr val="00B0F0"/>
                              </a:solidFill>
                              <a:latin typeface="Cambria Math" panose="02040503050406030204" pitchFamily="18" charset="0"/>
                            </a:rPr>
                            <m:t>𝛾</m:t>
                          </m:r>
                        </m:e>
                        <m:sup>
                          <m:r>
                            <a:rPr lang="en-US" sz="3600" b="0" i="1" smtClean="0">
                              <a:latin typeface="Cambria Math" panose="02040503050406030204" pitchFamily="18" charset="0"/>
                            </a:rPr>
                            <m:t>7</m:t>
                          </m:r>
                        </m:sup>
                      </m:sSup>
                    </m:oMath>
                  </m:oMathPara>
                </a14:m>
                <a:endParaRPr lang="en-CA" sz="3600" dirty="0"/>
              </a:p>
            </p:txBody>
          </p:sp>
        </mc:Choice>
        <mc:Fallback xmlns="">
          <p:sp>
            <p:nvSpPr>
              <p:cNvPr id="6" name="Rectangle 5">
                <a:extLst>
                  <a:ext uri="{FF2B5EF4-FFF2-40B4-BE49-F238E27FC236}">
                    <a16:creationId xmlns:a16="http://schemas.microsoft.com/office/drawing/2014/main" id="{439A8BBB-2DC1-463F-B921-EC684473E217}"/>
                  </a:ext>
                </a:extLst>
              </p:cNvPr>
              <p:cNvSpPr>
                <a:spLocks noRot="1" noChangeAspect="1" noMove="1" noResize="1" noEditPoints="1" noAdjustHandles="1" noChangeArrowheads="1" noChangeShapeType="1" noTextEdit="1"/>
              </p:cNvSpPr>
              <p:nvPr/>
            </p:nvSpPr>
            <p:spPr>
              <a:xfrm>
                <a:off x="9215636" y="1225689"/>
                <a:ext cx="2105192" cy="5638659"/>
              </a:xfrm>
              <a:prstGeom prst="rect">
                <a:avLst/>
              </a:prstGeom>
              <a:blipFill>
                <a:blip r:embed="rId2"/>
                <a:stretch>
                  <a:fillRect l="-8406" t="-1514" r="-81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EDC8FF1-70F6-4843-8825-C2BF1E55A9C0}"/>
                  </a:ext>
                </a:extLst>
              </p:cNvPr>
              <p:cNvSpPr/>
              <p:nvPr/>
            </p:nvSpPr>
            <p:spPr>
              <a:xfrm>
                <a:off x="4943041" y="1225689"/>
                <a:ext cx="2322302" cy="5632311"/>
              </a:xfrm>
              <a:prstGeom prst="rect">
                <a:avLst/>
              </a:prstGeom>
            </p:spPr>
            <p:txBody>
              <a:bodyPr wrap="none">
                <a:spAutoFit/>
              </a:bodyPr>
              <a:lstStyle/>
              <a:p>
                <a:pPr algn="ctr"/>
                <a:r>
                  <a:rPr lang="en-US" sz="4000" dirty="0"/>
                  <a:t>Members:</a:t>
                </a:r>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0</m:t>
                      </m:r>
                    </m:oMath>
                  </m:oMathPara>
                </a14:m>
                <a:endParaRPr lang="en-US" sz="40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1</m:t>
                      </m:r>
                    </m:oMath>
                  </m:oMathPara>
                </a14:m>
                <a:endParaRPr lang="en-CA" sz="4000" dirty="0"/>
              </a:p>
              <a:p>
                <a:pPr algn="ctr"/>
                <a14:m>
                  <m:oMathPara xmlns:m="http://schemas.openxmlformats.org/officeDocument/2006/math">
                    <m:oMathParaPr>
                      <m:jc m:val="centerGroup"/>
                    </m:oMathParaPr>
                    <m:oMath xmlns:m="http://schemas.openxmlformats.org/officeDocument/2006/math">
                      <m:r>
                        <a:rPr lang="en-US" sz="4000" b="0" i="1" smtClean="0">
                          <a:solidFill>
                            <a:srgbClr val="00B050"/>
                          </a:solidFill>
                          <a:latin typeface="Cambria Math" panose="02040503050406030204" pitchFamily="18" charset="0"/>
                        </a:rPr>
                        <m:t>𝛽</m:t>
                      </m:r>
                    </m:oMath>
                  </m:oMathPara>
                </a14:m>
                <a:endParaRPr lang="en-US" sz="400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rgbClr val="00B050"/>
                              </a:solidFill>
                              <a:latin typeface="Cambria Math" panose="02040503050406030204" pitchFamily="18" charset="0"/>
                            </a:rPr>
                            <m:t>𝛽</m:t>
                          </m:r>
                        </m:e>
                        <m:sup>
                          <m:r>
                            <a:rPr lang="en-US" sz="4000" i="1">
                              <a:latin typeface="Cambria Math" panose="02040503050406030204" pitchFamily="18" charset="0"/>
                            </a:rPr>
                            <m:t>2</m:t>
                          </m:r>
                        </m:sup>
                      </m:sSup>
                      <m:r>
                        <a:rPr lang="en-US" sz="4000" i="1">
                          <a:latin typeface="Cambria Math" panose="02040503050406030204" pitchFamily="18" charset="0"/>
                        </a:rPr>
                        <m:t> </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rgbClr val="00B050"/>
                              </a:solidFill>
                              <a:latin typeface="Cambria Math" panose="02040503050406030204" pitchFamily="18" charset="0"/>
                            </a:rPr>
                            <m:t>𝛽</m:t>
                          </m:r>
                        </m:e>
                        <m:sup>
                          <m:r>
                            <a:rPr lang="en-US" sz="4000" b="0" i="1" smtClean="0">
                              <a:latin typeface="Cambria Math" panose="02040503050406030204" pitchFamily="18" charset="0"/>
                            </a:rPr>
                            <m:t>3</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rgbClr val="00B050"/>
                              </a:solidFill>
                              <a:latin typeface="Cambria Math" panose="02040503050406030204" pitchFamily="18" charset="0"/>
                            </a:rPr>
                            <m:t>𝛽</m:t>
                          </m:r>
                        </m:e>
                        <m:sup>
                          <m:r>
                            <a:rPr lang="en-US" sz="4000" b="0" i="1" smtClean="0">
                              <a:latin typeface="Cambria Math" panose="02040503050406030204" pitchFamily="18" charset="0"/>
                            </a:rPr>
                            <m:t>4</m:t>
                          </m:r>
                        </m:sup>
                      </m:sSup>
                    </m:oMath>
                  </m:oMathPara>
                </a14:m>
                <a:endParaRPr lang="en-CA" sz="4000" dirty="0"/>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rgbClr val="00B050"/>
                              </a:solidFill>
                              <a:latin typeface="Cambria Math" panose="02040503050406030204" pitchFamily="18" charset="0"/>
                            </a:rPr>
                            <m:t>𝛽</m:t>
                          </m:r>
                        </m:e>
                        <m:sup>
                          <m:r>
                            <a:rPr lang="en-US" sz="4000" b="0" i="1" smtClean="0">
                              <a:latin typeface="Cambria Math" panose="02040503050406030204" pitchFamily="18" charset="0"/>
                            </a:rPr>
                            <m:t>5</m:t>
                          </m:r>
                        </m:sup>
                      </m:sSup>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p>
                        <m:sSupPr>
                          <m:ctrlPr>
                            <a:rPr lang="en-US" sz="4000" i="1">
                              <a:solidFill>
                                <a:schemeClr val="accent2">
                                  <a:lumMod val="75000"/>
                                </a:schemeClr>
                              </a:solidFill>
                              <a:latin typeface="Cambria Math" panose="02040503050406030204" pitchFamily="18" charset="0"/>
                            </a:rPr>
                          </m:ctrlPr>
                        </m:sSupPr>
                        <m:e>
                          <m:r>
                            <a:rPr lang="en-US" sz="4000" i="1">
                              <a:solidFill>
                                <a:srgbClr val="00B050"/>
                              </a:solidFill>
                              <a:latin typeface="Cambria Math" panose="02040503050406030204" pitchFamily="18" charset="0"/>
                            </a:rPr>
                            <m:t>𝛽</m:t>
                          </m:r>
                        </m:e>
                        <m:sup>
                          <m:r>
                            <a:rPr lang="en-US" sz="4000" b="0" i="1" smtClean="0">
                              <a:latin typeface="Cambria Math" panose="02040503050406030204" pitchFamily="18" charset="0"/>
                            </a:rPr>
                            <m:t>6</m:t>
                          </m:r>
                        </m:sup>
                      </m:sSup>
                    </m:oMath>
                  </m:oMathPara>
                </a14:m>
                <a:endParaRPr lang="en-CA" sz="4000" dirty="0"/>
              </a:p>
            </p:txBody>
          </p:sp>
        </mc:Choice>
        <mc:Fallback xmlns="">
          <p:sp>
            <p:nvSpPr>
              <p:cNvPr id="8" name="Rectangle 7">
                <a:extLst>
                  <a:ext uri="{FF2B5EF4-FFF2-40B4-BE49-F238E27FC236}">
                    <a16:creationId xmlns:a16="http://schemas.microsoft.com/office/drawing/2014/main" id="{7EDC8FF1-70F6-4843-8825-C2BF1E55A9C0}"/>
                  </a:ext>
                </a:extLst>
              </p:cNvPr>
              <p:cNvSpPr>
                <a:spLocks noRot="1" noChangeAspect="1" noMove="1" noResize="1" noEditPoints="1" noAdjustHandles="1" noChangeArrowheads="1" noChangeShapeType="1" noTextEdit="1"/>
              </p:cNvSpPr>
              <p:nvPr/>
            </p:nvSpPr>
            <p:spPr>
              <a:xfrm>
                <a:off x="4943041" y="1225689"/>
                <a:ext cx="2322302" cy="5632311"/>
              </a:xfrm>
              <a:prstGeom prst="rect">
                <a:avLst/>
              </a:prstGeom>
              <a:blipFill>
                <a:blip r:embed="rId3"/>
                <a:stretch>
                  <a:fillRect l="-8661" t="-1840" r="-83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A116D7-EFE0-452A-9FBB-DD0CD387D7C8}"/>
                  </a:ext>
                </a:extLst>
              </p:cNvPr>
              <p:cNvSpPr/>
              <p:nvPr/>
            </p:nvSpPr>
            <p:spPr>
              <a:xfrm>
                <a:off x="219074" y="1209057"/>
                <a:ext cx="3143557" cy="4031873"/>
              </a:xfrm>
              <a:prstGeom prst="rect">
                <a:avLst/>
              </a:prstGeom>
            </p:spPr>
            <p:txBody>
              <a:bodyPr wrap="square">
                <a:spAutoFit/>
              </a:bodyPr>
              <a:lstStyle/>
              <a:p>
                <a:pPr algn="ctr"/>
                <a:r>
                  <a:rPr lang="en-US" sz="4000" dirty="0"/>
                  <a:t>Members:</a:t>
                </a:r>
                <a:endParaRPr lang="en-US" sz="40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0</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m:t>
                      </m:r>
                    </m:oMath>
                  </m:oMathPara>
                </a14:m>
                <a:endParaRPr lang="en-US" sz="5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5400" b="0" i="1" smtClean="0">
                          <a:solidFill>
                            <a:schemeClr val="accent2">
                              <a:lumMod val="75000"/>
                            </a:schemeClr>
                          </a:solidFill>
                          <a:latin typeface="Cambria Math" panose="02040503050406030204" pitchFamily="18" charset="0"/>
                        </a:rPr>
                        <m:t>𝛼</m:t>
                      </m:r>
                    </m:oMath>
                  </m:oMathPara>
                </a14:m>
                <a:endParaRPr lang="en-US" sz="5400" b="0"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sz="5400" b="0" i="1" smtClean="0">
                              <a:solidFill>
                                <a:schemeClr val="accent2">
                                  <a:lumMod val="75000"/>
                                </a:schemeClr>
                              </a:solidFill>
                              <a:latin typeface="Cambria Math" panose="02040503050406030204" pitchFamily="18" charset="0"/>
                            </a:rPr>
                          </m:ctrlPr>
                        </m:sSupPr>
                        <m:e>
                          <m:r>
                            <a:rPr lang="en-US" sz="5400" i="1">
                              <a:solidFill>
                                <a:schemeClr val="accent2">
                                  <a:lumMod val="75000"/>
                                </a:schemeClr>
                              </a:solidFill>
                              <a:latin typeface="Cambria Math" panose="02040503050406030204" pitchFamily="18" charset="0"/>
                            </a:rPr>
                            <m:t>𝛼</m:t>
                          </m:r>
                        </m:e>
                        <m:sup>
                          <m:r>
                            <a:rPr lang="en-US" sz="5400" b="0" i="1" smtClean="0">
                              <a:solidFill>
                                <a:schemeClr val="tx1"/>
                              </a:solidFill>
                              <a:latin typeface="Cambria Math" panose="02040503050406030204" pitchFamily="18" charset="0"/>
                            </a:rPr>
                            <m:t>2</m:t>
                          </m:r>
                        </m:sup>
                      </m:sSup>
                    </m:oMath>
                  </m:oMathPara>
                </a14:m>
                <a:endParaRPr lang="en-CA" sz="5400" dirty="0"/>
              </a:p>
            </p:txBody>
          </p:sp>
        </mc:Choice>
        <mc:Fallback xmlns="">
          <p:sp>
            <p:nvSpPr>
              <p:cNvPr id="9" name="Rectangle 8">
                <a:extLst>
                  <a:ext uri="{FF2B5EF4-FFF2-40B4-BE49-F238E27FC236}">
                    <a16:creationId xmlns:a16="http://schemas.microsoft.com/office/drawing/2014/main" id="{DAA116D7-EFE0-452A-9FBB-DD0CD387D7C8}"/>
                  </a:ext>
                </a:extLst>
              </p:cNvPr>
              <p:cNvSpPr>
                <a:spLocks noRot="1" noChangeAspect="1" noMove="1" noResize="1" noEditPoints="1" noAdjustHandles="1" noChangeArrowheads="1" noChangeShapeType="1" noTextEdit="1"/>
              </p:cNvSpPr>
              <p:nvPr/>
            </p:nvSpPr>
            <p:spPr>
              <a:xfrm>
                <a:off x="219074" y="1209057"/>
                <a:ext cx="3143557" cy="4031873"/>
              </a:xfrm>
              <a:prstGeom prst="rect">
                <a:avLst/>
              </a:prstGeom>
              <a:blipFill>
                <a:blip r:embed="rId4"/>
                <a:stretch>
                  <a:fillRect t="-256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7705B8F8-4B8A-48A4-AD5B-4A19112A18B2}"/>
                  </a:ext>
                </a:extLst>
              </p:cNvPr>
              <p:cNvSpPr>
                <a:spLocks noGrp="1"/>
              </p:cNvSpPr>
              <p:nvPr>
                <p:ph type="title"/>
              </p:nvPr>
            </p:nvSpPr>
            <p:spPr>
              <a:xfrm>
                <a:off x="1091381" y="0"/>
                <a:ext cx="1504336" cy="1325563"/>
              </a:xfrm>
            </p:spPr>
            <p:txBody>
              <a:bodyPr>
                <a:noAutofit/>
              </a:bodyPr>
              <a:lstStyle/>
              <a:p>
                <a:pPr/>
                <a14:m>
                  <m:oMathPara xmlns:m="http://schemas.openxmlformats.org/officeDocument/2006/math">
                    <m:oMathParaPr>
                      <m:jc m:val="centerGroup"/>
                    </m:oMathParaPr>
                    <m:oMath xmlns:m="http://schemas.openxmlformats.org/officeDocument/2006/math">
                      <m:sSub>
                        <m:sSubPr>
                          <m:ctrlPr>
                            <a:rPr lang="en-US" sz="8000" i="1">
                              <a:latin typeface="Cambria Math" panose="02040503050406030204" pitchFamily="18" charset="0"/>
                            </a:rPr>
                          </m:ctrlPr>
                        </m:sSubPr>
                        <m:e>
                          <m:r>
                            <a:rPr lang="en-US" sz="8000" i="1">
                              <a:latin typeface="Cambria Math" panose="02040503050406030204" pitchFamily="18" charset="0"/>
                            </a:rPr>
                            <m:t>𝔽</m:t>
                          </m:r>
                        </m:e>
                        <m:sub>
                          <m:r>
                            <a:rPr lang="en-US" sz="8000" i="1">
                              <a:latin typeface="Cambria Math" panose="02040503050406030204" pitchFamily="18" charset="0"/>
                            </a:rPr>
                            <m:t>4</m:t>
                          </m:r>
                        </m:sub>
                      </m:sSub>
                    </m:oMath>
                  </m:oMathPara>
                </a14:m>
                <a:endParaRPr lang="en-CA" sz="8000" dirty="0"/>
              </a:p>
            </p:txBody>
          </p:sp>
        </mc:Choice>
        <mc:Fallback xmlns="">
          <p:sp>
            <p:nvSpPr>
              <p:cNvPr id="10" name="Title 1">
                <a:extLst>
                  <a:ext uri="{FF2B5EF4-FFF2-40B4-BE49-F238E27FC236}">
                    <a16:creationId xmlns:a16="http://schemas.microsoft.com/office/drawing/2014/main" id="{7705B8F8-4B8A-48A4-AD5B-4A19112A18B2}"/>
                  </a:ext>
                </a:extLst>
              </p:cNvPr>
              <p:cNvSpPr>
                <a:spLocks noGrp="1" noRot="1" noChangeAspect="1" noMove="1" noResize="1" noEditPoints="1" noAdjustHandles="1" noChangeArrowheads="1" noChangeShapeType="1" noTextEdit="1"/>
              </p:cNvSpPr>
              <p:nvPr>
                <p:ph type="title"/>
              </p:nvPr>
            </p:nvSpPr>
            <p:spPr>
              <a:xfrm>
                <a:off x="1091381" y="0"/>
                <a:ext cx="1504336" cy="1325563"/>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FD8B01E7-EDF1-4177-BAE4-9DB1FC0B0141}"/>
                  </a:ext>
                </a:extLst>
              </p:cNvPr>
              <p:cNvSpPr txBox="1">
                <a:spLocks/>
              </p:cNvSpPr>
              <p:nvPr/>
            </p:nvSpPr>
            <p:spPr>
              <a:xfrm>
                <a:off x="5461820"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8</m:t>
                          </m:r>
                        </m:sub>
                      </m:sSub>
                    </m:oMath>
                  </m:oMathPara>
                </a14:m>
                <a:endParaRPr lang="en-CA" sz="8000" dirty="0"/>
              </a:p>
            </p:txBody>
          </p:sp>
        </mc:Choice>
        <mc:Fallback xmlns="">
          <p:sp>
            <p:nvSpPr>
              <p:cNvPr id="11" name="Title 1">
                <a:extLst>
                  <a:ext uri="{FF2B5EF4-FFF2-40B4-BE49-F238E27FC236}">
                    <a16:creationId xmlns:a16="http://schemas.microsoft.com/office/drawing/2014/main" id="{FD8B01E7-EDF1-4177-BAE4-9DB1FC0B0141}"/>
                  </a:ext>
                </a:extLst>
              </p:cNvPr>
              <p:cNvSpPr txBox="1">
                <a:spLocks noRot="1" noChangeAspect="1" noMove="1" noResize="1" noEditPoints="1" noAdjustHandles="1" noChangeArrowheads="1" noChangeShapeType="1" noTextEdit="1"/>
              </p:cNvSpPr>
              <p:nvPr/>
            </p:nvSpPr>
            <p:spPr>
              <a:xfrm>
                <a:off x="5461820" y="0"/>
                <a:ext cx="1504336" cy="13255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1D00928B-4373-41B8-8A00-67A0F7C7BD7D}"/>
                  </a:ext>
                </a:extLst>
              </p:cNvPr>
              <p:cNvSpPr txBox="1">
                <a:spLocks/>
              </p:cNvSpPr>
              <p:nvPr/>
            </p:nvSpPr>
            <p:spPr>
              <a:xfrm>
                <a:off x="9596285" y="0"/>
                <a:ext cx="15043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𝔽</m:t>
                          </m:r>
                        </m:e>
                        <m:sub>
                          <m:r>
                            <a:rPr lang="en-US" sz="8000" b="0" i="1" smtClean="0">
                              <a:latin typeface="Cambria Math" panose="02040503050406030204" pitchFamily="18" charset="0"/>
                            </a:rPr>
                            <m:t>9</m:t>
                          </m:r>
                        </m:sub>
                      </m:sSub>
                    </m:oMath>
                  </m:oMathPara>
                </a14:m>
                <a:endParaRPr lang="en-CA" sz="8000" dirty="0"/>
              </a:p>
            </p:txBody>
          </p:sp>
        </mc:Choice>
        <mc:Fallback xmlns="">
          <p:sp>
            <p:nvSpPr>
              <p:cNvPr id="12" name="Title 1">
                <a:extLst>
                  <a:ext uri="{FF2B5EF4-FFF2-40B4-BE49-F238E27FC236}">
                    <a16:creationId xmlns:a16="http://schemas.microsoft.com/office/drawing/2014/main" id="{1D00928B-4373-41B8-8A00-67A0F7C7BD7D}"/>
                  </a:ext>
                </a:extLst>
              </p:cNvPr>
              <p:cNvSpPr txBox="1">
                <a:spLocks noRot="1" noChangeAspect="1" noMove="1" noResize="1" noEditPoints="1" noAdjustHandles="1" noChangeArrowheads="1" noChangeShapeType="1" noTextEdit="1"/>
              </p:cNvSpPr>
              <p:nvPr/>
            </p:nvSpPr>
            <p:spPr>
              <a:xfrm>
                <a:off x="9596285" y="0"/>
                <a:ext cx="1504336" cy="1325563"/>
              </a:xfrm>
              <a:prstGeom prst="rect">
                <a:avLst/>
              </a:prstGeom>
              <a:blipFill>
                <a:blip r:embed="rId7"/>
                <a:stretch>
                  <a:fillRect/>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9396F486-3BE1-4023-8209-765D9903D21A}"/>
              </a:ext>
            </a:extLst>
          </p:cNvPr>
          <p:cNvCxnSpPr>
            <a:cxnSpLocks/>
          </p:cNvCxnSpPr>
          <p:nvPr/>
        </p:nvCxnSpPr>
        <p:spPr>
          <a:xfrm flipV="1">
            <a:off x="3853759"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E1290253-BB11-4C36-98A1-57B3CA2DE2C4}"/>
              </a:ext>
            </a:extLst>
          </p:cNvPr>
          <p:cNvCxnSpPr>
            <a:cxnSpLocks/>
          </p:cNvCxnSpPr>
          <p:nvPr/>
        </p:nvCxnSpPr>
        <p:spPr>
          <a:xfrm flipV="1">
            <a:off x="8194701" y="0"/>
            <a:ext cx="0" cy="6858000"/>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
        <p:nvSpPr>
          <p:cNvPr id="14" name="Title 1">
            <a:extLst>
              <a:ext uri="{FF2B5EF4-FFF2-40B4-BE49-F238E27FC236}">
                <a16:creationId xmlns:a16="http://schemas.microsoft.com/office/drawing/2014/main" id="{F1D2143D-04A2-4BFF-8A75-3AFF9D9280A3}"/>
              </a:ext>
            </a:extLst>
          </p:cNvPr>
          <p:cNvSpPr txBox="1">
            <a:spLocks/>
          </p:cNvSpPr>
          <p:nvPr/>
        </p:nvSpPr>
        <p:spPr>
          <a:xfrm>
            <a:off x="442453" y="5355455"/>
            <a:ext cx="289068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Primitive</a:t>
            </a:r>
            <a:br>
              <a:rPr lang="en-US" sz="4800" dirty="0"/>
            </a:br>
            <a:r>
              <a:rPr lang="en-US" sz="4800" dirty="0"/>
              <a:t>Element</a:t>
            </a:r>
            <a:endParaRPr lang="en-CA" sz="4800" dirty="0"/>
          </a:p>
        </p:txBody>
      </p:sp>
    </p:spTree>
    <p:extLst>
      <p:ext uri="{BB962C8B-B14F-4D97-AF65-F5344CB8AC3E}">
        <p14:creationId xmlns:p14="http://schemas.microsoft.com/office/powerpoint/2010/main" val="2449440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4</m:t>
                            </m:r>
                          </m:sub>
                        </m:sSub>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1303A1F-4658-40CF-B837-5272B861785A}"/>
                  </a:ext>
                </a:extLst>
              </p:cNvPr>
              <p:cNvSpPr/>
              <p:nvPr/>
            </p:nvSpPr>
            <p:spPr>
              <a:xfrm>
                <a:off x="278068" y="1238554"/>
                <a:ext cx="8246499" cy="923330"/>
              </a:xfrm>
              <a:prstGeom prst="rect">
                <a:avLst/>
              </a:prstGeom>
            </p:spPr>
            <p:txBody>
              <a:bodyPr wrap="square">
                <a:spAutoFit/>
              </a:bodyPr>
              <a:lstStyle/>
              <a:p>
                <a:r>
                  <a:rPr lang="en-US" sz="5400" dirty="0"/>
                  <a:t>Members: </a:t>
                </a:r>
                <a14:m>
                  <m:oMath xmlns:m="http://schemas.openxmlformats.org/officeDocument/2006/math">
                    <m:r>
                      <a:rPr lang="en-US" sz="5400" b="0" i="0" smtClean="0">
                        <a:latin typeface="Cambria Math" panose="02040503050406030204" pitchFamily="18" charset="0"/>
                      </a:rPr>
                      <m:t>{</m:t>
                    </m:r>
                    <m:r>
                      <a:rPr lang="en-US" sz="5400" b="0" i="1" smtClean="0">
                        <a:latin typeface="Cambria Math" panose="02040503050406030204" pitchFamily="18" charset="0"/>
                      </a:rPr>
                      <m:t>0,  1,  </m:t>
                    </m:r>
                    <m:r>
                      <a:rPr lang="en-US" sz="5400" b="0" i="1" smtClean="0">
                        <a:solidFill>
                          <a:srgbClr val="0070C0"/>
                        </a:solidFill>
                        <a:latin typeface="Cambria Math" panose="02040503050406030204" pitchFamily="18" charset="0"/>
                      </a:rPr>
                      <m:t>𝑥</m:t>
                    </m:r>
                    <m:r>
                      <a:rPr lang="en-US" sz="5400" b="0" i="1" dirty="0" smtClean="0">
                        <a:latin typeface="Cambria Math" panose="02040503050406030204" pitchFamily="18" charset="0"/>
                      </a:rPr>
                      <m:t>,  </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a14:m>
                <a:endParaRPr lang="en-CA" sz="5400" dirty="0"/>
              </a:p>
            </p:txBody>
          </p:sp>
        </mc:Choice>
        <mc:Fallback xmlns="">
          <p:sp>
            <p:nvSpPr>
              <p:cNvPr id="7" name="Rectangle 6">
                <a:extLst>
                  <a:ext uri="{FF2B5EF4-FFF2-40B4-BE49-F238E27FC236}">
                    <a16:creationId xmlns:a16="http://schemas.microsoft.com/office/drawing/2014/main" id="{B1303A1F-4658-40CF-B837-5272B861785A}"/>
                  </a:ext>
                </a:extLst>
              </p:cNvPr>
              <p:cNvSpPr>
                <a:spLocks noRot="1" noChangeAspect="1" noMove="1" noResize="1" noEditPoints="1" noAdjustHandles="1" noChangeArrowheads="1" noChangeShapeType="1" noTextEdit="1"/>
              </p:cNvSpPr>
              <p:nvPr/>
            </p:nvSpPr>
            <p:spPr>
              <a:xfrm>
                <a:off x="278068" y="1238554"/>
                <a:ext cx="8246499" cy="923330"/>
              </a:xfrm>
              <a:prstGeom prst="rect">
                <a:avLst/>
              </a:prstGeom>
              <a:blipFill>
                <a:blip r:embed="rId3"/>
                <a:stretch>
                  <a:fillRect l="-3994" t="-17763" b="-39474"/>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F8276AAF-27BE-47A6-A94E-6E1B597B736A}"/>
              </a:ext>
            </a:extLst>
          </p:cNvPr>
          <p:cNvCxnSpPr/>
          <p:nvPr/>
        </p:nvCxnSpPr>
        <p:spPr>
          <a:xfrm>
            <a:off x="-318052" y="1251690"/>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57CD9CC-6E00-49E1-AB06-4C5EA49FC285}"/>
                  </a:ext>
                </a:extLst>
              </p:cNvPr>
              <p:cNvSpPr/>
              <p:nvPr/>
            </p:nvSpPr>
            <p:spPr>
              <a:xfrm>
                <a:off x="371476" y="2718309"/>
                <a:ext cx="3935054" cy="37856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1</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3</m:t>
                          </m:r>
                        </m:sup>
                      </m:sSup>
                      <m:r>
                        <a:rPr lang="en-US" sz="6000" b="0" i="1" dirty="0" smtClean="0">
                          <a:latin typeface="Cambria Math" panose="02040503050406030204" pitchFamily="18" charset="0"/>
                        </a:rPr>
                        <m:t>=</m:t>
                      </m:r>
                      <m:r>
                        <a:rPr lang="en-US" sz="6000" b="0" i="1" smtClean="0">
                          <a:latin typeface="Cambria Math" panose="02040503050406030204" pitchFamily="18" charset="0"/>
                        </a:rPr>
                        <m:t>1</m:t>
                      </m:r>
                    </m:oMath>
                  </m:oMathPara>
                </a14:m>
                <a:endParaRPr lang="en-US" sz="6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4</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p:txBody>
          </p:sp>
        </mc:Choice>
        <mc:Fallback xmlns="">
          <p:sp>
            <p:nvSpPr>
              <p:cNvPr id="6" name="Rectangle 5">
                <a:extLst>
                  <a:ext uri="{FF2B5EF4-FFF2-40B4-BE49-F238E27FC236}">
                    <a16:creationId xmlns:a16="http://schemas.microsoft.com/office/drawing/2014/main" id="{757CD9CC-6E00-49E1-AB06-4C5EA49FC285}"/>
                  </a:ext>
                </a:extLst>
              </p:cNvPr>
              <p:cNvSpPr>
                <a:spLocks noRot="1" noChangeAspect="1" noMove="1" noResize="1" noEditPoints="1" noAdjustHandles="1" noChangeArrowheads="1" noChangeShapeType="1" noTextEdit="1"/>
              </p:cNvSpPr>
              <p:nvPr/>
            </p:nvSpPr>
            <p:spPr>
              <a:xfrm>
                <a:off x="371476" y="2718309"/>
                <a:ext cx="3935054" cy="37856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FA4C844-D8FB-4792-9D61-977D2E5A441A}"/>
                  </a:ext>
                </a:extLst>
              </p:cNvPr>
              <p:cNvSpPr/>
              <p:nvPr/>
            </p:nvSpPr>
            <p:spPr>
              <a:xfrm>
                <a:off x="6223820" y="2723225"/>
                <a:ext cx="5520814" cy="386471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r>
                            <a:rPr lang="en-US" sz="6000" b="0" i="1" smtClean="0">
                              <a:solidFill>
                                <a:schemeClr val="tx1"/>
                              </a:solidFill>
                              <a:latin typeface="Cambria Math" panose="02040503050406030204" pitchFamily="18" charset="0"/>
                            </a:rPr>
                            <m:t>)</m:t>
                          </m:r>
                        </m:e>
                        <m:sup>
                          <m:r>
                            <a:rPr lang="en-US" sz="6000" b="0" i="1" smtClean="0">
                              <a:solidFill>
                                <a:schemeClr val="tx1"/>
                              </a:solidFill>
                              <a:latin typeface="Cambria Math" panose="02040503050406030204" pitchFamily="18" charset="0"/>
                            </a:rPr>
                            <m:t>1</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r>
                            <a:rPr lang="en-US" sz="6000" b="0" i="1" smtClean="0">
                              <a:solidFill>
                                <a:schemeClr val="tx1"/>
                              </a:solidFill>
                              <a:latin typeface="Cambria Math" panose="02040503050406030204" pitchFamily="18" charset="0"/>
                            </a:rPr>
                            <m:t>)</m:t>
                          </m:r>
                        </m:e>
                        <m:sup>
                          <m:r>
                            <a:rPr lang="en-US" sz="6000" b="0" i="1" smtClean="0">
                              <a:solidFill>
                                <a:schemeClr val="tx1"/>
                              </a:solidFill>
                              <a:latin typeface="Cambria Math" panose="02040503050406030204" pitchFamily="18" charset="0"/>
                            </a:rPr>
                            <m:t>2</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r>
                            <a:rPr lang="en-US" sz="6000" b="0" i="1" smtClean="0">
                              <a:solidFill>
                                <a:schemeClr val="tx1"/>
                              </a:solidFill>
                              <a:latin typeface="Cambria Math" panose="02040503050406030204" pitchFamily="18" charset="0"/>
                            </a:rPr>
                            <m:t>)</m:t>
                          </m:r>
                        </m:e>
                        <m:sup>
                          <m:r>
                            <a:rPr lang="en-US" sz="6000" b="0" i="1" smtClean="0">
                              <a:solidFill>
                                <a:schemeClr val="tx1"/>
                              </a:solidFill>
                              <a:latin typeface="Cambria Math" panose="02040503050406030204" pitchFamily="18" charset="0"/>
                            </a:rPr>
                            <m:t>3</m:t>
                          </m:r>
                        </m:sup>
                      </m:sSup>
                      <m:r>
                        <a:rPr lang="en-US" sz="6000" b="0" i="1" dirty="0" smtClean="0">
                          <a:latin typeface="Cambria Math" panose="02040503050406030204" pitchFamily="18" charset="0"/>
                        </a:rPr>
                        <m:t>=</m:t>
                      </m:r>
                      <m:r>
                        <a:rPr lang="en-US" sz="6000" b="0" i="1" smtClean="0">
                          <a:latin typeface="Cambria Math" panose="02040503050406030204" pitchFamily="18" charset="0"/>
                        </a:rPr>
                        <m:t>1</m:t>
                      </m:r>
                    </m:oMath>
                  </m:oMathPara>
                </a14:m>
                <a:endParaRPr lang="en-US" sz="6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6000" b="0" i="1" smtClean="0">
                              <a:solidFill>
                                <a:srgbClr val="0070C0"/>
                              </a:solidFill>
                              <a:latin typeface="Cambria Math" panose="02040503050406030204" pitchFamily="18" charset="0"/>
                            </a:rPr>
                          </m:ctrlPr>
                        </m:sSupPr>
                        <m:e>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r>
                            <a:rPr lang="en-US" sz="6000" b="0" i="1" smtClean="0">
                              <a:solidFill>
                                <a:schemeClr val="tx1"/>
                              </a:solidFill>
                              <a:latin typeface="Cambria Math" panose="02040503050406030204" pitchFamily="18" charset="0"/>
                            </a:rPr>
                            <m:t>)</m:t>
                          </m:r>
                        </m:e>
                        <m:sup>
                          <m:r>
                            <a:rPr lang="en-US" sz="6000" b="0" i="1" smtClean="0">
                              <a:solidFill>
                                <a:schemeClr val="tx1"/>
                              </a:solidFill>
                              <a:latin typeface="Cambria Math" panose="02040503050406030204" pitchFamily="18" charset="0"/>
                            </a:rPr>
                            <m:t>4</m:t>
                          </m:r>
                        </m:sup>
                      </m:sSup>
                      <m:r>
                        <a:rPr lang="en-US" sz="6000" b="0" i="1" dirty="0"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m:oMathPara>
                </a14:m>
                <a:endParaRPr lang="en-CA" sz="6000" dirty="0"/>
              </a:p>
            </p:txBody>
          </p:sp>
        </mc:Choice>
        <mc:Fallback xmlns="">
          <p:sp>
            <p:nvSpPr>
              <p:cNvPr id="8" name="Rectangle 7">
                <a:extLst>
                  <a:ext uri="{FF2B5EF4-FFF2-40B4-BE49-F238E27FC236}">
                    <a16:creationId xmlns:a16="http://schemas.microsoft.com/office/drawing/2014/main" id="{EFA4C844-D8FB-4792-9D61-977D2E5A441A}"/>
                  </a:ext>
                </a:extLst>
              </p:cNvPr>
              <p:cNvSpPr>
                <a:spLocks noRot="1" noChangeAspect="1" noMove="1" noResize="1" noEditPoints="1" noAdjustHandles="1" noChangeArrowheads="1" noChangeShapeType="1" noTextEdit="1"/>
              </p:cNvSpPr>
              <p:nvPr/>
            </p:nvSpPr>
            <p:spPr>
              <a:xfrm>
                <a:off x="6223820" y="2723225"/>
                <a:ext cx="5520814" cy="3864712"/>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98389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8</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i="1">
                            <a:latin typeface="Cambria Math" panose="02040503050406030204" pitchFamily="18" charset="0"/>
                          </a:rPr>
                          <m:t>2</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14973B-F98A-4A15-A6C6-382704EAB89D}"/>
                  </a:ext>
                </a:extLst>
              </p:cNvPr>
              <p:cNvSpPr/>
              <p:nvPr/>
            </p:nvSpPr>
            <p:spPr>
              <a:xfrm>
                <a:off x="-1" y="1690838"/>
                <a:ext cx="7492181"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1</m:t>
                          </m:r>
                        </m:sup>
                      </m:sSup>
                      <m:r>
                        <a:rPr lang="en-US" sz="5400" b="0" i="1" dirty="0" smtClean="0">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2</m:t>
                          </m:r>
                        </m:sup>
                      </m:sSup>
                      <m:r>
                        <a:rPr lang="en-US" sz="5400" b="0" i="1" dirty="0"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3</m:t>
                          </m:r>
                        </m:sup>
                      </m:sSup>
                      <m:r>
                        <a:rPr lang="en-US" sz="5400" b="0" i="1" dirty="0"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oMath>
                  </m:oMathPara>
                </a14:m>
                <a:endParaRPr lang="en-US"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4</m:t>
                          </m:r>
                        </m:sup>
                      </m:sSup>
                      <m:r>
                        <a:rPr lang="en-US" sz="5400" b="0" i="1" dirty="0"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m:oMathPara>
                </a14:m>
                <a:endParaRPr lang="en-CA" sz="5400" dirty="0"/>
              </a:p>
            </p:txBody>
          </p:sp>
        </mc:Choice>
        <mc:Fallback xmlns="">
          <p:sp>
            <p:nvSpPr>
              <p:cNvPr id="6" name="Rectangle 5">
                <a:extLst>
                  <a:ext uri="{FF2B5EF4-FFF2-40B4-BE49-F238E27FC236}">
                    <a16:creationId xmlns:a16="http://schemas.microsoft.com/office/drawing/2014/main" id="{C714973B-F98A-4A15-A6C6-382704EAB89D}"/>
                  </a:ext>
                </a:extLst>
              </p:cNvPr>
              <p:cNvSpPr>
                <a:spLocks noRot="1" noChangeAspect="1" noMove="1" noResize="1" noEditPoints="1" noAdjustHandles="1" noChangeArrowheads="1" noChangeShapeType="1" noTextEdit="1"/>
              </p:cNvSpPr>
              <p:nvPr/>
            </p:nvSpPr>
            <p:spPr>
              <a:xfrm>
                <a:off x="-1" y="1690838"/>
                <a:ext cx="7492181" cy="341632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02FA3BD-4197-4173-A8A0-30FEFA786E31}"/>
                  </a:ext>
                </a:extLst>
              </p:cNvPr>
              <p:cNvSpPr/>
              <p:nvPr/>
            </p:nvSpPr>
            <p:spPr>
              <a:xfrm>
                <a:off x="6789174" y="1666257"/>
                <a:ext cx="5658466" cy="34256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5</m:t>
                          </m:r>
                        </m:sup>
                      </m:sSup>
                      <m:r>
                        <a:rPr lang="en-US" sz="5400" b="0" i="1" dirty="0" smtClean="0">
                          <a:latin typeface="Cambria Math" panose="02040503050406030204" pitchFamily="18" charset="0"/>
                        </a:rPr>
                        <m:t>=</m:t>
                      </m:r>
                      <m:r>
                        <a:rPr lang="en-US" sz="5400" b="0" i="1" smtClean="0">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6</m:t>
                          </m:r>
                        </m:sup>
                      </m:sSup>
                      <m:r>
                        <a:rPr lang="en-US" sz="5400" b="0" i="1" dirty="0"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m:t>
                      </m:r>
                      <m:r>
                        <a:rPr lang="en-US" sz="5400" b="0" i="1" smtClean="0">
                          <a:solidFill>
                            <a:srgbClr val="0070C0"/>
                          </a:solidFill>
                          <a:latin typeface="Cambria Math" panose="02040503050406030204" pitchFamily="18" charset="0"/>
                        </a:rPr>
                        <m:t>𝑥</m:t>
                      </m:r>
                    </m:oMath>
                  </m:oMathPara>
                </a14:m>
                <a:endParaRPr lang="en-US" sz="5400" b="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7</m:t>
                          </m:r>
                        </m:sup>
                      </m:sSup>
                      <m:r>
                        <a:rPr lang="en-US" sz="5400" b="0" i="1" dirty="0" smtClean="0">
                          <a:latin typeface="Cambria Math" panose="02040503050406030204" pitchFamily="18" charset="0"/>
                        </a:rPr>
                        <m:t>=</m:t>
                      </m:r>
                      <m:r>
                        <a:rPr lang="en-US" sz="5400" b="0" i="1" smtClean="0">
                          <a:latin typeface="Cambria Math" panose="02040503050406030204" pitchFamily="18" charset="0"/>
                        </a:rPr>
                        <m:t>1</m:t>
                      </m:r>
                    </m:oMath>
                  </m:oMathPara>
                </a14:m>
                <a:endParaRPr lang="en-US"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r>
                            <a:rPr lang="en-US" sz="5400" b="0" i="1" smtClean="0">
                              <a:solidFill>
                                <a:schemeClr val="tx1"/>
                              </a:solidFill>
                              <a:latin typeface="Cambria Math" panose="02040503050406030204" pitchFamily="18" charset="0"/>
                            </a:rPr>
                            <m:t>)</m:t>
                          </m:r>
                        </m:e>
                        <m:sup>
                          <m:r>
                            <a:rPr lang="en-US" sz="5400" b="0" i="1" smtClean="0">
                              <a:solidFill>
                                <a:schemeClr val="tx1"/>
                              </a:solidFill>
                              <a:latin typeface="Cambria Math" panose="02040503050406030204" pitchFamily="18" charset="0"/>
                            </a:rPr>
                            <m:t>8</m:t>
                          </m:r>
                        </m:sup>
                      </m:sSup>
                      <m:r>
                        <a:rPr lang="en-US" sz="5400" b="0" i="1" dirty="0" smtClean="0">
                          <a:latin typeface="Cambria Math" panose="02040503050406030204" pitchFamily="18" charset="0"/>
                        </a:rPr>
                        <m:t>=</m:t>
                      </m:r>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+1</m:t>
                      </m:r>
                    </m:oMath>
                  </m:oMathPara>
                </a14:m>
                <a:endParaRPr lang="en-CA" sz="5400" dirty="0"/>
              </a:p>
            </p:txBody>
          </p:sp>
        </mc:Choice>
        <mc:Fallback xmlns="">
          <p:sp>
            <p:nvSpPr>
              <p:cNvPr id="7" name="Rectangle 6">
                <a:extLst>
                  <a:ext uri="{FF2B5EF4-FFF2-40B4-BE49-F238E27FC236}">
                    <a16:creationId xmlns:a16="http://schemas.microsoft.com/office/drawing/2014/main" id="{702FA3BD-4197-4173-A8A0-30FEFA786E31}"/>
                  </a:ext>
                </a:extLst>
              </p:cNvPr>
              <p:cNvSpPr>
                <a:spLocks noRot="1" noChangeAspect="1" noMove="1" noResize="1" noEditPoints="1" noAdjustHandles="1" noChangeArrowheads="1" noChangeShapeType="1" noTextEdit="1"/>
              </p:cNvSpPr>
              <p:nvPr/>
            </p:nvSpPr>
            <p:spPr>
              <a:xfrm>
                <a:off x="6789174" y="1666257"/>
                <a:ext cx="5658466" cy="3425681"/>
              </a:xfrm>
              <a:prstGeom prst="rect">
                <a:avLst/>
              </a:prstGeom>
              <a:blipFill>
                <a:blip r:embed="rId4"/>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811C89CF-8931-4A28-81B0-DCB77C8AB012}"/>
              </a:ext>
            </a:extLst>
          </p:cNvPr>
          <p:cNvCxnSpPr>
            <a:cxnSpLocks/>
          </p:cNvCxnSpPr>
          <p:nvPr/>
        </p:nvCxnSpPr>
        <p:spPr>
          <a:xfrm flipV="1">
            <a:off x="6592743"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7959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9</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14973B-F98A-4A15-A6C6-382704EAB89D}"/>
                  </a:ext>
                </a:extLst>
              </p:cNvPr>
              <p:cNvSpPr/>
              <p:nvPr/>
            </p:nvSpPr>
            <p:spPr>
              <a:xfrm>
                <a:off x="-1" y="1690838"/>
                <a:ext cx="5456904" cy="425667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i="1" smtClean="0">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2</m:t>
                          </m:r>
                          <m:r>
                            <a:rPr lang="en-US" sz="5400" i="1">
                              <a:latin typeface="Cambria Math" panose="02040503050406030204" pitchFamily="18" charset="0"/>
                            </a:rPr>
                            <m:t>)</m:t>
                          </m:r>
                        </m:e>
                        <m:sup>
                          <m:r>
                            <a:rPr lang="en-US" sz="5400" i="1">
                              <a:latin typeface="Cambria Math" panose="02040503050406030204" pitchFamily="18" charset="0"/>
                            </a:rPr>
                            <m:t>1</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2</m:t>
                          </m:r>
                          <m:r>
                            <a:rPr lang="en-US" sz="5400" i="1">
                              <a:latin typeface="Cambria Math" panose="02040503050406030204" pitchFamily="18" charset="0"/>
                            </a:rPr>
                            <m:t>)</m:t>
                          </m:r>
                        </m:e>
                        <m:sup>
                          <m:r>
                            <a:rPr lang="en-US" sz="5400" i="1">
                              <a:latin typeface="Cambria Math" panose="02040503050406030204" pitchFamily="18" charset="0"/>
                            </a:rPr>
                            <m:t>2</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oMath>
                  </m:oMathPara>
                </a14:m>
                <a:endParaRPr lang="en-US" sz="540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2</m:t>
                          </m:r>
                          <m:r>
                            <a:rPr lang="en-US" sz="5400" i="1">
                              <a:latin typeface="Cambria Math" panose="02040503050406030204" pitchFamily="18" charset="0"/>
                            </a:rPr>
                            <m:t>)</m:t>
                          </m:r>
                        </m:e>
                        <m:sup>
                          <m:r>
                            <a:rPr lang="en-US" sz="5400" i="1">
                              <a:latin typeface="Cambria Math" panose="02040503050406030204" pitchFamily="18" charset="0"/>
                            </a:rPr>
                            <m:t>3</m:t>
                          </m:r>
                        </m:sup>
                      </m:sSup>
                      <m:r>
                        <a:rPr lang="en-US" sz="5400" i="1" dirty="0">
                          <a:latin typeface="Cambria Math" panose="02040503050406030204" pitchFamily="18" charset="0"/>
                        </a:rPr>
                        <m:t>=</m:t>
                      </m:r>
                      <m:r>
                        <a:rPr lang="en-US" sz="5400" b="0" i="1" dirty="0" smtClean="0">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oMath>
                  </m:oMathPara>
                </a14:m>
                <a:endParaRPr lang="en-US" sz="5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2</m:t>
                          </m:r>
                          <m:r>
                            <a:rPr lang="en-US" sz="5400" i="1">
                              <a:latin typeface="Cambria Math" panose="02040503050406030204" pitchFamily="18" charset="0"/>
                            </a:rPr>
                            <m:t>)</m:t>
                          </m:r>
                        </m:e>
                        <m:sup>
                          <m:r>
                            <a:rPr lang="en-US" sz="5400" i="1">
                              <a:latin typeface="Cambria Math" panose="02040503050406030204" pitchFamily="18" charset="0"/>
                            </a:rPr>
                            <m:t>4</m:t>
                          </m:r>
                        </m:sup>
                      </m:sSup>
                      <m:r>
                        <a:rPr lang="en-US" sz="5400" i="1" dirty="0">
                          <a:latin typeface="Cambria Math" panose="02040503050406030204" pitchFamily="18" charset="0"/>
                        </a:rPr>
                        <m:t>=</m:t>
                      </m:r>
                      <m:r>
                        <a:rPr lang="en-US" sz="5400" b="0" i="1" smtClean="0">
                          <a:solidFill>
                            <a:schemeClr val="tx1"/>
                          </a:solidFill>
                          <a:latin typeface="Cambria Math" panose="02040503050406030204" pitchFamily="18" charset="0"/>
                        </a:rPr>
                        <m:t>2</m:t>
                      </m:r>
                    </m:oMath>
                  </m:oMathPara>
                </a14:m>
                <a:endParaRPr lang="en-US" sz="5400" b="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e>
                        <m:sup>
                          <m:r>
                            <a:rPr lang="en-US" sz="5400" b="0" i="1" smtClean="0">
                              <a:latin typeface="Cambria Math" panose="02040503050406030204" pitchFamily="18" charset="0"/>
                            </a:rPr>
                            <m:t>5</m:t>
                          </m:r>
                        </m:sup>
                      </m:sSup>
                      <m:r>
                        <a:rPr lang="en-US" sz="5400" i="1" dirty="0">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1</m:t>
                      </m:r>
                    </m:oMath>
                  </m:oMathPara>
                </a14:m>
                <a:endParaRPr lang="en-US" sz="54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C714973B-F98A-4A15-A6C6-382704EAB89D}"/>
                  </a:ext>
                </a:extLst>
              </p:cNvPr>
              <p:cNvSpPr>
                <a:spLocks noRot="1" noChangeAspect="1" noMove="1" noResize="1" noEditPoints="1" noAdjustHandles="1" noChangeArrowheads="1" noChangeShapeType="1" noTextEdit="1"/>
              </p:cNvSpPr>
              <p:nvPr/>
            </p:nvSpPr>
            <p:spPr>
              <a:xfrm>
                <a:off x="-1" y="1690838"/>
                <a:ext cx="5456904" cy="425667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02FA3BD-4197-4173-A8A0-30FEFA786E31}"/>
                  </a:ext>
                </a:extLst>
              </p:cNvPr>
              <p:cNvSpPr/>
              <p:nvPr/>
            </p:nvSpPr>
            <p:spPr>
              <a:xfrm>
                <a:off x="6228736" y="1666257"/>
                <a:ext cx="5658466" cy="34163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e>
                        <m:sup>
                          <m:r>
                            <a:rPr lang="en-US" sz="5400" b="0" i="1" smtClean="0">
                              <a:solidFill>
                                <a:schemeClr val="tx1"/>
                              </a:solidFill>
                              <a:latin typeface="Cambria Math" panose="02040503050406030204" pitchFamily="18" charset="0"/>
                            </a:rPr>
                            <m:t>6</m:t>
                          </m:r>
                        </m:sup>
                      </m:sSup>
                      <m:r>
                        <a:rPr lang="en-US" sz="5400" b="0" i="1" dirty="0" smtClean="0">
                          <a:latin typeface="Cambria Math" panose="02040503050406030204" pitchFamily="18" charset="0"/>
                        </a:rPr>
                        <m:t>=2</m:t>
                      </m:r>
                      <m:r>
                        <a:rPr lang="en-US" sz="5400" b="0" i="1" smtClean="0">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e>
                        <m:sup>
                          <m:r>
                            <a:rPr lang="en-US" sz="5400" b="0" i="1" smtClean="0">
                              <a:solidFill>
                                <a:schemeClr val="tx1"/>
                              </a:solidFill>
                              <a:latin typeface="Cambria Math" panose="02040503050406030204" pitchFamily="18" charset="0"/>
                            </a:rPr>
                            <m:t>7</m:t>
                          </m:r>
                        </m:sup>
                      </m:sSup>
                      <m:r>
                        <a:rPr lang="en-US" sz="5400" b="0" i="1" dirty="0" smtClean="0">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latin typeface="Cambria Math" panose="02040503050406030204" pitchFamily="18" charset="0"/>
                        </a:rPr>
                        <m:t>1</m:t>
                      </m:r>
                    </m:oMath>
                  </m:oMathPara>
                </a14:m>
                <a:endParaRPr lang="en-US" sz="5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e>
                        <m:sup>
                          <m:r>
                            <a:rPr lang="en-US" sz="5400" b="0" i="1" smtClean="0">
                              <a:solidFill>
                                <a:schemeClr val="tx1"/>
                              </a:solidFill>
                              <a:latin typeface="Cambria Math" panose="02040503050406030204" pitchFamily="18" charset="0"/>
                            </a:rPr>
                            <m:t>8</m:t>
                          </m:r>
                        </m:sup>
                      </m:sSup>
                      <m:r>
                        <a:rPr lang="en-US" sz="5400" b="0" i="1" dirty="0" smtClean="0">
                          <a:latin typeface="Cambria Math" panose="02040503050406030204" pitchFamily="18" charset="0"/>
                        </a:rPr>
                        <m:t>=</m:t>
                      </m:r>
                      <m:r>
                        <a:rPr lang="en-US" sz="5400" b="0" i="1" smtClean="0">
                          <a:latin typeface="Cambria Math" panose="02040503050406030204" pitchFamily="18" charset="0"/>
                        </a:rPr>
                        <m:t>1</m:t>
                      </m:r>
                    </m:oMath>
                  </m:oMathPara>
                </a14:m>
                <a:endParaRPr lang="en-US"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e>
                        <m:sup>
                          <m:r>
                            <a:rPr lang="en-US" sz="5400" b="0" i="1" smtClean="0">
                              <a:solidFill>
                                <a:schemeClr val="tx1"/>
                              </a:solidFill>
                              <a:latin typeface="Cambria Math" panose="02040503050406030204" pitchFamily="18" charset="0"/>
                            </a:rPr>
                            <m:t>9</m:t>
                          </m:r>
                        </m:sup>
                      </m:sSup>
                      <m:r>
                        <a:rPr lang="en-US" sz="5400" b="0" i="1" dirty="0" smtClean="0">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+2</m:t>
                      </m:r>
                    </m:oMath>
                  </m:oMathPara>
                </a14:m>
                <a:endParaRPr lang="en-CA" sz="5400" dirty="0"/>
              </a:p>
            </p:txBody>
          </p:sp>
        </mc:Choice>
        <mc:Fallback xmlns="">
          <p:sp>
            <p:nvSpPr>
              <p:cNvPr id="7" name="Rectangle 6">
                <a:extLst>
                  <a:ext uri="{FF2B5EF4-FFF2-40B4-BE49-F238E27FC236}">
                    <a16:creationId xmlns:a16="http://schemas.microsoft.com/office/drawing/2014/main" id="{702FA3BD-4197-4173-A8A0-30FEFA786E31}"/>
                  </a:ext>
                </a:extLst>
              </p:cNvPr>
              <p:cNvSpPr>
                <a:spLocks noRot="1" noChangeAspect="1" noMove="1" noResize="1" noEditPoints="1" noAdjustHandles="1" noChangeArrowheads="1" noChangeShapeType="1" noTextEdit="1"/>
              </p:cNvSpPr>
              <p:nvPr/>
            </p:nvSpPr>
            <p:spPr>
              <a:xfrm>
                <a:off x="6228736" y="1666257"/>
                <a:ext cx="5658466" cy="3416320"/>
              </a:xfrm>
              <a:prstGeom prst="rect">
                <a:avLst/>
              </a:prstGeom>
              <a:blipFill>
                <a:blip r:embed="rId4"/>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811C89CF-8931-4A28-81B0-DCB77C8AB012}"/>
              </a:ext>
            </a:extLst>
          </p:cNvPr>
          <p:cNvCxnSpPr>
            <a:cxnSpLocks/>
          </p:cNvCxnSpPr>
          <p:nvPr/>
        </p:nvCxnSpPr>
        <p:spPr>
          <a:xfrm flipV="1">
            <a:off x="5737336"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223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9</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14973B-F98A-4A15-A6C6-382704EAB89D}"/>
                  </a:ext>
                </a:extLst>
              </p:cNvPr>
              <p:cNvSpPr/>
              <p:nvPr/>
            </p:nvSpPr>
            <p:spPr>
              <a:xfrm>
                <a:off x="530941" y="1690838"/>
                <a:ext cx="3097162" cy="424731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1</m:t>
                          </m:r>
                        </m:sup>
                      </m:sSup>
                      <m:r>
                        <a:rPr lang="en-US" sz="5400" b="0" i="1" dirty="0" smtClean="0">
                          <a:latin typeface="Cambria Math" panose="02040503050406030204" pitchFamily="18" charset="0"/>
                        </a:rPr>
                        <m:t>=</m:t>
                      </m:r>
                      <m:r>
                        <a:rPr lang="en-US" sz="5400" b="0" i="1" smtClean="0">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latin typeface="Cambria Math" panose="02040503050406030204" pitchFamily="18" charset="0"/>
                            </a:rPr>
                            <m:t>2</m:t>
                          </m:r>
                        </m:sup>
                      </m:sSup>
                      <m:r>
                        <a:rPr lang="en-US" sz="5400" b="0" i="1" dirty="0" smtClean="0">
                          <a:latin typeface="Cambria Math" panose="02040503050406030204" pitchFamily="18" charset="0"/>
                        </a:rPr>
                        <m:t>=</m:t>
                      </m:r>
                      <m:r>
                        <a:rPr lang="en-US" sz="5400" b="0" i="1" smtClean="0">
                          <a:solidFill>
                            <a:schemeClr val="tx1"/>
                          </a:solidFill>
                          <a:latin typeface="Cambria Math" panose="02040503050406030204" pitchFamily="18" charset="0"/>
                        </a:rPr>
                        <m:t>2</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3</m:t>
                          </m:r>
                        </m:sup>
                      </m:sSup>
                      <m:r>
                        <a:rPr lang="en-US" sz="5400" b="0" i="1" dirty="0" smtClean="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US"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4</m:t>
                          </m:r>
                        </m:sup>
                      </m:sSup>
                      <m:r>
                        <a:rPr lang="en-US" sz="5400" b="0" i="1" dirty="0" smtClean="0">
                          <a:latin typeface="Cambria Math" panose="02040503050406030204" pitchFamily="18" charset="0"/>
                        </a:rPr>
                        <m:t>=</m:t>
                      </m:r>
                      <m:r>
                        <a:rPr lang="en-US" sz="5400" b="0" i="1" smtClean="0">
                          <a:solidFill>
                            <a:schemeClr val="tx1"/>
                          </a:solidFill>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latin typeface="Cambria Math" panose="02040503050406030204" pitchFamily="18" charset="0"/>
                            </a:rPr>
                            <m:t>5</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oMath>
                  </m:oMathPara>
                </a14:m>
                <a:endParaRPr lang="en-CA" sz="5400" dirty="0"/>
              </a:p>
            </p:txBody>
          </p:sp>
        </mc:Choice>
        <mc:Fallback xmlns="">
          <p:sp>
            <p:nvSpPr>
              <p:cNvPr id="6" name="Rectangle 5">
                <a:extLst>
                  <a:ext uri="{FF2B5EF4-FFF2-40B4-BE49-F238E27FC236}">
                    <a16:creationId xmlns:a16="http://schemas.microsoft.com/office/drawing/2014/main" id="{C714973B-F98A-4A15-A6C6-382704EAB89D}"/>
                  </a:ext>
                </a:extLst>
              </p:cNvPr>
              <p:cNvSpPr>
                <a:spLocks noRot="1" noChangeAspect="1" noMove="1" noResize="1" noEditPoints="1" noAdjustHandles="1" noChangeArrowheads="1" noChangeShapeType="1" noTextEdit="1"/>
              </p:cNvSpPr>
              <p:nvPr/>
            </p:nvSpPr>
            <p:spPr>
              <a:xfrm>
                <a:off x="530941" y="1690838"/>
                <a:ext cx="3097162" cy="424731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02FA3BD-4197-4173-A8A0-30FEFA786E31}"/>
                  </a:ext>
                </a:extLst>
              </p:cNvPr>
              <p:cNvSpPr/>
              <p:nvPr/>
            </p:nvSpPr>
            <p:spPr>
              <a:xfrm>
                <a:off x="6287727" y="1666257"/>
                <a:ext cx="3859164" cy="424731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(2</m:t>
                          </m:r>
                          <m:r>
                            <a:rPr lang="en-US" sz="5400" b="0" i="1" smtClean="0">
                              <a:solidFill>
                                <a:srgbClr val="0070C0"/>
                              </a:solidFill>
                              <a:latin typeface="Cambria Math" panose="02040503050406030204" pitchFamily="18" charset="0"/>
                            </a:rPr>
                            <m:t>𝑥</m:t>
                          </m:r>
                          <m:r>
                            <a:rPr lang="en-US" sz="5400" b="0" i="1" smtClean="0">
                              <a:solidFill>
                                <a:schemeClr val="tx1"/>
                              </a:solidFill>
                              <a:latin typeface="Cambria Math" panose="02040503050406030204" pitchFamily="18" charset="0"/>
                            </a:rPr>
                            <m:t>)</m:t>
                          </m:r>
                        </m:e>
                        <m:sup>
                          <m:r>
                            <a:rPr lang="en-US" sz="5400" i="1">
                              <a:latin typeface="Cambria Math" panose="02040503050406030204" pitchFamily="18" charset="0"/>
                            </a:rPr>
                            <m:t>1</m:t>
                          </m:r>
                        </m:sup>
                      </m:sSup>
                      <m:r>
                        <a:rPr lang="en-US" sz="5400" i="1" dirty="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smtClean="0">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2</m:t>
                          </m:r>
                        </m:sup>
                      </m:sSup>
                      <m:r>
                        <a:rPr lang="en-US" sz="5400" i="1" dirty="0">
                          <a:latin typeface="Cambria Math" panose="02040503050406030204" pitchFamily="18" charset="0"/>
                        </a:rPr>
                        <m:t>=</m:t>
                      </m:r>
                      <m:r>
                        <a:rPr lang="en-US" sz="5400" i="1">
                          <a:latin typeface="Cambria Math" panose="02040503050406030204" pitchFamily="18" charset="0"/>
                        </a:rPr>
                        <m:t>2</m:t>
                      </m:r>
                    </m:oMath>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3</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4</m:t>
                          </m:r>
                        </m:sup>
                      </m:sSup>
                      <m:r>
                        <a:rPr lang="en-US" sz="5400" i="1" dirty="0">
                          <a:latin typeface="Cambria Math" panose="02040503050406030204" pitchFamily="18" charset="0"/>
                        </a:rPr>
                        <m:t>=</m:t>
                      </m:r>
                      <m:r>
                        <a:rPr lang="en-US" sz="5400" b="0" i="1" smtClean="0">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5</m:t>
                          </m:r>
                        </m:sup>
                      </m:sSup>
                      <m:r>
                        <a:rPr lang="en-US" sz="5400" i="1" dirty="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CA" sz="5400" dirty="0"/>
              </a:p>
            </p:txBody>
          </p:sp>
        </mc:Choice>
        <mc:Fallback xmlns="">
          <p:sp>
            <p:nvSpPr>
              <p:cNvPr id="7" name="Rectangle 6">
                <a:extLst>
                  <a:ext uri="{FF2B5EF4-FFF2-40B4-BE49-F238E27FC236}">
                    <a16:creationId xmlns:a16="http://schemas.microsoft.com/office/drawing/2014/main" id="{702FA3BD-4197-4173-A8A0-30FEFA786E31}"/>
                  </a:ext>
                </a:extLst>
              </p:cNvPr>
              <p:cNvSpPr>
                <a:spLocks noRot="1" noChangeAspect="1" noMove="1" noResize="1" noEditPoints="1" noAdjustHandles="1" noChangeArrowheads="1" noChangeShapeType="1" noTextEdit="1"/>
              </p:cNvSpPr>
              <p:nvPr/>
            </p:nvSpPr>
            <p:spPr>
              <a:xfrm>
                <a:off x="6287727" y="1666257"/>
                <a:ext cx="3859164" cy="4247317"/>
              </a:xfrm>
              <a:prstGeom prst="rect">
                <a:avLst/>
              </a:prstGeom>
              <a:blipFill>
                <a:blip r:embed="rId4"/>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811C89CF-8931-4A28-81B0-DCB77C8AB012}"/>
              </a:ext>
            </a:extLst>
          </p:cNvPr>
          <p:cNvCxnSpPr>
            <a:cxnSpLocks/>
          </p:cNvCxnSpPr>
          <p:nvPr/>
        </p:nvCxnSpPr>
        <p:spPr>
          <a:xfrm flipV="1">
            <a:off x="5589852"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530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1" y="0"/>
            <a:ext cx="11562735" cy="1325563"/>
          </a:xfrm>
        </p:spPr>
        <p:txBody>
          <a:bodyPr>
            <a:noAutofit/>
          </a:bodyPr>
          <a:lstStyle/>
          <a:p>
            <a:r>
              <a:rPr lang="en-US" sz="5400" dirty="0"/>
              <a:t>All finite fields have a primitive element</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52399" y="1090861"/>
                <a:ext cx="11622505" cy="5767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If we multiply an element </a:t>
                </a:r>
                <a14:m>
                  <m:oMath xmlns:m="http://schemas.openxmlformats.org/officeDocument/2006/math">
                    <m:r>
                      <a:rPr lang="en-US" sz="3600" b="0" i="1" smtClean="0">
                        <a:latin typeface="Cambria Math" panose="02040503050406030204" pitchFamily="18" charset="0"/>
                      </a:rPr>
                      <m:t>𝛽</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US" sz="3600" dirty="0"/>
                  <a:t> by itself repeatedly, we eventually get 1.</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𝛽</m:t>
                          </m:r>
                        </m:e>
                        <m:sup>
                          <m:r>
                            <a:rPr lang="en-US" sz="3600" b="0" i="1" smtClean="0">
                              <a:latin typeface="Cambria Math" panose="02040503050406030204" pitchFamily="18" charset="0"/>
                            </a:rPr>
                            <m:t>𝑑</m:t>
                          </m:r>
                        </m:sup>
                      </m:sSup>
                      <m:r>
                        <a:rPr lang="en-US" sz="3600" b="0" i="1" smtClean="0">
                          <a:latin typeface="Cambria Math" panose="02040503050406030204" pitchFamily="18" charset="0"/>
                        </a:rPr>
                        <m:t>=1</m:t>
                      </m:r>
                    </m:oMath>
                  </m:oMathPara>
                </a14:m>
                <a:endParaRPr lang="en-US" sz="3600" b="0" dirty="0"/>
              </a:p>
              <a:p>
                <a:pPr marL="0" indent="0">
                  <a:buFont typeface="Arial" panose="020B0604020202020204" pitchFamily="34" charset="0"/>
                  <a:buNone/>
                </a:pPr>
                <a:r>
                  <a:rPr lang="en-US" sz="3600" dirty="0"/>
                  <a:t>Lagrange’s Theorem from Group Theory tells us </a:t>
                </a:r>
                <a14:m>
                  <m:oMath xmlns:m="http://schemas.openxmlformats.org/officeDocument/2006/math">
                    <m:r>
                      <a:rPr lang="en-US" sz="3600" b="0" i="1" smtClean="0">
                        <a:latin typeface="Cambria Math" panose="02040503050406030204" pitchFamily="18" charset="0"/>
                      </a:rPr>
                      <m:t>𝑑</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−1)</m:t>
                    </m:r>
                  </m:oMath>
                </a14:m>
                <a:r>
                  <a:rPr lang="en-US" sz="3600" dirty="0"/>
                  <a:t>.</a:t>
                </a:r>
              </a:p>
              <a:p>
                <a:pPr marL="0" indent="0">
                  <a:buFont typeface="Arial" panose="020B0604020202020204" pitchFamily="34" charset="0"/>
                  <a:buNone/>
                </a:pPr>
                <a:endParaRPr lang="en-US" sz="360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52399" y="1090861"/>
                <a:ext cx="11622505" cy="5767139"/>
              </a:xfrm>
              <a:prstGeom prst="rect">
                <a:avLst/>
              </a:prstGeom>
              <a:blipFill>
                <a:blip r:embed="rId2"/>
                <a:stretch>
                  <a:fillRect l="-1573" t="-2326"/>
                </a:stretch>
              </a:blipFill>
            </p:spPr>
            <p:txBody>
              <a:bodyPr/>
              <a:lstStyle/>
              <a:p>
                <a:r>
                  <a:rPr lang="en-CA">
                    <a:noFill/>
                  </a:rPr>
                  <a:t> </a:t>
                </a:r>
              </a:p>
            </p:txBody>
          </p:sp>
        </mc:Fallback>
      </mc:AlternateContent>
    </p:spTree>
    <p:extLst>
      <p:ext uri="{BB962C8B-B14F-4D97-AF65-F5344CB8AC3E}">
        <p14:creationId xmlns:p14="http://schemas.microsoft.com/office/powerpoint/2010/main" val="298712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1" y="0"/>
            <a:ext cx="11562735" cy="1325563"/>
          </a:xfrm>
        </p:spPr>
        <p:txBody>
          <a:bodyPr>
            <a:noAutofit/>
          </a:bodyPr>
          <a:lstStyle/>
          <a:p>
            <a:r>
              <a:rPr lang="en-US" sz="5400" dirty="0"/>
              <a:t>Reed-Solomon Codes</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A common example is the RS(255,223) code.</a:t>
                </a:r>
              </a:p>
              <a:p>
                <a:pPr lvl="1"/>
                <a:r>
                  <a:rPr lang="en-US" sz="3200" dirty="0"/>
                  <a:t>message length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=223</m:t>
                    </m:r>
                  </m:oMath>
                </a14:m>
                <a:endParaRPr lang="en-US" sz="3200" dirty="0"/>
              </a:p>
              <a:p>
                <a:pPr lvl="1"/>
                <a:r>
                  <a:rPr lang="en-US" sz="3200" dirty="0"/>
                  <a:t>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=255</m:t>
                    </m:r>
                  </m:oMath>
                </a14:m>
                <a:endParaRPr lang="en-US" sz="3200" b="0" dirty="0"/>
              </a:p>
              <a:p>
                <a:pPr lvl="1"/>
                <a:r>
                  <a:rPr lang="en-US" sz="3200" dirty="0"/>
                  <a:t>parity symbols </a:t>
                </a:r>
                <a14:m>
                  <m:oMath xmlns:m="http://schemas.openxmlformats.org/officeDocument/2006/math">
                    <m:r>
                      <m:rPr>
                        <m:sty m:val="p"/>
                      </m:rPr>
                      <a:rPr lang="en-US" sz="3200" b="0" i="0" smtClean="0">
                        <a:latin typeface="Cambria Math" panose="02040503050406030204" pitchFamily="18" charset="0"/>
                      </a:rPr>
                      <m:t>s</m:t>
                    </m:r>
                    <m:r>
                      <a:rPr lang="en-US" sz="3200" b="0" i="0"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=32</m:t>
                    </m:r>
                  </m:oMath>
                </a14:m>
                <a:endParaRPr lang="en-US" sz="3200" b="0" dirty="0"/>
              </a:p>
              <a:p>
                <a:pPr marL="0" indent="0">
                  <a:buNone/>
                </a:pPr>
                <a:endParaRPr lang="en-US" sz="3600" dirty="0"/>
              </a:p>
              <a:p>
                <a:pPr lvl="1"/>
                <a:r>
                  <a:rPr lang="en-US" sz="3200" dirty="0"/>
                  <a:t>DOES NOT correct individual bits in a bit stream</a:t>
                </a:r>
              </a:p>
              <a:p>
                <a:pPr lvl="1"/>
                <a:r>
                  <a:rPr lang="en-US" sz="3200" dirty="0"/>
                  <a:t>Instead, it corrects symbols in a symbol stream</a:t>
                </a:r>
              </a:p>
              <a:p>
                <a:pPr lvl="2"/>
                <a:r>
                  <a:rPr lang="en-US" sz="2800" dirty="0"/>
                  <a:t>symbols are members of the finite field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𝔽</m:t>
                        </m:r>
                      </m:e>
                      <m:sub>
                        <m:r>
                          <a:rPr lang="en-US" sz="2800" i="1">
                            <a:latin typeface="Cambria Math" panose="02040503050406030204" pitchFamily="18" charset="0"/>
                          </a:rPr>
                          <m:t>256</m:t>
                        </m:r>
                      </m:sub>
                    </m:sSub>
                  </m:oMath>
                </a14:m>
                <a:r>
                  <a:rPr lang="en-US" sz="2800" dirty="0"/>
                  <a:t> (8-bit symbols)</a:t>
                </a:r>
              </a:p>
              <a:p>
                <a:pPr lvl="2"/>
                <a:r>
                  <a:rPr lang="en-US" sz="2800" dirty="0"/>
                  <a:t>A symbol error occurs when any number of bits in the symbol are wrong</a:t>
                </a:r>
              </a:p>
              <a:p>
                <a:pPr lvl="1"/>
                <a:endParaRPr lang="en-US" sz="320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2741"/>
                </a:stretch>
              </a:blipFill>
            </p:spPr>
            <p:txBody>
              <a:bodyPr/>
              <a:lstStyle/>
              <a:p>
                <a:r>
                  <a:rPr lang="en-CA">
                    <a:noFill/>
                  </a:rPr>
                  <a:t> </a:t>
                </a:r>
              </a:p>
            </p:txBody>
          </p:sp>
        </mc:Fallback>
      </mc:AlternateContent>
    </p:spTree>
    <p:extLst>
      <p:ext uri="{BB962C8B-B14F-4D97-AF65-F5344CB8AC3E}">
        <p14:creationId xmlns:p14="http://schemas.microsoft.com/office/powerpoint/2010/main" val="141247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1" y="0"/>
            <a:ext cx="8534401" cy="1325563"/>
          </a:xfrm>
        </p:spPr>
        <p:txBody>
          <a:bodyPr>
            <a:noAutofit/>
          </a:bodyPr>
          <a:lstStyle/>
          <a:p>
            <a:r>
              <a:rPr lang="en-US" sz="5400" dirty="0"/>
              <a:t>(Cyclic) Reed-Solomon Codes</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Cyclic code with the following generator polynomial:</a:t>
                </a:r>
              </a:p>
              <a:p>
                <a:pPr marL="0" indent="0">
                  <a:buFont typeface="Arial" panose="020B0604020202020204" pitchFamily="34" charset="0"/>
                  <a:buNone/>
                </a:pPr>
                <a:endParaRPr lang="en-US" sz="36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b="0" i="1" smtClean="0">
                              <a:latin typeface="Cambria Math" panose="02040503050406030204" pitchFamily="18" charset="0"/>
                            </a:rPr>
                            <m:t>𝛼</m:t>
                          </m:r>
                        </m:e>
                      </m:d>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𝛼</m:t>
                              </m:r>
                            </m:e>
                            <m:sup>
                              <m:r>
                                <a:rPr lang="en-US" sz="4800" b="0" i="1" smtClean="0">
                                  <a:latin typeface="Cambria Math" panose="02040503050406030204" pitchFamily="18" charset="0"/>
                                </a:rPr>
                                <m:t>2</m:t>
                              </m:r>
                            </m:sup>
                          </m:sSup>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𝛼</m:t>
                          </m:r>
                        </m:e>
                        <m:sup>
                          <m:r>
                            <a:rPr lang="en-US" sz="4800" b="0" i="1" smtClean="0">
                              <a:latin typeface="Cambria Math" panose="02040503050406030204" pitchFamily="18" charset="0"/>
                            </a:rPr>
                            <m:t>𝑡</m:t>
                          </m:r>
                        </m:sup>
                      </m:sSup>
                      <m:r>
                        <a:rPr lang="en-US" sz="4800" b="0" i="1" smtClean="0">
                          <a:latin typeface="Cambria Math" panose="02040503050406030204" pitchFamily="18" charset="0"/>
                        </a:rPr>
                        <m:t>)</m:t>
                      </m:r>
                    </m:oMath>
                  </m:oMathPara>
                </a14:m>
                <a:endParaRPr lang="en-US" sz="48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3600" dirty="0"/>
                  <a:t>where </a:t>
                </a:r>
                <a14:m>
                  <m:oMath xmlns:m="http://schemas.openxmlformats.org/officeDocument/2006/math">
                    <m:r>
                      <a:rPr lang="en-US" sz="3600" b="0" i="1" smtClean="0">
                        <a:latin typeface="Cambria Math" panose="02040503050406030204" pitchFamily="18" charset="0"/>
                      </a:rPr>
                      <m:t>𝛼</m:t>
                    </m:r>
                  </m:oMath>
                </a14:m>
                <a:r>
                  <a:rPr lang="en-US" sz="3600" dirty="0"/>
                  <a:t> is a primitive element of some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US" sz="3600" dirty="0"/>
                  <a:t>.</a:t>
                </a:r>
              </a:p>
              <a:p>
                <a:pPr marL="0" indent="0">
                  <a:buFont typeface="Arial" panose="020B0604020202020204" pitchFamily="34" charset="0"/>
                  <a:buNone/>
                </a:pPr>
                <a:endParaRPr lang="en-US" sz="3600" dirty="0"/>
              </a:p>
              <a:p>
                <a:pPr marL="0" indent="0">
                  <a:buFont typeface="Arial" panose="020B0604020202020204" pitchFamily="34" charset="0"/>
                  <a:buNone/>
                </a:pPr>
                <a:r>
                  <a:rPr lang="en-US" sz="3600" dirty="0"/>
                  <a:t>Valid codewords are any multiple of it:  </a:t>
                </a:r>
                <a14:m>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𝑚</m:t>
                    </m:r>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oMath>
                </a14:m>
                <a:endParaRPr lang="en-US" sz="3200" b="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27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0FCCF92-C772-4B47-BE73-D59FE7ED0444}"/>
                  </a:ext>
                </a:extLst>
              </p:cNvPr>
              <p:cNvSpPr txBox="1">
                <a:spLocks/>
              </p:cNvSpPr>
              <p:nvPr/>
            </p:nvSpPr>
            <p:spPr>
              <a:xfrm>
                <a:off x="9944101" y="1401404"/>
                <a:ext cx="2076449" cy="93099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3200" b="0" i="1" dirty="0" smtClean="0">
                          <a:latin typeface="Cambria Math" panose="02040503050406030204" pitchFamily="18" charset="0"/>
                        </a:rPr>
                        <m:t>𝑡</m:t>
                      </m:r>
                      <m:r>
                        <a:rPr lang="en-US" sz="3200" b="0" i="1" dirty="0" smtClean="0">
                          <a:latin typeface="Cambria Math" panose="02040503050406030204" pitchFamily="18" charset="0"/>
                        </a:rPr>
                        <m:t>=</m:t>
                      </m:r>
                      <m:r>
                        <a:rPr lang="en-US" sz="3200" b="0" i="1" dirty="0" smtClean="0">
                          <a:latin typeface="Cambria Math" panose="02040503050406030204" pitchFamily="18" charset="0"/>
                        </a:rPr>
                        <m:t>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𝑘</m:t>
                      </m:r>
                    </m:oMath>
                  </m:oMathPara>
                </a14:m>
                <a:endParaRPr lang="en-US" sz="3200"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3200" b="0" i="1" dirty="0" smtClean="0">
                          <a:solidFill>
                            <a:schemeClr val="bg1"/>
                          </a:solidFill>
                          <a:latin typeface="Cambria Math" panose="02040503050406030204" pitchFamily="18" charset="0"/>
                        </a:rPr>
                        <m:t>𝑠</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m:t>
                      </m:r>
                      <m:r>
                        <a:rPr lang="en-US" sz="3200" b="0" i="1" dirty="0" smtClean="0">
                          <a:latin typeface="Cambria Math" panose="02040503050406030204" pitchFamily="18" charset="0"/>
                        </a:rPr>
                        <m:t>−1</m:t>
                      </m:r>
                    </m:oMath>
                  </m:oMathPara>
                </a14:m>
                <a:endParaRPr lang="en-US" b="0" dirty="0"/>
              </a:p>
            </p:txBody>
          </p:sp>
        </mc:Choice>
        <mc:Fallback xmlns="">
          <p:sp>
            <p:nvSpPr>
              <p:cNvPr id="6" name="Content Placeholder 2">
                <a:extLst>
                  <a:ext uri="{FF2B5EF4-FFF2-40B4-BE49-F238E27FC236}">
                    <a16:creationId xmlns:a16="http://schemas.microsoft.com/office/drawing/2014/main" id="{80FCCF92-C772-4B47-BE73-D59FE7ED0444}"/>
                  </a:ext>
                </a:extLst>
              </p:cNvPr>
              <p:cNvSpPr txBox="1">
                <a:spLocks noRot="1" noChangeAspect="1" noMove="1" noResize="1" noEditPoints="1" noAdjustHandles="1" noChangeArrowheads="1" noChangeShapeType="1" noTextEdit="1"/>
              </p:cNvSpPr>
              <p:nvPr/>
            </p:nvSpPr>
            <p:spPr>
              <a:xfrm>
                <a:off x="9944101" y="1401404"/>
                <a:ext cx="2076449" cy="930992"/>
              </a:xfrm>
              <a:prstGeom prst="rect">
                <a:avLst/>
              </a:prstGeom>
              <a:blipFill>
                <a:blip r:embed="rId3"/>
                <a:stretch>
                  <a:fillRect/>
                </a:stretch>
              </a:blipFill>
              <a:ln>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02065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0"/>
            <a:ext cx="5871568" cy="1325563"/>
          </a:xfrm>
        </p:spPr>
        <p:txBody>
          <a:bodyPr>
            <a:noAutofit/>
          </a:bodyPr>
          <a:lstStyle/>
          <a:p>
            <a:r>
              <a:rPr lang="en-US" sz="5400" dirty="0"/>
              <a:t>Remainder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25288" y="1417982"/>
                <a:ext cx="5565912" cy="5307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a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US" sz="3200" dirty="0"/>
                  <a:t> and divide it by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then look at the remainder.</a:t>
                </a:r>
              </a:p>
              <a:p>
                <a:pPr marL="0" indent="0">
                  <a:buNone/>
                </a:pPr>
                <a:endParaRPr lang="en-US" sz="3200" dirty="0"/>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e>
                      </m:d>
                      <m:r>
                        <a:rPr lang="en-US" sz="3200" b="0" i="1" smtClean="0">
                          <a:latin typeface="Cambria Math" panose="02040503050406030204" pitchFamily="18" charset="0"/>
                        </a:rPr>
                        <m:t>𝑏</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a:p>
                <a:pPr marL="0" indent="0">
                  <a:buNone/>
                </a:pPr>
                <a:endParaRPr lang="en-US" sz="3200" dirty="0"/>
              </a:p>
              <a:p>
                <a:pPr marL="0" indent="0">
                  <a:buNone/>
                </a:pPr>
                <a:r>
                  <a:rPr lang="en-US" sz="3200" dirty="0"/>
                  <a:t>Since degree of </a:t>
                </a:r>
                <a14:m>
                  <m:oMath xmlns:m="http://schemas.openxmlformats.org/officeDocument/2006/math">
                    <m:r>
                      <a:rPr lang="en-US" sz="3200" b="0" i="1" smtClean="0">
                        <a:latin typeface="Cambria Math" panose="02040503050406030204" pitchFamily="18" charset="0"/>
                      </a:rPr>
                      <m:t>𝑟</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&lt;</m:t>
                    </m:r>
                  </m:oMath>
                </a14:m>
                <a:r>
                  <a:rPr lang="en-US" sz="3200" dirty="0"/>
                  <a:t> degree of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we know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US" sz="3200" dirty="0"/>
                  <a:t> must be a constant.  </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25288" y="1417982"/>
                <a:ext cx="5565912" cy="5307495"/>
              </a:xfrm>
              <a:prstGeom prst="rect">
                <a:avLst/>
              </a:prstGeom>
              <a:blipFill>
                <a:blip r:embed="rId2"/>
                <a:stretch>
                  <a:fillRect l="-2848" t="-2299" r="-4162"/>
                </a:stretch>
              </a:blipFill>
            </p:spPr>
            <p:txBody>
              <a:bodyPr/>
              <a:lstStyle/>
              <a:p>
                <a:r>
                  <a:rPr lang="en-CA">
                    <a:noFill/>
                  </a:rPr>
                  <a:t> </a:t>
                </a:r>
              </a:p>
            </p:txBody>
          </p:sp>
        </mc:Fallback>
      </mc:AlternateContent>
      <p:sp>
        <p:nvSpPr>
          <p:cNvPr id="6" name="Title 1">
            <a:extLst>
              <a:ext uri="{FF2B5EF4-FFF2-40B4-BE49-F238E27FC236}">
                <a16:creationId xmlns:a16="http://schemas.microsoft.com/office/drawing/2014/main" id="{78821339-989F-4F50-8FC2-2D565A98C40B}"/>
              </a:ext>
            </a:extLst>
          </p:cNvPr>
          <p:cNvSpPr txBox="1">
            <a:spLocks/>
          </p:cNvSpPr>
          <p:nvPr/>
        </p:nvSpPr>
        <p:spPr>
          <a:xfrm>
            <a:off x="6320432" y="0"/>
            <a:ext cx="587156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Factor Theorem</a:t>
            </a:r>
            <a:endParaRPr lang="en-CA" sz="5400" dirty="0"/>
          </a:p>
        </p:txBody>
      </p:sp>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66879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9C7F-B5D7-442D-B204-FE833EDFB68A}"/>
              </a:ext>
            </a:extLst>
          </p:cNvPr>
          <p:cNvSpPr>
            <a:spLocks noGrp="1"/>
          </p:cNvSpPr>
          <p:nvPr>
            <p:ph type="title"/>
          </p:nvPr>
        </p:nvSpPr>
        <p:spPr>
          <a:xfrm>
            <a:off x="0" y="0"/>
            <a:ext cx="12192000" cy="1325563"/>
          </a:xfrm>
        </p:spPr>
        <p:txBody>
          <a:bodyPr>
            <a:noAutofit/>
          </a:bodyPr>
          <a:lstStyle/>
          <a:p>
            <a:r>
              <a:rPr lang="en-US" sz="6000" dirty="0"/>
              <a:t>Reed-Solomon Codes </a:t>
            </a:r>
            <a:r>
              <a:rPr lang="en-US" sz="4800" dirty="0"/>
              <a:t>(non-binary codes)</a:t>
            </a:r>
            <a:endParaRPr lang="en-CA" sz="6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D2521E4-EDB5-41FB-84C1-A5782C72873F}"/>
                  </a:ext>
                </a:extLst>
              </p:cNvPr>
              <p:cNvSpPr txBox="1"/>
              <p:nvPr/>
            </p:nvSpPr>
            <p:spPr>
              <a:xfrm>
                <a:off x="1874520" y="3931920"/>
                <a:ext cx="2766060"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400" b="0" i="1" smtClean="0">
                          <a:solidFill>
                            <a:srgbClr val="FF0000"/>
                          </a:solidFill>
                          <a:latin typeface="Cambria Math" panose="02040503050406030204" pitchFamily="18" charset="0"/>
                        </a:rPr>
                        <m:t>10010101</m:t>
                      </m:r>
                    </m:oMath>
                  </m:oMathPara>
                </a14:m>
                <a:endParaRPr lang="en-CA" sz="4400" dirty="0">
                  <a:solidFill>
                    <a:srgbClr val="FF0000"/>
                  </a:solidFill>
                </a:endParaRPr>
              </a:p>
            </p:txBody>
          </p:sp>
        </mc:Choice>
        <mc:Fallback>
          <p:sp>
            <p:nvSpPr>
              <p:cNvPr id="4" name="TextBox 3">
                <a:extLst>
                  <a:ext uri="{FF2B5EF4-FFF2-40B4-BE49-F238E27FC236}">
                    <a16:creationId xmlns:a16="http://schemas.microsoft.com/office/drawing/2014/main" id="{3D2521E4-EDB5-41FB-84C1-A5782C72873F}"/>
                  </a:ext>
                </a:extLst>
              </p:cNvPr>
              <p:cNvSpPr txBox="1">
                <a:spLocks noRot="1" noChangeAspect="1" noMove="1" noResize="1" noEditPoints="1" noAdjustHandles="1" noChangeArrowheads="1" noChangeShapeType="1" noTextEdit="1"/>
              </p:cNvSpPr>
              <p:nvPr/>
            </p:nvSpPr>
            <p:spPr>
              <a:xfrm>
                <a:off x="1874520" y="3931920"/>
                <a:ext cx="2766060" cy="769441"/>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33679C6-48AA-43D3-B850-9893E38F9C73}"/>
                  </a:ext>
                </a:extLst>
              </p:cNvPr>
              <p:cNvSpPr txBox="1"/>
              <p:nvPr/>
            </p:nvSpPr>
            <p:spPr>
              <a:xfrm>
                <a:off x="160020" y="2667000"/>
                <a:ext cx="11262360" cy="923330"/>
              </a:xfrm>
              <a:prstGeom prst="rect">
                <a:avLst/>
              </a:prstGeom>
              <a:noFill/>
            </p:spPr>
            <p:txBody>
              <a:bodyPr wrap="square" rtlCol="0">
                <a:spAutoFit/>
              </a:bodyPr>
              <a:lstStyle/>
              <a:p>
                <a:r>
                  <a:rPr lang="en-US" sz="4800" dirty="0"/>
                  <a:t>Non-Binary Code:  </a:t>
                </a:r>
                <a14:m>
                  <m:oMath xmlns:m="http://schemas.openxmlformats.org/officeDocument/2006/math">
                    <m:r>
                      <a:rPr lang="en-US" sz="5400" b="0" i="1" smtClean="0">
                        <a:solidFill>
                          <a:srgbClr val="FF0000"/>
                        </a:solidFill>
                        <a:latin typeface="Cambria Math" panose="02040503050406030204" pitchFamily="18" charset="0"/>
                      </a:rPr>
                      <m:t>𝛼</m:t>
                    </m:r>
                    <m:r>
                      <a:rPr lang="en-US" sz="5400" b="0" i="1" smtClean="0">
                        <a:latin typeface="Cambria Math" panose="02040503050406030204" pitchFamily="18" charset="0"/>
                      </a:rPr>
                      <m:t>  </m:t>
                    </m:r>
                    <m:r>
                      <a:rPr lang="en-US" sz="5400" b="0" i="1" smtClean="0">
                        <a:latin typeface="Cambria Math" panose="02040503050406030204" pitchFamily="18" charset="0"/>
                      </a:rPr>
                      <m:t>𝛽</m:t>
                    </m:r>
                    <m:r>
                      <a:rPr lang="en-US" sz="5400" b="0" i="1" smtClean="0">
                        <a:latin typeface="Cambria Math" panose="02040503050406030204" pitchFamily="18" charset="0"/>
                      </a:rPr>
                      <m:t>  </m:t>
                    </m:r>
                    <m:r>
                      <a:rPr lang="en-US" sz="5400" b="0" i="1" smtClean="0">
                        <a:solidFill>
                          <a:srgbClr val="00B050"/>
                        </a:solidFill>
                        <a:latin typeface="Cambria Math" panose="02040503050406030204" pitchFamily="18" charset="0"/>
                      </a:rPr>
                      <m:t>𝛾</m:t>
                    </m:r>
                    <m:r>
                      <a:rPr lang="en-US" sz="5400" b="0" i="1" smtClean="0">
                        <a:latin typeface="Cambria Math" panose="02040503050406030204" pitchFamily="18" charset="0"/>
                      </a:rPr>
                      <m:t>  </m:t>
                    </m:r>
                    <m:r>
                      <a:rPr lang="en-US" sz="5400" b="0" i="1" smtClean="0">
                        <a:latin typeface="Cambria Math" panose="02040503050406030204" pitchFamily="18" charset="0"/>
                      </a:rPr>
                      <m:t>𝛼</m:t>
                    </m:r>
                    <m:r>
                      <a:rPr lang="en-US" sz="5400" b="0" i="1" smtClean="0">
                        <a:latin typeface="Cambria Math" panose="02040503050406030204" pitchFamily="18" charset="0"/>
                      </a:rPr>
                      <m:t>  </m:t>
                    </m:r>
                    <m:r>
                      <a:rPr lang="en-US" sz="5400" b="0" i="1" smtClean="0">
                        <a:solidFill>
                          <a:srgbClr val="0070C0"/>
                        </a:solidFill>
                        <a:latin typeface="Cambria Math" panose="02040503050406030204" pitchFamily="18" charset="0"/>
                      </a:rPr>
                      <m:t>𝜖</m:t>
                    </m:r>
                    <m:r>
                      <a:rPr lang="en-US" sz="5400" b="0" i="1" smtClean="0">
                        <a:latin typeface="Cambria Math" panose="02040503050406030204" pitchFamily="18" charset="0"/>
                      </a:rPr>
                      <m:t> </m:t>
                    </m:r>
                    <m:r>
                      <a:rPr lang="en-US" sz="5400" b="0" i="1" smtClean="0">
                        <a:latin typeface="Cambria Math" panose="02040503050406030204" pitchFamily="18" charset="0"/>
                      </a:rPr>
                      <m:t>𝛽</m:t>
                    </m:r>
                  </m:oMath>
                </a14:m>
                <a:endParaRPr lang="en-CA" sz="5400" dirty="0"/>
              </a:p>
            </p:txBody>
          </p:sp>
        </mc:Choice>
        <mc:Fallback>
          <p:sp>
            <p:nvSpPr>
              <p:cNvPr id="5" name="TextBox 4">
                <a:extLst>
                  <a:ext uri="{FF2B5EF4-FFF2-40B4-BE49-F238E27FC236}">
                    <a16:creationId xmlns:a16="http://schemas.microsoft.com/office/drawing/2014/main" id="{D33679C6-48AA-43D3-B850-9893E38F9C73}"/>
                  </a:ext>
                </a:extLst>
              </p:cNvPr>
              <p:cNvSpPr txBox="1">
                <a:spLocks noRot="1" noChangeAspect="1" noMove="1" noResize="1" noEditPoints="1" noAdjustHandles="1" noChangeArrowheads="1" noChangeShapeType="1" noTextEdit="1"/>
              </p:cNvSpPr>
              <p:nvPr/>
            </p:nvSpPr>
            <p:spPr>
              <a:xfrm>
                <a:off x="160020" y="2667000"/>
                <a:ext cx="11262360" cy="923330"/>
              </a:xfrm>
              <a:prstGeom prst="rect">
                <a:avLst/>
              </a:prstGeom>
              <a:blipFill>
                <a:blip r:embed="rId3"/>
                <a:stretch>
                  <a:fillRect l="-2435" t="-6623" b="-32450"/>
                </a:stretch>
              </a:blipFill>
            </p:spPr>
            <p:txBody>
              <a:bodyPr/>
              <a:lstStyle/>
              <a:p>
                <a:r>
                  <a:rPr lang="en-CA">
                    <a:noFill/>
                  </a:rPr>
                  <a:t> </a:t>
                </a:r>
              </a:p>
            </p:txBody>
          </p:sp>
        </mc:Fallback>
      </mc:AlternateContent>
      <p:pic>
        <p:nvPicPr>
          <p:cNvPr id="1026" name="Picture 2" descr="Image result for this pc icon windows">
            <a:extLst>
              <a:ext uri="{FF2B5EF4-FFF2-40B4-BE49-F238E27FC236}">
                <a16:creationId xmlns:a16="http://schemas.microsoft.com/office/drawing/2014/main" id="{81CDA47B-636D-4C5A-AE71-F65EC0C69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195" y="1255395"/>
            <a:ext cx="2381250" cy="2381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B86BD2B-2923-476D-95BE-68018A4E718D}"/>
                  </a:ext>
                </a:extLst>
              </p:cNvPr>
              <p:cNvSpPr txBox="1"/>
              <p:nvPr/>
            </p:nvSpPr>
            <p:spPr>
              <a:xfrm>
                <a:off x="518160" y="1386840"/>
                <a:ext cx="11269980" cy="923330"/>
              </a:xfrm>
              <a:prstGeom prst="rect">
                <a:avLst/>
              </a:prstGeom>
              <a:noFill/>
            </p:spPr>
            <p:txBody>
              <a:bodyPr wrap="square" rtlCol="0">
                <a:spAutoFit/>
              </a:bodyPr>
              <a:lstStyle/>
              <a:p>
                <a:r>
                  <a:rPr lang="en-US" sz="5400" dirty="0"/>
                  <a:t>Binary Code:      </a:t>
                </a:r>
                <a14:m>
                  <m:oMath xmlns:m="http://schemas.openxmlformats.org/officeDocument/2006/math">
                    <m:r>
                      <a:rPr lang="en-US" sz="5400" b="0" i="1" smtClean="0">
                        <a:latin typeface="Cambria Math" panose="02040503050406030204" pitchFamily="18" charset="0"/>
                      </a:rPr>
                      <m:t>1  0  1  1  0  0</m:t>
                    </m:r>
                  </m:oMath>
                </a14:m>
                <a:endParaRPr lang="en-CA" sz="5400" dirty="0"/>
              </a:p>
            </p:txBody>
          </p:sp>
        </mc:Choice>
        <mc:Fallback>
          <p:sp>
            <p:nvSpPr>
              <p:cNvPr id="6" name="TextBox 5">
                <a:extLst>
                  <a:ext uri="{FF2B5EF4-FFF2-40B4-BE49-F238E27FC236}">
                    <a16:creationId xmlns:a16="http://schemas.microsoft.com/office/drawing/2014/main" id="{2B86BD2B-2923-476D-95BE-68018A4E718D}"/>
                  </a:ext>
                </a:extLst>
              </p:cNvPr>
              <p:cNvSpPr txBox="1">
                <a:spLocks noRot="1" noChangeAspect="1" noMove="1" noResize="1" noEditPoints="1" noAdjustHandles="1" noChangeArrowheads="1" noChangeShapeType="1" noTextEdit="1"/>
              </p:cNvSpPr>
              <p:nvPr/>
            </p:nvSpPr>
            <p:spPr>
              <a:xfrm>
                <a:off x="518160" y="1386840"/>
                <a:ext cx="11269980" cy="923330"/>
              </a:xfrm>
              <a:prstGeom prst="rect">
                <a:avLst/>
              </a:prstGeom>
              <a:blipFill>
                <a:blip r:embed="rId5"/>
                <a:stretch>
                  <a:fillRect l="-2866" t="-17881" b="-39735"/>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DBCF7B1-DCDB-4EF1-B213-4A6710A542BF}"/>
                  </a:ext>
                </a:extLst>
              </p:cNvPr>
              <p:cNvSpPr txBox="1"/>
              <p:nvPr/>
            </p:nvSpPr>
            <p:spPr>
              <a:xfrm>
                <a:off x="4953000" y="4221480"/>
                <a:ext cx="2766060"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400" b="0" i="1" smtClean="0">
                          <a:solidFill>
                            <a:srgbClr val="00B050"/>
                          </a:solidFill>
                          <a:latin typeface="Cambria Math" panose="02040503050406030204" pitchFamily="18" charset="0"/>
                        </a:rPr>
                        <m:t>00011010</m:t>
                      </m:r>
                    </m:oMath>
                  </m:oMathPara>
                </a14:m>
                <a:endParaRPr lang="en-CA" sz="4400" dirty="0">
                  <a:solidFill>
                    <a:srgbClr val="00B050"/>
                  </a:solidFill>
                </a:endParaRPr>
              </a:p>
            </p:txBody>
          </p:sp>
        </mc:Choice>
        <mc:Fallback>
          <p:sp>
            <p:nvSpPr>
              <p:cNvPr id="7" name="TextBox 6">
                <a:extLst>
                  <a:ext uri="{FF2B5EF4-FFF2-40B4-BE49-F238E27FC236}">
                    <a16:creationId xmlns:a16="http://schemas.microsoft.com/office/drawing/2014/main" id="{8DBCF7B1-DCDB-4EF1-B213-4A6710A542BF}"/>
                  </a:ext>
                </a:extLst>
              </p:cNvPr>
              <p:cNvSpPr txBox="1">
                <a:spLocks noRot="1" noChangeAspect="1" noMove="1" noResize="1" noEditPoints="1" noAdjustHandles="1" noChangeArrowheads="1" noChangeShapeType="1" noTextEdit="1"/>
              </p:cNvSpPr>
              <p:nvPr/>
            </p:nvSpPr>
            <p:spPr>
              <a:xfrm>
                <a:off x="4953000" y="4221480"/>
                <a:ext cx="2766060" cy="7694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BBF492C-FA3F-4138-AB66-E8E8663B3117}"/>
                  </a:ext>
                </a:extLst>
              </p:cNvPr>
              <p:cNvSpPr txBox="1"/>
              <p:nvPr/>
            </p:nvSpPr>
            <p:spPr>
              <a:xfrm>
                <a:off x="8397240" y="3939540"/>
                <a:ext cx="2766060" cy="76944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400" b="0" i="1" smtClean="0">
                          <a:solidFill>
                            <a:srgbClr val="0070C0"/>
                          </a:solidFill>
                          <a:latin typeface="Cambria Math" panose="02040503050406030204" pitchFamily="18" charset="0"/>
                        </a:rPr>
                        <m:t>11000000</m:t>
                      </m:r>
                    </m:oMath>
                  </m:oMathPara>
                </a14:m>
                <a:endParaRPr lang="en-CA" sz="4400" dirty="0">
                  <a:solidFill>
                    <a:srgbClr val="0070C0"/>
                  </a:solidFill>
                </a:endParaRPr>
              </a:p>
            </p:txBody>
          </p:sp>
        </mc:Choice>
        <mc:Fallback>
          <p:sp>
            <p:nvSpPr>
              <p:cNvPr id="8" name="TextBox 7">
                <a:extLst>
                  <a:ext uri="{FF2B5EF4-FFF2-40B4-BE49-F238E27FC236}">
                    <a16:creationId xmlns:a16="http://schemas.microsoft.com/office/drawing/2014/main" id="{9BBF492C-FA3F-4138-AB66-E8E8663B3117}"/>
                  </a:ext>
                </a:extLst>
              </p:cNvPr>
              <p:cNvSpPr txBox="1">
                <a:spLocks noRot="1" noChangeAspect="1" noMove="1" noResize="1" noEditPoints="1" noAdjustHandles="1" noChangeArrowheads="1" noChangeShapeType="1" noTextEdit="1"/>
              </p:cNvSpPr>
              <p:nvPr/>
            </p:nvSpPr>
            <p:spPr>
              <a:xfrm>
                <a:off x="8397240" y="3939540"/>
                <a:ext cx="2766060" cy="769441"/>
              </a:xfrm>
              <a:prstGeom prst="rect">
                <a:avLst/>
              </a:prstGeom>
              <a:blipFill>
                <a:blip r:embed="rId7"/>
                <a:stretch>
                  <a:fillRect/>
                </a:stretch>
              </a:blipFill>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A242EE92-20EA-4D62-BAF5-8CBE0BD510EF}"/>
              </a:ext>
            </a:extLst>
          </p:cNvPr>
          <p:cNvCxnSpPr/>
          <p:nvPr/>
        </p:nvCxnSpPr>
        <p:spPr>
          <a:xfrm flipV="1">
            <a:off x="4366260" y="3497580"/>
            <a:ext cx="502920" cy="5257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473589-DF53-4CBB-823C-B0EEB6164D9A}"/>
              </a:ext>
            </a:extLst>
          </p:cNvPr>
          <p:cNvCxnSpPr>
            <a:cxnSpLocks/>
          </p:cNvCxnSpPr>
          <p:nvPr/>
        </p:nvCxnSpPr>
        <p:spPr>
          <a:xfrm flipV="1">
            <a:off x="6256020" y="3611880"/>
            <a:ext cx="167640" cy="58674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B14453D-903C-4137-8982-888E38F7AC05}"/>
              </a:ext>
            </a:extLst>
          </p:cNvPr>
          <p:cNvCxnSpPr>
            <a:cxnSpLocks/>
          </p:cNvCxnSpPr>
          <p:nvPr/>
        </p:nvCxnSpPr>
        <p:spPr>
          <a:xfrm flipH="1" flipV="1">
            <a:off x="8023860" y="3543300"/>
            <a:ext cx="388620" cy="52578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E0D424-FA8F-46FB-9758-9D02780E45D1}"/>
              </a:ext>
            </a:extLst>
          </p:cNvPr>
          <p:cNvSpPr txBox="1"/>
          <p:nvPr/>
        </p:nvSpPr>
        <p:spPr>
          <a:xfrm>
            <a:off x="0" y="5494020"/>
            <a:ext cx="11940540" cy="1015663"/>
          </a:xfrm>
          <a:prstGeom prst="rect">
            <a:avLst/>
          </a:prstGeom>
          <a:noFill/>
        </p:spPr>
        <p:txBody>
          <a:bodyPr wrap="square" rtlCol="0">
            <a:spAutoFit/>
          </a:bodyPr>
          <a:lstStyle/>
          <a:p>
            <a:pPr algn="ctr"/>
            <a:r>
              <a:rPr lang="en-US" sz="6000" dirty="0"/>
              <a:t>N-B Codes correct errors </a:t>
            </a:r>
            <a:r>
              <a:rPr lang="en-US" sz="6000" u="sng" dirty="0"/>
              <a:t>by symbol</a:t>
            </a:r>
            <a:r>
              <a:rPr lang="en-US" sz="6000" dirty="0"/>
              <a:t>!</a:t>
            </a:r>
            <a:endParaRPr lang="en-CA" sz="6000" dirty="0"/>
          </a:p>
        </p:txBody>
      </p:sp>
    </p:spTree>
    <p:extLst>
      <p:ext uri="{BB962C8B-B14F-4D97-AF65-F5344CB8AC3E}">
        <p14:creationId xmlns:p14="http://schemas.microsoft.com/office/powerpoint/2010/main" val="1137418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48126"/>
            <a:ext cx="5871568" cy="842211"/>
          </a:xfrm>
        </p:spPr>
        <p:txBody>
          <a:bodyPr>
            <a:noAutofit/>
          </a:bodyPr>
          <a:lstStyle/>
          <a:p>
            <a:r>
              <a:rPr lang="en-US" sz="5400" dirty="0"/>
              <a:t>Remainder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25288" y="1010654"/>
                <a:ext cx="5565912" cy="571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a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and divide it by </a:t>
                </a:r>
                <a14:m>
                  <m:oMath xmlns:m="http://schemas.openxmlformats.org/officeDocument/2006/math">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𝑘</m:t>
                    </m:r>
                    <m:r>
                      <a:rPr lang="en-US" sz="3200" b="0" i="1" smtClean="0">
                        <a:latin typeface="Cambria Math" panose="02040503050406030204" pitchFamily="18" charset="0"/>
                      </a:rPr>
                      <m:t>)</m:t>
                    </m:r>
                  </m:oMath>
                </a14:m>
                <a:r>
                  <a:rPr lang="en-US" sz="3200" dirty="0"/>
                  <a:t>, then look at the remainder.</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solidFill>
                                <a:srgbClr val="0070C0"/>
                              </a:solidFill>
                              <a:latin typeface="Cambria Math" panose="02040503050406030204" pitchFamily="18" charset="0"/>
                            </a:rPr>
                            <m:t>𝑥</m:t>
                          </m:r>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b="0" i="1" smtClean="0">
                          <a:latin typeface="Cambria Math" panose="02040503050406030204" pitchFamily="18" charset="0"/>
                        </a:rPr>
                        <m:t>𝑏</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oMath>
                  </m:oMathPara>
                </a14:m>
                <a:endParaRPr lang="en-US" sz="3600" dirty="0"/>
              </a:p>
              <a:p>
                <a:pPr marL="0" indent="0">
                  <a:buNone/>
                </a:pPr>
                <a:endParaRPr lang="en-US" sz="2400" dirty="0"/>
              </a:p>
              <a:p>
                <a:pPr marL="0" indent="0">
                  <a:buNone/>
                </a:pPr>
                <a:r>
                  <a:rPr lang="en-US" sz="3200" dirty="0"/>
                  <a:t>Since degree of </a:t>
                </a:r>
                <a14:m>
                  <m:oMath xmlns:m="http://schemas.openxmlformats.org/officeDocument/2006/math">
                    <m:r>
                      <a:rPr lang="en-US" sz="3200" b="0" i="1" smtClean="0">
                        <a:latin typeface="Cambria Math" panose="02040503050406030204" pitchFamily="18" charset="0"/>
                      </a:rPr>
                      <m:t>𝑟</m:t>
                    </m:r>
                    <m:d>
                      <m:dPr>
                        <m:ctrlPr>
                          <a:rPr lang="en-US" sz="3200" b="0" i="1" smtClean="0">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b="0" i="1" smtClean="0">
                        <a:latin typeface="Cambria Math" panose="02040503050406030204" pitchFamily="18" charset="0"/>
                      </a:rPr>
                      <m:t>&lt;</m:t>
                    </m:r>
                  </m:oMath>
                </a14:m>
                <a:r>
                  <a:rPr lang="en-US" sz="3200" dirty="0"/>
                  <a:t> degree of </a:t>
                </a:r>
                <a14:m>
                  <m:oMath xmlns:m="http://schemas.openxmlformats.org/officeDocument/2006/math">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we know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must be a constant. </a:t>
                </a:r>
              </a:p>
              <a:p>
                <a:pPr marL="0" indent="0">
                  <a:buNone/>
                </a:pPr>
                <a:endParaRPr lang="en-US" sz="2400" dirty="0"/>
              </a:p>
              <a:p>
                <a:pPr marL="0" indent="0" algn="ctr">
                  <a:buNone/>
                </a:pPr>
                <a14:m>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i="1">
                        <a:latin typeface="Cambria Math" panose="02040503050406030204" pitchFamily="18" charset="0"/>
                      </a:rPr>
                      <m:t>=</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𝑏</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i="1">
                        <a:latin typeface="Cambria Math" panose="02040503050406030204" pitchFamily="18" charset="0"/>
                      </a:rPr>
                      <m:t>+</m:t>
                    </m:r>
                    <m:r>
                      <a:rPr lang="en-US" sz="3600" i="1">
                        <a:latin typeface="Cambria Math" panose="02040503050406030204" pitchFamily="18" charset="0"/>
                      </a:rPr>
                      <m:t>𝑟</m:t>
                    </m:r>
                  </m:oMath>
                </a14:m>
                <a:r>
                  <a:rPr lang="en-US" sz="3600" dirty="0"/>
                  <a:t> </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25288" y="1010654"/>
                <a:ext cx="5565912" cy="5714824"/>
              </a:xfrm>
              <a:prstGeom prst="rect">
                <a:avLst/>
              </a:prstGeom>
              <a:blipFill>
                <a:blip r:embed="rId2"/>
                <a:stretch>
                  <a:fillRect l="-2848" t="-2134" r="-4162"/>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2BE74C6-9590-4C86-B4CB-D3C0043F5D0C}"/>
                  </a:ext>
                </a:extLst>
              </p:cNvPr>
              <p:cNvSpPr txBox="1">
                <a:spLocks/>
              </p:cNvSpPr>
              <p:nvPr/>
            </p:nvSpPr>
            <p:spPr>
              <a:xfrm>
                <a:off x="6208295" y="272716"/>
                <a:ext cx="5775158" cy="30479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dirty="0"/>
                  <a:t>Consider </a:t>
                </a:r>
                <a14:m>
                  <m:oMath xmlns:m="http://schemas.openxmlformats.org/officeDocument/2006/math">
                    <m:r>
                      <a:rPr lang="en-US" sz="3500" b="0" i="1" smtClean="0">
                        <a:latin typeface="Cambria Math" panose="02040503050406030204" pitchFamily="18" charset="0"/>
                      </a:rPr>
                      <m:t>𝑓</m:t>
                    </m:r>
                    <m:r>
                      <a:rPr lang="en-US" sz="3500" b="0" i="1" smtClean="0">
                        <a:latin typeface="Cambria Math" panose="02040503050406030204" pitchFamily="18" charset="0"/>
                      </a:rPr>
                      <m:t>(</m:t>
                    </m:r>
                    <m:r>
                      <a:rPr lang="en-US" sz="3500" i="1">
                        <a:solidFill>
                          <a:srgbClr val="FF0000"/>
                        </a:solidFill>
                        <a:latin typeface="Cambria Math" panose="02040503050406030204" pitchFamily="18" charset="0"/>
                      </a:rPr>
                      <m:t>𝑘</m:t>
                    </m:r>
                    <m:r>
                      <a:rPr lang="en-US" sz="3500" b="0" i="1" smtClean="0">
                        <a:latin typeface="Cambria Math" panose="02040503050406030204" pitchFamily="18" charset="0"/>
                      </a:rPr>
                      <m:t>)</m:t>
                    </m:r>
                  </m:oMath>
                </a14:m>
                <a:r>
                  <a:rPr lang="en-US" sz="3500" dirty="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r>
                            <a:rPr lang="en-US" sz="4400" b="0" i="1" smtClean="0">
                              <a:latin typeface="Cambria Math" panose="02040503050406030204" pitchFamily="18" charset="0"/>
                            </a:rPr>
                            <m:t>−</m:t>
                          </m:r>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𝑏</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r>
                        <a:rPr lang="en-US" sz="4400" b="0" i="1" smtClean="0">
                          <a:latin typeface="Cambria Math" panose="02040503050406030204" pitchFamily="18" charset="0"/>
                        </a:rPr>
                        <m:t>𝑟</m:t>
                      </m:r>
                    </m:oMath>
                  </m:oMathPara>
                </a14:m>
                <a:endParaRPr lang="en-US" sz="4400" b="0" dirty="0"/>
              </a:p>
              <a:p>
                <a:pPr marL="0" indent="0">
                  <a:buNone/>
                </a:pPr>
                <a:endParaRPr lang="en-US"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i="1">
                              <a:solidFill>
                                <a:srgbClr val="FF0000"/>
                              </a:solidFill>
                              <a:latin typeface="Cambria Math" panose="02040503050406030204" pitchFamily="18" charset="0"/>
                            </a:rPr>
                            <m:t>𝑘</m:t>
                          </m:r>
                        </m:e>
                      </m:d>
                      <m:r>
                        <a:rPr lang="en-US" sz="4400" b="0" i="1" smtClean="0">
                          <a:latin typeface="Cambria Math" panose="02040503050406030204" pitchFamily="18" charset="0"/>
                        </a:rPr>
                        <m:t>=</m:t>
                      </m:r>
                      <m:r>
                        <a:rPr lang="en-US" sz="4400" b="0" i="1" smtClean="0">
                          <a:latin typeface="Cambria Math" panose="02040503050406030204" pitchFamily="18" charset="0"/>
                        </a:rPr>
                        <m:t>𝑟</m:t>
                      </m:r>
                    </m:oMath>
                  </m:oMathPara>
                </a14:m>
                <a:endParaRPr lang="en-US" sz="4400" dirty="0"/>
              </a:p>
            </p:txBody>
          </p:sp>
        </mc:Choice>
        <mc:Fallback xmlns="">
          <p:sp>
            <p:nvSpPr>
              <p:cNvPr id="8" name="Content Placeholder 2">
                <a:extLst>
                  <a:ext uri="{FF2B5EF4-FFF2-40B4-BE49-F238E27FC236}">
                    <a16:creationId xmlns:a16="http://schemas.microsoft.com/office/drawing/2014/main" id="{52BE74C6-9590-4C86-B4CB-D3C0043F5D0C}"/>
                  </a:ext>
                </a:extLst>
              </p:cNvPr>
              <p:cNvSpPr txBox="1">
                <a:spLocks noRot="1" noChangeAspect="1" noMove="1" noResize="1" noEditPoints="1" noAdjustHandles="1" noChangeArrowheads="1" noChangeShapeType="1" noTextEdit="1"/>
              </p:cNvSpPr>
              <p:nvPr/>
            </p:nvSpPr>
            <p:spPr>
              <a:xfrm>
                <a:off x="6208295" y="272716"/>
                <a:ext cx="5775158" cy="3047999"/>
              </a:xfrm>
              <a:prstGeom prst="rect">
                <a:avLst/>
              </a:prstGeom>
              <a:blipFill>
                <a:blip r:embed="rId3"/>
                <a:stretch>
                  <a:fillRect l="-2637" t="-4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02DDCB-204B-45A3-88B7-37A365B21479}"/>
                  </a:ext>
                </a:extLst>
              </p:cNvPr>
              <p:cNvSpPr/>
              <p:nvPr/>
            </p:nvSpPr>
            <p:spPr>
              <a:xfrm>
                <a:off x="6352675" y="3875857"/>
                <a:ext cx="5534526" cy="2554545"/>
              </a:xfrm>
              <a:prstGeom prst="rect">
                <a:avLst/>
              </a:prstGeom>
              <a:ln w="57150">
                <a:solidFill>
                  <a:schemeClr val="tx1"/>
                </a:solidFill>
              </a:ln>
            </p:spPr>
            <p:txBody>
              <a:bodyPr wrap="square">
                <a:spAutoFit/>
              </a:bodyPr>
              <a:lstStyle/>
              <a:p>
                <a:pPr algn="ctr"/>
                <a:r>
                  <a:rPr lang="en-US" sz="4000" dirty="0">
                    <a:latin typeface="Calibri" panose="020F0502020204030204" pitchFamily="34" charset="0"/>
                  </a:rPr>
                  <a:t>Given a polynomial </a:t>
                </a:r>
                <a14:m>
                  <m:oMath xmlns:m="http://schemas.openxmlformats.org/officeDocument/2006/math">
                    <m:r>
                      <a:rPr lang="en-US" sz="4000" i="1" dirty="0">
                        <a:latin typeface="Cambria Math" panose="02040503050406030204" pitchFamily="18" charset="0"/>
                      </a:rPr>
                      <m:t>𝑓</m:t>
                    </m:r>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oMath>
                </a14:m>
                <a:r>
                  <a:rPr lang="en-US" sz="4000" dirty="0">
                    <a:latin typeface="Calibri" panose="020F0502020204030204" pitchFamily="34" charset="0"/>
                  </a:rPr>
                  <a:t>, the remainder of </a:t>
                </a:r>
              </a:p>
              <a:p>
                <a:pPr algn="ctr"/>
                <a:r>
                  <a:rPr lang="en-US" sz="4000" dirty="0">
                    <a:latin typeface="Calibri" panose="020F0502020204030204" pitchFamily="34" charset="0"/>
                  </a:rPr>
                  <a:t>dividing by </a:t>
                </a:r>
                <a14:m>
                  <m:oMath xmlns:m="http://schemas.openxmlformats.org/officeDocument/2006/math">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r>
                      <a:rPr lang="en-US" sz="4000" i="1">
                        <a:solidFill>
                          <a:srgbClr val="FF0000"/>
                        </a:solidFill>
                        <a:latin typeface="Cambria Math" panose="02040503050406030204" pitchFamily="18" charset="0"/>
                      </a:rPr>
                      <m:t>𝑘</m:t>
                    </m:r>
                    <m:r>
                      <a:rPr lang="en-CA" sz="4000">
                        <a:latin typeface="Cambria Math" panose="02040503050406030204" pitchFamily="18" charset="0"/>
                      </a:rPr>
                      <m:t>)</m:t>
                    </m:r>
                  </m:oMath>
                </a14:m>
                <a:r>
                  <a:rPr lang="en-US" sz="4000" dirty="0">
                    <a:latin typeface="Calibri" panose="020F0502020204030204" pitchFamily="34" charset="0"/>
                  </a:rPr>
                  <a:t> </a:t>
                </a:r>
              </a:p>
              <a:p>
                <a:pPr algn="ctr"/>
                <a:r>
                  <a:rPr lang="en-US" sz="4000" dirty="0">
                    <a:latin typeface="Calibri" panose="020F0502020204030204" pitchFamily="34" charset="0"/>
                  </a:rPr>
                  <a:t>is equal to </a:t>
                </a:r>
                <a14:m>
                  <m:oMath xmlns:m="http://schemas.openxmlformats.org/officeDocument/2006/math">
                    <m:r>
                      <a:rPr lang="en-US" sz="4000" b="0" i="1" smtClean="0">
                        <a:latin typeface="Cambria Math" panose="02040503050406030204" pitchFamily="18" charset="0"/>
                      </a:rPr>
                      <m:t>𝑓</m:t>
                    </m:r>
                    <m:r>
                      <a:rPr lang="en-CA" sz="4000">
                        <a:latin typeface="Cambria Math" panose="02040503050406030204" pitchFamily="18" charset="0"/>
                      </a:rPr>
                      <m:t>(</m:t>
                    </m:r>
                    <m:r>
                      <a:rPr lang="en-US" sz="4000" i="1">
                        <a:solidFill>
                          <a:srgbClr val="FF0000"/>
                        </a:solidFill>
                        <a:latin typeface="Cambria Math" panose="02040503050406030204" pitchFamily="18" charset="0"/>
                      </a:rPr>
                      <m:t>𝑘</m:t>
                    </m:r>
                    <m:r>
                      <a:rPr lang="en-CA" sz="4000">
                        <a:latin typeface="Cambria Math" panose="02040503050406030204" pitchFamily="18" charset="0"/>
                      </a:rPr>
                      <m:t>)</m:t>
                    </m:r>
                  </m:oMath>
                </a14:m>
                <a:r>
                  <a:rPr lang="en-US" sz="4000" dirty="0">
                    <a:latin typeface="Calibri" panose="020F0502020204030204" pitchFamily="34" charset="0"/>
                  </a:rPr>
                  <a:t>.</a:t>
                </a:r>
                <a:endParaRPr lang="en-CA" sz="4000" dirty="0"/>
              </a:p>
            </p:txBody>
          </p:sp>
        </mc:Choice>
        <mc:Fallback xmlns="">
          <p:sp>
            <p:nvSpPr>
              <p:cNvPr id="2" name="Rectangle 1">
                <a:extLst>
                  <a:ext uri="{FF2B5EF4-FFF2-40B4-BE49-F238E27FC236}">
                    <a16:creationId xmlns:a16="http://schemas.microsoft.com/office/drawing/2014/main" id="{B002DDCB-204B-45A3-88B7-37A365B21479}"/>
                  </a:ext>
                </a:extLst>
              </p:cNvPr>
              <p:cNvSpPr>
                <a:spLocks noRot="1" noChangeAspect="1" noMove="1" noResize="1" noEditPoints="1" noAdjustHandles="1" noChangeArrowheads="1" noChangeShapeType="1" noTextEdit="1"/>
              </p:cNvSpPr>
              <p:nvPr/>
            </p:nvSpPr>
            <p:spPr>
              <a:xfrm>
                <a:off x="6352675" y="3875857"/>
                <a:ext cx="5534526" cy="2554545"/>
              </a:xfrm>
              <a:prstGeom prst="rect">
                <a:avLst/>
              </a:prstGeom>
              <a:blipFill>
                <a:blip r:embed="rId4"/>
                <a:stretch>
                  <a:fillRect l="-1963" t="-3271" r="-3926" b="-7944"/>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669710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48126"/>
            <a:ext cx="5871568" cy="842211"/>
          </a:xfrm>
        </p:spPr>
        <p:txBody>
          <a:bodyPr>
            <a:noAutofit/>
          </a:bodyPr>
          <a:lstStyle/>
          <a:p>
            <a:r>
              <a:rPr lang="en-US" sz="5400" dirty="0"/>
              <a:t>Factor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96252" y="1010654"/>
                <a:ext cx="5791200" cy="571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a root of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a:t>
                </a:r>
              </a:p>
              <a:p>
                <a:pPr marL="0" indent="0">
                  <a:buNone/>
                </a:pPr>
                <a:r>
                  <a:rPr lang="en-US" sz="3200" dirty="0"/>
                  <a:t>then </a:t>
                </a:r>
                <a14:m>
                  <m:oMath xmlns:m="http://schemas.openxmlformats.org/officeDocument/2006/math">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𝑘</m:t>
                        </m:r>
                      </m:e>
                    </m:d>
                    <m:r>
                      <a:rPr lang="en-US" sz="3200" b="0" i="1" smtClean="0">
                        <a:latin typeface="Cambria Math" panose="02040503050406030204" pitchFamily="18" charset="0"/>
                      </a:rPr>
                      <m:t>=0</m:t>
                    </m:r>
                  </m:oMath>
                </a14:m>
                <a:r>
                  <a:rPr lang="en-US" sz="3200" dirty="0"/>
                  <a:t>. </a:t>
                </a:r>
              </a:p>
              <a:p>
                <a:pPr marL="0" indent="0">
                  <a:buNone/>
                </a:pPr>
                <a:endParaRPr lang="en-US" sz="3200" dirty="0"/>
              </a:p>
              <a:p>
                <a:pPr marL="0" indent="0">
                  <a:buNone/>
                </a:pPr>
                <a:r>
                  <a:rPr lang="en-US" sz="3200" dirty="0"/>
                  <a:t>By the remainder theorem,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=0</m:t>
                    </m:r>
                  </m:oMath>
                </a14:m>
                <a:endParaRPr lang="en-US" sz="32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solidFill>
                                <a:srgbClr val="0070C0"/>
                              </a:solidFill>
                              <a:latin typeface="Cambria Math" panose="02040503050406030204" pitchFamily="18" charset="0"/>
                            </a:rPr>
                            <m:t>𝑥</m:t>
                          </m:r>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b="0" i="1" smtClean="0">
                          <a:latin typeface="Cambria Math" panose="02040503050406030204" pitchFamily="18" charset="0"/>
                        </a:rPr>
                        <m:t>𝑏</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𝑟</m:t>
                      </m:r>
                    </m:oMath>
                  </m:oMathPara>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r>
                            <a:rPr lang="en-US" sz="3600" i="1">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𝑏</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r>
                        <a:rPr lang="en-US" sz="3600" i="1">
                          <a:latin typeface="Cambria Math" panose="02040503050406030204" pitchFamily="18" charset="0"/>
                        </a:rPr>
                        <m:t>𝑟</m:t>
                      </m:r>
                    </m:oMath>
                  </m:oMathPara>
                </a14:m>
                <a:endParaRPr lang="en-US" sz="3600" dirty="0"/>
              </a:p>
              <a:p>
                <a:pPr marL="0" indent="0">
                  <a:buNone/>
                </a:pPr>
                <a:endParaRPr lang="en-US" sz="2400" dirty="0"/>
              </a:p>
              <a:p>
                <a:pPr marL="0" indent="0">
                  <a:buNone/>
                </a:pPr>
                <a:r>
                  <a:rPr lang="en-US" sz="3200" dirty="0"/>
                  <a:t>This means that </a:t>
                </a:r>
                <a14:m>
                  <m:oMath xmlns:m="http://schemas.openxmlformats.org/officeDocument/2006/math">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i="1">
                        <a:solidFill>
                          <a:srgbClr val="FF0000"/>
                        </a:solidFill>
                        <a:latin typeface="Cambria Math" panose="02040503050406030204" pitchFamily="18" charset="0"/>
                      </a:rPr>
                      <m:t>𝑘</m:t>
                    </m:r>
                    <m:r>
                      <a:rPr lang="en-US" sz="3200" b="0" i="1" smtClean="0">
                        <a:latin typeface="Cambria Math" panose="02040503050406030204" pitchFamily="18" charset="0"/>
                      </a:rPr>
                      <m:t>)</m:t>
                    </m:r>
                  </m:oMath>
                </a14:m>
                <a:r>
                  <a:rPr lang="en-US" sz="3200" dirty="0"/>
                  <a:t> is a factor of </a:t>
                </a:r>
                <a14:m>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oMath>
                </a14:m>
                <a:r>
                  <a:rPr lang="en-US" sz="3600" dirty="0"/>
                  <a:t>.</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96252" y="1010654"/>
                <a:ext cx="5791200" cy="5714824"/>
              </a:xfrm>
              <a:prstGeom prst="rect">
                <a:avLst/>
              </a:prstGeom>
              <a:blipFill>
                <a:blip r:embed="rId2"/>
                <a:stretch>
                  <a:fillRect l="-2737" t="-2134"/>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2BE74C6-9590-4C86-B4CB-D3C0043F5D0C}"/>
                  </a:ext>
                </a:extLst>
              </p:cNvPr>
              <p:cNvSpPr txBox="1">
                <a:spLocks/>
              </p:cNvSpPr>
              <p:nvPr/>
            </p:nvSpPr>
            <p:spPr>
              <a:xfrm>
                <a:off x="6208295" y="272716"/>
                <a:ext cx="5775158" cy="3047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r>
                      <a:rPr lang="en-US" sz="3200" i="1">
                        <a:latin typeface="Cambria Math" panose="02040503050406030204" pitchFamily="18" charset="0"/>
                      </a:rPr>
                      <m:t>−</m:t>
                    </m:r>
                    <m:r>
                      <a:rPr lang="en-US" sz="3200" i="1">
                        <a:solidFill>
                          <a:srgbClr val="FF0000"/>
                        </a:solidFill>
                        <a:latin typeface="Cambria Math" panose="02040503050406030204" pitchFamily="18" charset="0"/>
                      </a:rPr>
                      <m:t>𝑘</m:t>
                    </m:r>
                    <m:r>
                      <a:rPr lang="en-US" sz="3200" i="1">
                        <a:latin typeface="Cambria Math" panose="02040503050406030204" pitchFamily="18" charset="0"/>
                      </a:rPr>
                      <m:t>)</m:t>
                    </m:r>
                  </m:oMath>
                </a14:m>
                <a:r>
                  <a:rPr lang="en-US" sz="3200" dirty="0"/>
                  <a:t> is a factor of , then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obviously a root of </a:t>
                </a:r>
                <a14:m>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b="0" i="0" smtClean="0">
                        <a:solidFill>
                          <a:srgbClr val="0070C0"/>
                        </a:solidFill>
                        <a:latin typeface="Cambria Math" panose="02040503050406030204" pitchFamily="18" charset="0"/>
                      </a:rPr>
                      <m:t>:</m:t>
                    </m:r>
                  </m:oMath>
                </a14:m>
                <a:endParaRPr lang="en-US" sz="3200" b="0" dirty="0">
                  <a:solidFill>
                    <a:srgbClr val="0070C0"/>
                  </a:solidFill>
                </a:endParaRPr>
              </a:p>
              <a:p>
                <a:pPr marL="0" indent="0">
                  <a:buNone/>
                </a:pPr>
                <a:endParaRPr lang="en-US" sz="3200" b="0" dirty="0"/>
              </a:p>
              <a:p>
                <a:pPr marL="0" indent="0">
                  <a:buNone/>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a:solidFill>
                                <a:srgbClr val="FF0000"/>
                              </a:solidFill>
                              <a:latin typeface="Cambria Math" panose="02040503050406030204" pitchFamily="18" charset="0"/>
                            </a:rPr>
                            <m:t>𝑘</m:t>
                          </m:r>
                        </m:e>
                      </m:d>
                      <m:r>
                        <a:rPr lang="en-US" sz="4800" i="1">
                          <a:latin typeface="Cambria Math" panose="02040503050406030204" pitchFamily="18" charset="0"/>
                        </a:rPr>
                        <m:t>𝑏</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US" sz="4800" b="0" dirty="0"/>
              </a:p>
              <a:p>
                <a:pPr marL="0" indent="0">
                  <a:buNone/>
                </a:pPr>
                <a:endParaRPr lang="en-US" sz="3200" dirty="0"/>
              </a:p>
            </p:txBody>
          </p:sp>
        </mc:Choice>
        <mc:Fallback xmlns="">
          <p:sp>
            <p:nvSpPr>
              <p:cNvPr id="8" name="Content Placeholder 2">
                <a:extLst>
                  <a:ext uri="{FF2B5EF4-FFF2-40B4-BE49-F238E27FC236}">
                    <a16:creationId xmlns:a16="http://schemas.microsoft.com/office/drawing/2014/main" id="{52BE74C6-9590-4C86-B4CB-D3C0043F5D0C}"/>
                  </a:ext>
                </a:extLst>
              </p:cNvPr>
              <p:cNvSpPr txBox="1">
                <a:spLocks noRot="1" noChangeAspect="1" noMove="1" noResize="1" noEditPoints="1" noAdjustHandles="1" noChangeArrowheads="1" noChangeShapeType="1" noTextEdit="1"/>
              </p:cNvSpPr>
              <p:nvPr/>
            </p:nvSpPr>
            <p:spPr>
              <a:xfrm>
                <a:off x="6208295" y="272716"/>
                <a:ext cx="5775158" cy="3047999"/>
              </a:xfrm>
              <a:prstGeom prst="rect">
                <a:avLst/>
              </a:prstGeom>
              <a:blipFill>
                <a:blip r:embed="rId3"/>
                <a:stretch>
                  <a:fillRect l="-2637" t="-4000" r="-18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02DDCB-204B-45A3-88B7-37A365B21479}"/>
                  </a:ext>
                </a:extLst>
              </p:cNvPr>
              <p:cNvSpPr/>
              <p:nvPr/>
            </p:nvSpPr>
            <p:spPr>
              <a:xfrm>
                <a:off x="6136106" y="3875857"/>
                <a:ext cx="6007768" cy="1938992"/>
              </a:xfrm>
              <a:prstGeom prst="rect">
                <a:avLst/>
              </a:prstGeom>
              <a:ln w="57150">
                <a:solidFill>
                  <a:schemeClr val="tx1"/>
                </a:solidFill>
              </a:ln>
            </p:spPr>
            <p:txBody>
              <a:bodyPr wrap="square">
                <a:spAutoFit/>
              </a:bodyPr>
              <a:lstStyle/>
              <a:p>
                <a:r>
                  <a:rPr lang="en-US" sz="4000" dirty="0">
                    <a:latin typeface="Calibri" panose="020F0502020204030204" pitchFamily="34" charset="0"/>
                  </a:rPr>
                  <a:t>These are equivalent:</a:t>
                </a:r>
              </a:p>
              <a:p>
                <a:pPr marL="742950" indent="-742950">
                  <a:buFont typeface="+mj-lt"/>
                  <a:buAutoNum type="arabicPeriod"/>
                </a:pPr>
                <a:r>
                  <a:rPr lang="en-US" sz="4000" dirty="0">
                    <a:latin typeface="Calibri" panose="020F0502020204030204" pitchFamily="34" charset="0"/>
                  </a:rPr>
                  <a:t> </a:t>
                </a:r>
                <a14:m>
                  <m:oMath xmlns:m="http://schemas.openxmlformats.org/officeDocument/2006/math">
                    <m:r>
                      <a:rPr lang="en-US" sz="4000" i="1">
                        <a:solidFill>
                          <a:srgbClr val="FF0000"/>
                        </a:solidFill>
                        <a:latin typeface="Cambria Math" panose="02040503050406030204" pitchFamily="18" charset="0"/>
                      </a:rPr>
                      <m:t>𝑘</m:t>
                    </m:r>
                    <m:r>
                      <a:rPr lang="en-US" sz="4000" i="1">
                        <a:solidFill>
                          <a:srgbClr val="FF0000"/>
                        </a:solidFill>
                        <a:latin typeface="Cambria Math" panose="02040503050406030204" pitchFamily="18" charset="0"/>
                      </a:rPr>
                      <m:t> </m:t>
                    </m:r>
                  </m:oMath>
                </a14:m>
                <a:r>
                  <a:rPr lang="en-US" sz="4000" dirty="0">
                    <a:latin typeface="Calibri" panose="020F0502020204030204" pitchFamily="34" charset="0"/>
                  </a:rPr>
                  <a:t>is a root of </a:t>
                </a:r>
                <a14:m>
                  <m:oMath xmlns:m="http://schemas.openxmlformats.org/officeDocument/2006/math">
                    <m:r>
                      <a:rPr lang="en-US" sz="4000" i="1" dirty="0">
                        <a:latin typeface="Cambria Math" panose="02040503050406030204" pitchFamily="18" charset="0"/>
                      </a:rPr>
                      <m:t>𝑓</m:t>
                    </m:r>
                    <m:d>
                      <m:dPr>
                        <m:ctrlPr>
                          <a:rPr lang="en-CA" sz="4000" i="1" dirty="0">
                            <a:latin typeface="Cambria Math" panose="02040503050406030204" pitchFamily="18" charset="0"/>
                          </a:rPr>
                        </m:ctrlPr>
                      </m:dPr>
                      <m:e>
                        <m:r>
                          <a:rPr lang="en-US" sz="4000" i="1">
                            <a:solidFill>
                              <a:srgbClr val="0070C0"/>
                            </a:solidFill>
                            <a:latin typeface="Cambria Math" panose="02040503050406030204" pitchFamily="18" charset="0"/>
                          </a:rPr>
                          <m:t>𝑥</m:t>
                        </m:r>
                      </m:e>
                    </m:d>
                  </m:oMath>
                </a14:m>
                <a:endParaRPr lang="en-US" sz="4000" dirty="0">
                  <a:latin typeface="Calibri" panose="020F0502020204030204" pitchFamily="34" charset="0"/>
                </a:endParaRPr>
              </a:p>
              <a:p>
                <a:pPr marL="742950" indent="-742950">
                  <a:buFont typeface="+mj-lt"/>
                  <a:buAutoNum type="arabicPeriod"/>
                </a:pPr>
                <a14:m>
                  <m:oMath xmlns:m="http://schemas.openxmlformats.org/officeDocument/2006/math">
                    <m:r>
                      <a:rPr lang="en-CA" sz="3200">
                        <a:latin typeface="Cambria Math" panose="02040503050406030204" pitchFamily="18" charset="0"/>
                      </a:rPr>
                      <m:t>(</m:t>
                    </m:r>
                    <m:r>
                      <a:rPr lang="en-US" sz="3200" i="1">
                        <a:solidFill>
                          <a:srgbClr val="0070C0"/>
                        </a:solidFill>
                        <a:latin typeface="Cambria Math" panose="02040503050406030204" pitchFamily="18" charset="0"/>
                      </a:rPr>
                      <m:t>𝑥</m:t>
                    </m:r>
                    <m:r>
                      <a:rPr lang="en-CA" sz="3200">
                        <a:latin typeface="Cambria Math" panose="02040503050406030204" pitchFamily="18" charset="0"/>
                      </a:rPr>
                      <m:t>−</m:t>
                    </m:r>
                    <m:r>
                      <a:rPr lang="en-US" sz="3200" i="1">
                        <a:solidFill>
                          <a:srgbClr val="FF0000"/>
                        </a:solidFill>
                        <a:latin typeface="Cambria Math" panose="02040503050406030204" pitchFamily="18" charset="0"/>
                      </a:rPr>
                      <m:t>𝑘</m:t>
                    </m:r>
                    <m:r>
                      <a:rPr lang="en-CA" sz="3200">
                        <a:latin typeface="Cambria Math" panose="02040503050406030204" pitchFamily="18" charset="0"/>
                      </a:rPr>
                      <m:t>)</m:t>
                    </m:r>
                  </m:oMath>
                </a14:m>
                <a:r>
                  <a:rPr lang="en-US" sz="4000" dirty="0">
                    <a:latin typeface="Calibri" panose="020F0502020204030204" pitchFamily="34" charset="0"/>
                  </a:rPr>
                  <a:t> is a factor of </a:t>
                </a:r>
                <a14:m>
                  <m:oMath xmlns:m="http://schemas.openxmlformats.org/officeDocument/2006/math">
                    <m:r>
                      <a:rPr lang="en-US" sz="4000" i="1" dirty="0">
                        <a:latin typeface="Cambria Math" panose="02040503050406030204" pitchFamily="18" charset="0"/>
                      </a:rPr>
                      <m:t>𝑓</m:t>
                    </m:r>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oMath>
                </a14:m>
                <a:endParaRPr lang="en-CA" sz="4000" dirty="0"/>
              </a:p>
            </p:txBody>
          </p:sp>
        </mc:Choice>
        <mc:Fallback xmlns="">
          <p:sp>
            <p:nvSpPr>
              <p:cNvPr id="2" name="Rectangle 1">
                <a:extLst>
                  <a:ext uri="{FF2B5EF4-FFF2-40B4-BE49-F238E27FC236}">
                    <a16:creationId xmlns:a16="http://schemas.microsoft.com/office/drawing/2014/main" id="{B002DDCB-204B-45A3-88B7-37A365B21479}"/>
                  </a:ext>
                </a:extLst>
              </p:cNvPr>
              <p:cNvSpPr>
                <a:spLocks noRot="1" noChangeAspect="1" noMove="1" noResize="1" noEditPoints="1" noAdjustHandles="1" noChangeArrowheads="1" noChangeShapeType="1" noTextEdit="1"/>
              </p:cNvSpPr>
              <p:nvPr/>
            </p:nvSpPr>
            <p:spPr>
              <a:xfrm>
                <a:off x="6136106" y="3875857"/>
                <a:ext cx="6007768" cy="1938992"/>
              </a:xfrm>
              <a:prstGeom prst="rect">
                <a:avLst/>
              </a:prstGeom>
              <a:blipFill>
                <a:blip r:embed="rId4"/>
                <a:stretch>
                  <a:fillRect l="-3219" t="-4281" b="-10703"/>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521330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781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FBD570-4A1D-431F-80B3-1B1375F5254C}"/>
              </a:ext>
            </a:extLst>
          </p:cNvPr>
          <p:cNvSpPr txBox="1"/>
          <p:nvPr/>
        </p:nvSpPr>
        <p:spPr>
          <a:xfrm>
            <a:off x="3354811" y="350798"/>
            <a:ext cx="5463740" cy="830997"/>
          </a:xfrm>
          <a:prstGeom prst="rect">
            <a:avLst/>
          </a:prstGeom>
          <a:noFill/>
        </p:spPr>
        <p:txBody>
          <a:bodyPr wrap="none" rtlCol="0">
            <a:spAutoFit/>
          </a:bodyPr>
          <a:lstStyle/>
          <a:p>
            <a:r>
              <a:rPr lang="en-US" sz="4800" dirty="0"/>
              <a:t>Reed Solomon Codes</a:t>
            </a:r>
            <a:endParaRPr lang="en-US" sz="4400" dirty="0"/>
          </a:p>
        </p:txBody>
      </p:sp>
      <p:sp>
        <p:nvSpPr>
          <p:cNvPr id="6" name="TextBox 5">
            <a:extLst>
              <a:ext uri="{FF2B5EF4-FFF2-40B4-BE49-F238E27FC236}">
                <a16:creationId xmlns:a16="http://schemas.microsoft.com/office/drawing/2014/main" id="{1582FAD4-0ABD-472D-AFF1-957E0E7361B8}"/>
              </a:ext>
            </a:extLst>
          </p:cNvPr>
          <p:cNvSpPr txBox="1"/>
          <p:nvPr/>
        </p:nvSpPr>
        <p:spPr>
          <a:xfrm>
            <a:off x="391886" y="2346513"/>
            <a:ext cx="4159985" cy="1569660"/>
          </a:xfrm>
          <a:prstGeom prst="rect">
            <a:avLst/>
          </a:prstGeom>
          <a:noFill/>
        </p:spPr>
        <p:txBody>
          <a:bodyPr wrap="none" rtlCol="0">
            <a:spAutoFit/>
          </a:bodyPr>
          <a:lstStyle/>
          <a:p>
            <a:pPr algn="ctr"/>
            <a:r>
              <a:rPr lang="en-US" sz="4800" dirty="0"/>
              <a:t>“Original” View</a:t>
            </a:r>
          </a:p>
          <a:p>
            <a:pPr algn="ctr"/>
            <a:r>
              <a:rPr lang="en-US" sz="4800" dirty="0"/>
              <a:t>Evaluation View</a:t>
            </a:r>
            <a:endParaRPr lang="en-US" sz="4400" dirty="0"/>
          </a:p>
        </p:txBody>
      </p:sp>
      <p:sp>
        <p:nvSpPr>
          <p:cNvPr id="7" name="TextBox 6">
            <a:extLst>
              <a:ext uri="{FF2B5EF4-FFF2-40B4-BE49-F238E27FC236}">
                <a16:creationId xmlns:a16="http://schemas.microsoft.com/office/drawing/2014/main" id="{733CD008-5B24-4906-A78F-300745FFD68A}"/>
              </a:ext>
            </a:extLst>
          </p:cNvPr>
          <p:cNvSpPr txBox="1"/>
          <p:nvPr/>
        </p:nvSpPr>
        <p:spPr>
          <a:xfrm>
            <a:off x="8643256" y="2411826"/>
            <a:ext cx="3121560" cy="1569660"/>
          </a:xfrm>
          <a:prstGeom prst="rect">
            <a:avLst/>
          </a:prstGeom>
          <a:noFill/>
        </p:spPr>
        <p:txBody>
          <a:bodyPr wrap="none" rtlCol="0">
            <a:spAutoFit/>
          </a:bodyPr>
          <a:lstStyle/>
          <a:p>
            <a:pPr algn="ctr"/>
            <a:r>
              <a:rPr lang="en-US" sz="4800" dirty="0"/>
              <a:t>“BCH” View</a:t>
            </a:r>
          </a:p>
          <a:p>
            <a:pPr algn="ctr"/>
            <a:r>
              <a:rPr lang="en-US" sz="4800" dirty="0"/>
              <a:t>Cyclic View</a:t>
            </a:r>
            <a:endParaRPr lang="en-US" sz="4400" dirty="0"/>
          </a:p>
        </p:txBody>
      </p:sp>
      <p:cxnSp>
        <p:nvCxnSpPr>
          <p:cNvPr id="9" name="Straight Arrow Connector 8">
            <a:extLst>
              <a:ext uri="{FF2B5EF4-FFF2-40B4-BE49-F238E27FC236}">
                <a16:creationId xmlns:a16="http://schemas.microsoft.com/office/drawing/2014/main" id="{7492FEB0-FC99-4E02-8BD7-7CE4784E693A}"/>
              </a:ext>
            </a:extLst>
          </p:cNvPr>
          <p:cNvCxnSpPr>
            <a:cxnSpLocks/>
          </p:cNvCxnSpPr>
          <p:nvPr/>
        </p:nvCxnSpPr>
        <p:spPr>
          <a:xfrm flipH="1">
            <a:off x="2772229" y="1219200"/>
            <a:ext cx="2467428" cy="10885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3960EC9-5276-4D68-AF6D-BDAECC43B136}"/>
              </a:ext>
            </a:extLst>
          </p:cNvPr>
          <p:cNvCxnSpPr>
            <a:cxnSpLocks/>
          </p:cNvCxnSpPr>
          <p:nvPr/>
        </p:nvCxnSpPr>
        <p:spPr>
          <a:xfrm>
            <a:off x="6763657" y="1248229"/>
            <a:ext cx="2481943" cy="1132114"/>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B43CA04-598A-43E4-AD8B-EB0EB4EFD2F1}"/>
              </a:ext>
            </a:extLst>
          </p:cNvPr>
          <p:cNvSpPr txBox="1"/>
          <p:nvPr/>
        </p:nvSpPr>
        <p:spPr>
          <a:xfrm>
            <a:off x="9063151" y="4160797"/>
            <a:ext cx="2644635" cy="1323439"/>
          </a:xfrm>
          <a:prstGeom prst="rect">
            <a:avLst/>
          </a:prstGeom>
          <a:noFill/>
        </p:spPr>
        <p:txBody>
          <a:bodyPr wrap="none" rtlCol="0">
            <a:spAutoFit/>
          </a:bodyPr>
          <a:lstStyle/>
          <a:p>
            <a:pPr algn="ctr"/>
            <a:r>
              <a:rPr lang="en-US" sz="4000" dirty="0"/>
              <a:t>(Generator </a:t>
            </a:r>
          </a:p>
          <a:p>
            <a:pPr algn="ctr"/>
            <a:r>
              <a:rPr lang="en-US" sz="4000" dirty="0"/>
              <a:t>Polynomial)</a:t>
            </a:r>
            <a:endParaRPr lang="en-US" sz="3600" dirty="0"/>
          </a:p>
        </p:txBody>
      </p:sp>
    </p:spTree>
    <p:extLst>
      <p:ext uri="{BB962C8B-B14F-4D97-AF65-F5344CB8AC3E}">
        <p14:creationId xmlns:p14="http://schemas.microsoft.com/office/powerpoint/2010/main" val="250963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5"/>
                <a:ext cx="11121572" cy="53589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a:t>
                </a:r>
              </a:p>
              <a:p>
                <a:pPr marL="0" indent="0">
                  <a:buNone/>
                </a:pPr>
                <a:endParaRPr lang="en-CA" sz="3200" dirty="0"/>
              </a:p>
              <a:p>
                <a:pPr marL="0" indent="0">
                  <a:buNone/>
                </a:pPr>
                <a:r>
                  <a:rPr lang="en-CA" sz="3600" dirty="0"/>
                  <a:t>Take a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a14:m>
                <a:r>
                  <a:rPr lang="en-CA" sz="3600" dirty="0"/>
                  <a:t> (set of </a:t>
                </a:r>
                <a14:m>
                  <m:oMath xmlns:m="http://schemas.openxmlformats.org/officeDocument/2006/math">
                    <m:r>
                      <a:rPr lang="en-US" sz="3600" b="0" i="1" smtClean="0">
                        <a:latin typeface="Cambria Math" panose="02040503050406030204" pitchFamily="18" charset="0"/>
                      </a:rPr>
                      <m:t>𝑘</m:t>
                    </m:r>
                  </m:oMath>
                </a14:m>
                <a:r>
                  <a:rPr lang="en-CA" sz="3600" dirty="0"/>
                  <a:t>-tuples from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m:t>
                      </m:r>
                    </m:oMath>
                  </m:oMathPara>
                </a14:m>
                <a:endParaRPr lang="en-CA" sz="3600" dirty="0"/>
              </a:p>
              <a:p>
                <a:pPr marL="0" indent="0">
                  <a:buNone/>
                </a:pPr>
                <a:endParaRPr lang="en-CA" sz="3200" dirty="0"/>
              </a:p>
              <a:p>
                <a:pPr marL="0" indent="0">
                  <a:buNone/>
                </a:pPr>
                <a:r>
                  <a:rPr lang="en-CA" sz="3600" dirty="0"/>
                  <a:t>To each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oMath>
                </a14:m>
                <a:r>
                  <a:rPr lang="en-CA" sz="3600" dirty="0"/>
                  <a:t> we give a polynomial:</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5"/>
                <a:ext cx="11121572" cy="5358947"/>
              </a:xfrm>
              <a:blipFill>
                <a:blip r:embed="rId3"/>
                <a:stretch>
                  <a:fillRect l="-1644" t="-2389"/>
                </a:stretch>
              </a:blipFill>
            </p:spPr>
            <p:txBody>
              <a:bodyPr/>
              <a:lstStyle/>
              <a:p>
                <a:r>
                  <a:rPr lang="en-CA">
                    <a:noFill/>
                  </a:rPr>
                  <a:t> </a:t>
                </a:r>
              </a:p>
            </p:txBody>
          </p:sp>
        </mc:Fallback>
      </mc:AlternateContent>
    </p:spTree>
    <p:extLst>
      <p:ext uri="{BB962C8B-B14F-4D97-AF65-F5344CB8AC3E}">
        <p14:creationId xmlns:p14="http://schemas.microsoft.com/office/powerpoint/2010/main" val="4014591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5"/>
                <a:ext cx="11121572" cy="53589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a:t>
                </a:r>
              </a:p>
              <a:p>
                <a:pPr marL="0" indent="0">
                  <a:buNone/>
                </a:pPr>
                <a:endParaRPr lang="en-CA" sz="3200" dirty="0"/>
              </a:p>
              <a:p>
                <a:pPr marL="0" indent="0">
                  <a:buNone/>
                </a:pPr>
                <a:r>
                  <a:rPr lang="en-CA" sz="3600" dirty="0"/>
                  <a:t>Take a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solidFill>
                              <a:srgbClr val="00B050"/>
                            </a:solidFill>
                            <a:latin typeface="Cambria Math" panose="02040503050406030204" pitchFamily="18" charset="0"/>
                          </a:rPr>
                          <m:t>8</m:t>
                        </m:r>
                      </m:sub>
                      <m:sup>
                        <m:r>
                          <a:rPr lang="en-US" sz="3600" b="0" i="1" dirty="0" smtClean="0">
                            <a:solidFill>
                              <a:srgbClr val="7030A0"/>
                            </a:solidFill>
                            <a:latin typeface="Cambria Math" panose="02040503050406030204" pitchFamily="18" charset="0"/>
                          </a:rPr>
                          <m:t>3</m:t>
                        </m:r>
                      </m:sup>
                    </m:sSubSup>
                  </m:oMath>
                </a14:m>
                <a:r>
                  <a:rPr lang="en-CA" sz="3600" dirty="0"/>
                  <a:t> (set of </a:t>
                </a:r>
                <a14:m>
                  <m:oMath xmlns:m="http://schemas.openxmlformats.org/officeDocument/2006/math">
                    <m:r>
                      <a:rPr lang="en-US" sz="3600" b="0" i="1" smtClean="0">
                        <a:solidFill>
                          <a:srgbClr val="7030A0"/>
                        </a:solidFill>
                        <a:latin typeface="Cambria Math" panose="02040503050406030204" pitchFamily="18" charset="0"/>
                      </a:rPr>
                      <m:t>3</m:t>
                    </m:r>
                  </m:oMath>
                </a14:m>
                <a:r>
                  <a:rPr lang="en-CA" sz="3600" dirty="0"/>
                  <a:t>-tuples from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solidFill>
                              <a:srgbClr val="00B050"/>
                            </a:solidFill>
                            <a:latin typeface="Cambria Math" panose="02040503050406030204" pitchFamily="18" charset="0"/>
                          </a:rPr>
                          <m:t>8</m:t>
                        </m:r>
                      </m:sub>
                    </m:sSub>
                  </m:oMath>
                </a14:m>
                <a:r>
                  <a:rPr lang="en-CA" sz="3600" dirty="0"/>
                  <a:t>):</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=[(1+</m:t>
                      </m:r>
                      <m:sSup>
                        <m:sSupPr>
                          <m:ctrlPr>
                            <a:rPr lang="en-US" sz="3600" b="0" i="1" dirty="0" smtClean="0">
                              <a:latin typeface="Cambria Math" panose="02040503050406030204" pitchFamily="18" charset="0"/>
                            </a:rPr>
                          </m:ctrlPr>
                        </m:sSupPr>
                        <m:e>
                          <m:r>
                            <a:rPr lang="en-US" sz="3600" b="0" i="1" dirty="0" smtClean="0">
                              <a:solidFill>
                                <a:srgbClr val="0070C0"/>
                              </a:solidFill>
                              <a:latin typeface="Cambria Math" panose="02040503050406030204" pitchFamily="18" charset="0"/>
                            </a:rPr>
                            <m:t>𝑥</m:t>
                          </m:r>
                        </m:e>
                        <m:sup>
                          <m:r>
                            <a:rPr lang="en-US" sz="3600" b="0" i="1" dirty="0" smtClean="0">
                              <a:latin typeface="Cambria Math" panose="02040503050406030204" pitchFamily="18" charset="0"/>
                            </a:rPr>
                            <m:t>2</m:t>
                          </m:r>
                        </m:sup>
                      </m:sSup>
                      <m:r>
                        <a:rPr lang="en-US" sz="3600" b="0" i="1" dirty="0" smtClean="0">
                          <a:latin typeface="Cambria Math" panose="02040503050406030204" pitchFamily="18" charset="0"/>
                        </a:rPr>
                        <m:t>)   (</m:t>
                      </m:r>
                      <m:r>
                        <a:rPr lang="en-US" sz="3600" b="0" i="1" dirty="0" smtClean="0">
                          <a:solidFill>
                            <a:srgbClr val="0070C0"/>
                          </a:solidFill>
                          <a:latin typeface="Cambria Math" panose="02040503050406030204" pitchFamily="18" charset="0"/>
                        </a:rPr>
                        <m:t>𝑥</m:t>
                      </m:r>
                      <m:r>
                        <a:rPr lang="en-US" sz="3600" b="0" i="1" dirty="0" smtClean="0">
                          <a:latin typeface="Cambria Math" panose="02040503050406030204" pitchFamily="18" charset="0"/>
                        </a:rPr>
                        <m:t>)   (1+</m:t>
                      </m:r>
                      <m:r>
                        <a:rPr lang="en-US" sz="3600" b="0" i="1" dirty="0" smtClean="0">
                          <a:solidFill>
                            <a:srgbClr val="0070C0"/>
                          </a:solidFill>
                          <a:latin typeface="Cambria Math" panose="02040503050406030204" pitchFamily="18" charset="0"/>
                        </a:rPr>
                        <m:t>𝑥</m:t>
                      </m:r>
                      <m:r>
                        <a:rPr lang="en-US" sz="3600" b="0" i="1" dirty="0" smtClean="0">
                          <a:latin typeface="Cambria Math" panose="02040503050406030204" pitchFamily="18" charset="0"/>
                        </a:rPr>
                        <m:t>)]</m:t>
                      </m:r>
                    </m:oMath>
                  </m:oMathPara>
                </a14:m>
                <a:endParaRPr lang="en-CA" sz="3600" dirty="0"/>
              </a:p>
              <a:p>
                <a:pPr marL="0" indent="0">
                  <a:buNone/>
                </a:pPr>
                <a:endParaRPr lang="en-CA" sz="3200" dirty="0"/>
              </a:p>
              <a:p>
                <a:pPr marL="0" indent="0">
                  <a:buNone/>
                </a:pPr>
                <a:r>
                  <a:rPr lang="en-CA" sz="3600" dirty="0"/>
                  <a:t>To each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oMath>
                </a14:m>
                <a:r>
                  <a:rPr lang="en-CA" sz="3600" dirty="0"/>
                  <a:t> we give a polynomial:</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m:t>
                      </m:r>
                      <m:r>
                        <a:rPr lang="en-US" sz="3600" b="0" i="1" smtClean="0">
                          <a:latin typeface="Cambria Math" panose="02040503050406030204" pitchFamily="18" charset="0"/>
                        </a:rPr>
                        <m:t>+</m:t>
                      </m:r>
                      <m:r>
                        <a:rPr lang="en-US" sz="3600" i="1" dirty="0">
                          <a:latin typeface="Cambria Math" panose="02040503050406030204" pitchFamily="18" charset="0"/>
                        </a:rPr>
                        <m:t>(</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r>
                        <a:rPr lang="en-US" sz="3600" i="1" smtClean="0">
                          <a:solidFill>
                            <a:srgbClr val="FF0000"/>
                          </a:solidFill>
                          <a:latin typeface="Cambria Math" panose="02040503050406030204" pitchFamily="18" charset="0"/>
                        </a:rPr>
                        <m:t>𝑧</m:t>
                      </m:r>
                      <m:r>
                        <a:rPr lang="en-US" sz="3600" b="0" i="1" smtClean="0">
                          <a:latin typeface="Cambria Math" panose="02040503050406030204" pitchFamily="18" charset="0"/>
                        </a:rPr>
                        <m:t>+</m:t>
                      </m:r>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oMath>
                  </m:oMathPara>
                </a14:m>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5"/>
                <a:ext cx="11121572" cy="5358947"/>
              </a:xfrm>
              <a:blipFill>
                <a:blip r:embed="rId3"/>
                <a:stretch>
                  <a:fillRect l="-1644" t="-23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FCC564E-8840-4D96-96C2-5DE1FAD01D39}"/>
                  </a:ext>
                </a:extLst>
              </p:cNvPr>
              <p:cNvSpPr txBox="1">
                <a:spLocks/>
              </p:cNvSpPr>
              <p:nvPr/>
            </p:nvSpPr>
            <p:spPr>
              <a:xfrm>
                <a:off x="7580087" y="1934479"/>
                <a:ext cx="4568371" cy="678090"/>
              </a:xfrm>
              <a:prstGeom prst="rect">
                <a:avLst/>
              </a:prstGeom>
              <a:ln w="28575">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𝔽</m:t>
                        </m:r>
                      </m:e>
                      <m:sub>
                        <m:r>
                          <a:rPr lang="en-US" sz="3600" i="1">
                            <a:solidFill>
                              <a:srgbClr val="00B050"/>
                            </a:solidFill>
                            <a:latin typeface="Cambria Math" panose="02040503050406030204" pitchFamily="18" charset="0"/>
                          </a:rPr>
                          <m:t>8</m:t>
                        </m:r>
                      </m:sub>
                    </m:sSub>
                  </m:oMath>
                </a14:m>
                <a:r>
                  <a:rPr lang="en-US" sz="3600" b="0" i="0" dirty="0">
                    <a:solidFill>
                      <a:srgbClr val="00B050"/>
                    </a:solidFill>
                    <a:latin typeface="+mj-lt"/>
                  </a:rPr>
                  <a:t> </a:t>
                </a:r>
                <a14:m>
                  <m:oMath xmlns:m="http://schemas.openxmlformats.org/officeDocument/2006/math">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ℤ</m:t>
                        </m:r>
                      </m:e>
                      <m:sub>
                        <m:r>
                          <a:rPr lang="en-US" sz="3200" b="0" i="1" smtClean="0">
                            <a:solidFill>
                              <a:schemeClr val="tx1"/>
                            </a:solidFill>
                            <a:latin typeface="Cambria Math" panose="02040503050406030204" pitchFamily="18" charset="0"/>
                          </a:rPr>
                          <m:t>2</m:t>
                        </m:r>
                      </m:sub>
                    </m:sSub>
                    <m:d>
                      <m:dPr>
                        <m:begChr m:val="["/>
                        <m:endChr m:val="]"/>
                        <m:ctrlPr>
                          <a:rPr lang="en-US" sz="3200" b="0" i="1" smtClean="0">
                            <a:solidFill>
                              <a:schemeClr val="tx1"/>
                            </a:solidFill>
                            <a:latin typeface="Cambria Math" panose="02040503050406030204" pitchFamily="18" charset="0"/>
                          </a:rPr>
                        </m:ctrlPr>
                      </m:dPr>
                      <m:e>
                        <m:r>
                          <a:rPr lang="en-US" sz="3200" b="0" i="1" smtClean="0">
                            <a:solidFill>
                              <a:srgbClr val="0070C0"/>
                            </a:solidFill>
                            <a:latin typeface="Cambria Math" panose="02040503050406030204" pitchFamily="18" charset="0"/>
                          </a:rPr>
                          <m:t>𝑥</m:t>
                        </m:r>
                      </m:e>
                    </m:d>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solidFill>
                              <a:schemeClr val="tx1"/>
                            </a:solidFill>
                            <a:latin typeface="Cambria Math" panose="02040503050406030204" pitchFamily="18" charset="0"/>
                          </a:rPr>
                          <m:t>3</m:t>
                        </m:r>
                      </m:sup>
                    </m:sSup>
                    <m:r>
                      <a:rPr lang="en-US" sz="3200" b="0" i="1" smtClean="0">
                        <a:solidFill>
                          <a:schemeClr val="tx1"/>
                        </a:solidFill>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solidFill>
                          <a:schemeClr val="tx1"/>
                        </a:solidFill>
                        <a:latin typeface="Cambria Math" panose="02040503050406030204" pitchFamily="18" charset="0"/>
                      </a:rPr>
                      <m:t>+1)</m:t>
                    </m:r>
                  </m:oMath>
                </a14:m>
                <a:endParaRPr lang="en-CA" sz="3200" dirty="0"/>
              </a:p>
            </p:txBody>
          </p:sp>
        </mc:Choice>
        <mc:Fallback xmlns="">
          <p:sp>
            <p:nvSpPr>
              <p:cNvPr id="4" name="Content Placeholder 2">
                <a:extLst>
                  <a:ext uri="{FF2B5EF4-FFF2-40B4-BE49-F238E27FC236}">
                    <a16:creationId xmlns:a16="http://schemas.microsoft.com/office/drawing/2014/main" id="{7FCC564E-8840-4D96-96C2-5DE1FAD01D39}"/>
                  </a:ext>
                </a:extLst>
              </p:cNvPr>
              <p:cNvSpPr txBox="1">
                <a:spLocks noRot="1" noChangeAspect="1" noMove="1" noResize="1" noEditPoints="1" noAdjustHandles="1" noChangeArrowheads="1" noChangeShapeType="1" noTextEdit="1"/>
              </p:cNvSpPr>
              <p:nvPr/>
            </p:nvSpPr>
            <p:spPr>
              <a:xfrm>
                <a:off x="7580087" y="1934479"/>
                <a:ext cx="4568371" cy="678090"/>
              </a:xfrm>
              <a:prstGeom prst="rect">
                <a:avLst/>
              </a:prstGeom>
              <a:blipFill>
                <a:blip r:embed="rId6"/>
                <a:stretch>
                  <a:fillRect/>
                </a:stretch>
              </a:blipFill>
              <a:ln w="28575">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1065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87087" y="1230537"/>
                <a:ext cx="12032343" cy="5358947"/>
              </a:xfrm>
            </p:spPr>
            <p:txBody>
              <a:bodyPr>
                <a:no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𝑚</m:t>
                          </m:r>
                        </m:e>
                      </m:acc>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2</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r>
                        <a:rPr lang="en-US" sz="3600" i="1" dirty="0">
                          <a:latin typeface="Cambria Math" panose="02040503050406030204" pitchFamily="18" charset="0"/>
                        </a:rPr>
                        <m:t>]</m:t>
                      </m:r>
                    </m:oMath>
                  </m:oMathPara>
                </a14:m>
                <a:endParaRPr lang="en-CA" sz="3600" dirty="0"/>
              </a:p>
              <a:p>
                <a:pPr marL="0" indent="0">
                  <a:buNone/>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US" sz="3400" dirty="0"/>
              </a:p>
              <a:p>
                <a:pPr marL="0" indent="0">
                  <a:buNone/>
                </a:pPr>
                <a:endParaRPr lang="en-US" sz="2000" dirty="0"/>
              </a:p>
              <a:p>
                <a:pPr marL="0" indent="0">
                  <a:buNone/>
                </a:pPr>
                <a:r>
                  <a:rPr lang="en-US" sz="3400" dirty="0"/>
                  <a:t>To transform message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𝑚</m:t>
                        </m:r>
                      </m:e>
                    </m:acc>
                  </m:oMath>
                </a14:m>
                <a:r>
                  <a:rPr lang="en-US" sz="3400" dirty="0"/>
                  <a:t> of length </a:t>
                </a:r>
                <a14:m>
                  <m:oMath xmlns:m="http://schemas.openxmlformats.org/officeDocument/2006/math">
                    <m:r>
                      <a:rPr lang="en-US" sz="3400" i="1" dirty="0" smtClean="0">
                        <a:latin typeface="Cambria Math" panose="02040503050406030204" pitchFamily="18" charset="0"/>
                      </a:rPr>
                      <m:t>𝑘</m:t>
                    </m:r>
                  </m:oMath>
                </a14:m>
                <a:r>
                  <a:rPr lang="en-US" sz="3400" dirty="0"/>
                  <a:t> into codeword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𝑐</m:t>
                        </m:r>
                      </m:e>
                    </m:acc>
                  </m:oMath>
                </a14:m>
                <a:r>
                  <a:rPr lang="en-US" sz="3400" dirty="0"/>
                  <a:t> of length </a:t>
                </a:r>
                <a14:m>
                  <m:oMath xmlns:m="http://schemas.openxmlformats.org/officeDocument/2006/math">
                    <m:r>
                      <a:rPr lang="en-US" sz="3400" i="1" dirty="0" smtClean="0">
                        <a:latin typeface="Cambria Math" panose="02040503050406030204" pitchFamily="18" charset="0"/>
                      </a:rPr>
                      <m:t>𝑛</m:t>
                    </m:r>
                  </m:oMath>
                </a14:m>
                <a:r>
                  <a:rPr lang="en-CA" sz="3400" dirty="0"/>
                  <a:t>:</a:t>
                </a:r>
              </a:p>
              <a:p>
                <a:r>
                  <a:rPr lang="en-CA" sz="3200" dirty="0"/>
                  <a:t>Just evaluate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𝑚</m:t>
                            </m:r>
                          </m:e>
                        </m:acc>
                      </m:sub>
                    </m:sSub>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𝑧</m:t>
                    </m:r>
                    <m:r>
                      <a:rPr lang="en-US" sz="3200" b="0" i="1" smtClean="0">
                        <a:latin typeface="Cambria Math" panose="02040503050406030204" pitchFamily="18" charset="0"/>
                      </a:rPr>
                      <m:t>)</m:t>
                    </m:r>
                  </m:oMath>
                </a14:m>
                <a:r>
                  <a:rPr lang="en-CA" sz="3200" dirty="0"/>
                  <a:t> at </a:t>
                </a:r>
                <a14:m>
                  <m:oMath xmlns:m="http://schemas.openxmlformats.org/officeDocument/2006/math">
                    <m:r>
                      <a:rPr lang="en-US" sz="3200" b="0" i="1" smtClean="0">
                        <a:latin typeface="Cambria Math" panose="02040503050406030204" pitchFamily="18" charset="0"/>
                      </a:rPr>
                      <m:t>𝑛</m:t>
                    </m:r>
                  </m:oMath>
                </a14:m>
                <a:r>
                  <a:rPr lang="en-CA" sz="3200" dirty="0"/>
                  <a:t> unique points </a:t>
                </a:r>
                <a14:m>
                  <m:oMath xmlns:m="http://schemas.openxmlformats.org/officeDocument/2006/math">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𝑛</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Sub>
                  </m:oMath>
                </a14:m>
                <a:endParaRPr lang="en-CA" sz="3200" dirty="0"/>
              </a:p>
              <a:p>
                <a:pPr marL="0" indent="0">
                  <a:buNone/>
                </a:pPr>
                <a:endParaRPr lang="en-CA" sz="3200" dirty="0"/>
              </a:p>
              <a:p>
                <a:pPr marL="0" indent="0">
                  <a:buNone/>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𝑐</m:t>
                          </m:r>
                        </m:e>
                      </m:acc>
                      <m:r>
                        <a:rPr lang="en-US" sz="3400" b="0" i="1" dirty="0"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b="0" i="1" smtClean="0">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d>
                      <m:r>
                        <a:rPr lang="en-US" sz="3600" b="0" i="1" smtClean="0">
                          <a:solidFill>
                            <a:schemeClr val="accent2">
                              <a:lumMod val="75000"/>
                            </a:schemeClr>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d>
                      <m:r>
                        <a:rPr lang="en-US" sz="3400" b="0" i="1" dirty="0" smtClean="0">
                          <a:latin typeface="Cambria Math" panose="02040503050406030204" pitchFamily="18" charset="0"/>
                        </a:rPr>
                        <m:t>]</m:t>
                      </m:r>
                    </m:oMath>
                  </m:oMathPara>
                </a14:m>
                <a:endParaRPr lang="en-CA" sz="3200" dirty="0"/>
              </a:p>
              <a:p>
                <a:pPr marL="0" indent="0">
                  <a:buNone/>
                </a:pPr>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d>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1</m:t>
                          </m:r>
                        </m:sub>
                      </m:sSub>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2</m:t>
                          </m:r>
                        </m:sub>
                      </m:sSub>
                      <m:sSup>
                        <m:sSupPr>
                          <m:ctrlPr>
                            <a:rPr lang="en-US" sz="3200" i="1" smtClean="0">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2</m:t>
                          </m:r>
                        </m:sup>
                      </m:s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𝑘</m:t>
                          </m:r>
                          <m:r>
                            <a:rPr lang="en-US" sz="3200" i="1">
                              <a:latin typeface="Cambria Math" panose="02040503050406030204" pitchFamily="18" charset="0"/>
                            </a:rPr>
                            <m:t>−1</m:t>
                          </m:r>
                        </m:sub>
                      </m:sSub>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𝑘</m:t>
                          </m:r>
                          <m:r>
                            <a:rPr lang="en-US" sz="3200" i="1">
                              <a:latin typeface="Cambria Math" panose="02040503050406030204" pitchFamily="18" charset="0"/>
                            </a:rPr>
                            <m:t>−1</m:t>
                          </m:r>
                        </m:sup>
                      </m:sSup>
                    </m:oMath>
                  </m:oMathPara>
                </a14:m>
                <a:endParaRPr lang="en-CA" sz="32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87087" y="1230537"/>
                <a:ext cx="12032343" cy="5358947"/>
              </a:xfrm>
              <a:blipFill>
                <a:blip r:embed="rId5"/>
                <a:stretch>
                  <a:fillRect l="-1418"/>
                </a:stretch>
              </a:blipFill>
            </p:spPr>
            <p:txBody>
              <a:bodyPr/>
              <a:lstStyle/>
              <a:p>
                <a:r>
                  <a:rPr lang="en-CA">
                    <a:noFill/>
                  </a:rPr>
                  <a:t> </a:t>
                </a:r>
              </a:p>
            </p:txBody>
          </p:sp>
        </mc:Fallback>
      </mc:AlternateContent>
      <p:cxnSp>
        <p:nvCxnSpPr>
          <p:cNvPr id="5" name="Straight Arrow Connector 4">
            <a:extLst>
              <a:ext uri="{FF2B5EF4-FFF2-40B4-BE49-F238E27FC236}">
                <a16:creationId xmlns:a16="http://schemas.microsoft.com/office/drawing/2014/main" id="{3E8BABEB-C032-4E1C-91A7-6E2E928D84EC}"/>
              </a:ext>
            </a:extLst>
          </p:cNvPr>
          <p:cNvCxnSpPr>
            <a:cxnSpLocks/>
          </p:cNvCxnSpPr>
          <p:nvPr/>
        </p:nvCxnSpPr>
        <p:spPr>
          <a:xfrm flipV="1">
            <a:off x="2699657" y="5036457"/>
            <a:ext cx="1233714" cy="783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836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87087" y="1230537"/>
                <a:ext cx="12032343" cy="5358947"/>
              </a:xfrm>
            </p:spPr>
            <p:txBody>
              <a:bodyPr>
                <a:no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𝑚</m:t>
                          </m:r>
                        </m:e>
                      </m:acc>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   (</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   (1+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oMath>
                  </m:oMathPara>
                </a14:m>
                <a:endParaRPr lang="en-CA" sz="3600" dirty="0"/>
              </a:p>
              <a:p>
                <a:pPr marL="0" indent="0">
                  <a:buNone/>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m:t>
                      </m:r>
                      <m:r>
                        <a:rPr lang="en-US" sz="3600" i="1">
                          <a:latin typeface="Cambria Math" panose="02040503050406030204" pitchFamily="18" charset="0"/>
                        </a:rPr>
                        <m:t>+</m:t>
                      </m:r>
                      <m:r>
                        <a:rPr lang="en-US" sz="3600" i="1" dirty="0">
                          <a:latin typeface="Cambria Math" panose="02040503050406030204" pitchFamily="18" charset="0"/>
                        </a:rPr>
                        <m:t>(</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oMath>
                  </m:oMathPara>
                </a14:m>
                <a:endParaRPr lang="en-US" sz="2000" dirty="0"/>
              </a:p>
              <a:p>
                <a:pPr marL="0" indent="0">
                  <a:buNone/>
                </a:pPr>
                <a:endParaRPr lang="en-US" sz="2000" dirty="0"/>
              </a:p>
              <a:p>
                <a:pPr marL="0" indent="0">
                  <a:buNone/>
                </a:pPr>
                <a:r>
                  <a:rPr lang="en-US" sz="3400" dirty="0"/>
                  <a:t>To transform message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𝑚</m:t>
                        </m:r>
                      </m:e>
                    </m:acc>
                  </m:oMath>
                </a14:m>
                <a:r>
                  <a:rPr lang="en-US" sz="3400" dirty="0"/>
                  <a:t> of length </a:t>
                </a:r>
                <a14:m>
                  <m:oMath xmlns:m="http://schemas.openxmlformats.org/officeDocument/2006/math">
                    <m:r>
                      <a:rPr lang="en-US" sz="3400" b="0" i="1" dirty="0" smtClean="0">
                        <a:solidFill>
                          <a:srgbClr val="7030A0"/>
                        </a:solidFill>
                        <a:latin typeface="Cambria Math" panose="02040503050406030204" pitchFamily="18" charset="0"/>
                      </a:rPr>
                      <m:t>3</m:t>
                    </m:r>
                  </m:oMath>
                </a14:m>
                <a:r>
                  <a:rPr lang="en-US" sz="3400" dirty="0"/>
                  <a:t> into codeword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𝑐</m:t>
                        </m:r>
                      </m:e>
                    </m:acc>
                  </m:oMath>
                </a14:m>
                <a:r>
                  <a:rPr lang="en-US" sz="3400" dirty="0"/>
                  <a:t> of length </a:t>
                </a:r>
                <a14:m>
                  <m:oMath xmlns:m="http://schemas.openxmlformats.org/officeDocument/2006/math">
                    <m:r>
                      <a:rPr lang="en-US" sz="3400" b="0" i="1" dirty="0" smtClean="0">
                        <a:solidFill>
                          <a:schemeClr val="accent6">
                            <a:lumMod val="75000"/>
                          </a:schemeClr>
                        </a:solidFill>
                        <a:latin typeface="Cambria Math" panose="02040503050406030204" pitchFamily="18" charset="0"/>
                      </a:rPr>
                      <m:t>5</m:t>
                    </m:r>
                  </m:oMath>
                </a14:m>
                <a:r>
                  <a:rPr lang="en-CA" sz="3400" dirty="0"/>
                  <a:t>:</a:t>
                </a:r>
              </a:p>
              <a:p>
                <a:r>
                  <a:rPr lang="en-CA" sz="3200" dirty="0"/>
                  <a:t>Just evaluate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𝑚</m:t>
                            </m:r>
                          </m:e>
                        </m:acc>
                      </m:sub>
                    </m:sSub>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𝑧</m:t>
                    </m:r>
                    <m:r>
                      <a:rPr lang="en-US" sz="3200" b="0" i="1" smtClean="0">
                        <a:latin typeface="Cambria Math" panose="02040503050406030204" pitchFamily="18" charset="0"/>
                      </a:rPr>
                      <m:t>)</m:t>
                    </m:r>
                  </m:oMath>
                </a14:m>
                <a:r>
                  <a:rPr lang="en-CA" sz="3200" dirty="0"/>
                  <a:t> at </a:t>
                </a:r>
                <a14:m>
                  <m:oMath xmlns:m="http://schemas.openxmlformats.org/officeDocument/2006/math">
                    <m:r>
                      <a:rPr lang="en-US" sz="3200" i="1" dirty="0">
                        <a:solidFill>
                          <a:schemeClr val="accent6">
                            <a:lumMod val="75000"/>
                          </a:schemeClr>
                        </a:solidFill>
                        <a:latin typeface="Cambria Math" panose="02040503050406030204" pitchFamily="18" charset="0"/>
                      </a:rPr>
                      <m:t>5</m:t>
                    </m:r>
                  </m:oMath>
                </a14:m>
                <a:r>
                  <a:rPr lang="en-CA" sz="3200" dirty="0"/>
                  <a:t> unique points </a:t>
                </a:r>
                <a14:m>
                  <m:oMath xmlns:m="http://schemas.openxmlformats.org/officeDocument/2006/math">
                    <m:r>
                      <a:rPr lang="en-US" sz="3200" b="0" i="1" smtClean="0">
                        <a:solidFill>
                          <a:schemeClr val="tx1"/>
                        </a:solidFill>
                        <a:latin typeface="Cambria Math" panose="02040503050406030204" pitchFamily="18" charset="0"/>
                      </a:rPr>
                      <m:t>0,1,</m:t>
                    </m:r>
                    <m:r>
                      <a:rPr lang="en-US" sz="3200" b="0" i="1" smtClean="0">
                        <a:solidFill>
                          <a:srgbClr val="0070C0"/>
                        </a:solidFill>
                        <a:latin typeface="Cambria Math" panose="02040503050406030204" pitchFamily="18" charset="0"/>
                      </a:rPr>
                      <m:t>𝑥</m:t>
                    </m:r>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,1+</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𝔽</m:t>
                        </m:r>
                      </m:e>
                      <m:sub>
                        <m:r>
                          <a:rPr lang="en-US" sz="3200" b="0" i="1" smtClean="0">
                            <a:solidFill>
                              <a:srgbClr val="00B050"/>
                            </a:solidFill>
                            <a:latin typeface="Cambria Math" panose="02040503050406030204" pitchFamily="18" charset="0"/>
                          </a:rPr>
                          <m:t>8</m:t>
                        </m:r>
                      </m:sub>
                    </m:sSub>
                  </m:oMath>
                </a14:m>
                <a:endParaRPr lang="en-CA" sz="3200" dirty="0"/>
              </a:p>
              <a:p>
                <a:pPr marL="0" indent="0">
                  <a:buNone/>
                </a:pPr>
                <a:endParaRPr lang="en-CA" sz="3200" dirty="0"/>
              </a:p>
              <a:p>
                <a:pPr marL="0" indent="0">
                  <a:buNone/>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𝑐</m:t>
                          </m:r>
                        </m:e>
                      </m:acc>
                      <m:r>
                        <a:rPr lang="en-US" sz="3400" b="0" i="1" dirty="0"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latin typeface="Cambria Math" panose="02040503050406030204" pitchFamily="18" charset="0"/>
                            </a:rPr>
                            <m:t>0</m:t>
                          </m:r>
                        </m:e>
                      </m:d>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latin typeface="Cambria Math" panose="02040503050406030204" pitchFamily="18" charset="0"/>
                            </a:rPr>
                            <m:t>1</m:t>
                          </m:r>
                        </m:e>
                      </m:d>
                      <m:r>
                        <a:rPr lang="en-US" sz="3600" b="0" i="1" smtClean="0">
                          <a:solidFill>
                            <a:schemeClr val="accent2">
                              <a:lumMod val="75000"/>
                            </a:schemeClr>
                          </a:solidFill>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i="1">
                                  <a:latin typeface="Cambria Math" panose="02040503050406030204" pitchFamily="18" charset="0"/>
                                </a:rPr>
                                <m:t>2</m:t>
                              </m:r>
                            </m:sup>
                          </m:sSup>
                        </m:e>
                      </m:d>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latin typeface="Cambria Math" panose="02040503050406030204" pitchFamily="18" charset="0"/>
                            </a:rPr>
                            <m:t>1+</m:t>
                          </m:r>
                          <m:r>
                            <a:rPr lang="en-US" sz="3600" i="1">
                              <a:solidFill>
                                <a:srgbClr val="0070C0"/>
                              </a:solidFill>
                              <a:latin typeface="Cambria Math" panose="02040503050406030204" pitchFamily="18" charset="0"/>
                            </a:rPr>
                            <m:t>𝑥</m:t>
                          </m:r>
                        </m:e>
                      </m:d>
                      <m:r>
                        <a:rPr lang="en-US" sz="3400" b="0" i="1" dirty="0" smtClean="0">
                          <a:latin typeface="Cambria Math" panose="02040503050406030204" pitchFamily="18" charset="0"/>
                        </a:rPr>
                        <m:t>]</m:t>
                      </m:r>
                    </m:oMath>
                  </m:oMathPara>
                </a14:m>
                <a:endParaRPr lang="en-CA" sz="3200" dirty="0"/>
              </a:p>
              <a:p>
                <a:pPr marL="0" indent="0">
                  <a:buNone/>
                </a:pPr>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b="0" i="1" smtClean="0">
                              <a:solidFill>
                                <a:schemeClr val="tx1"/>
                              </a:solidFill>
                              <a:latin typeface="Cambria Math" panose="02040503050406030204" pitchFamily="18" charset="0"/>
                            </a:rPr>
                            <m:t>0</m:t>
                          </m:r>
                        </m:e>
                      </m:d>
                      <m:r>
                        <a:rPr lang="en-US" sz="3200" i="1">
                          <a:latin typeface="Cambria Math" panose="02040503050406030204" pitchFamily="18" charset="0"/>
                        </a:rPr>
                        <m:t>=</m:t>
                      </m:r>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solidFill>
                                <a:srgbClr val="0070C0"/>
                              </a:solidFill>
                              <a:latin typeface="Cambria Math" panose="02040503050406030204" pitchFamily="18" charset="0"/>
                            </a:rPr>
                            <m:t>𝑥</m:t>
                          </m:r>
                        </m:e>
                        <m:sup>
                          <m:r>
                            <a:rPr lang="en-US" sz="3200" i="1" dirty="0">
                              <a:latin typeface="Cambria Math" panose="02040503050406030204" pitchFamily="18" charset="0"/>
                            </a:rPr>
                            <m:t>2</m:t>
                          </m:r>
                        </m:sup>
                      </m:sSup>
                      <m:r>
                        <a:rPr lang="en-US" sz="3200" i="1" dirty="0">
                          <a:latin typeface="Cambria Math" panose="02040503050406030204" pitchFamily="18" charset="0"/>
                        </a:rPr>
                        <m:t>)</m:t>
                      </m:r>
                      <m:r>
                        <a:rPr lang="en-US" sz="3200" i="1">
                          <a:latin typeface="Cambria Math" panose="02040503050406030204" pitchFamily="18" charset="0"/>
                        </a:rPr>
                        <m:t>+</m:t>
                      </m:r>
                      <m:r>
                        <a:rPr lang="en-US" sz="3200" i="1" dirty="0">
                          <a:latin typeface="Cambria Math" panose="02040503050406030204" pitchFamily="18" charset="0"/>
                        </a:rPr>
                        <m:t>(</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m:t>
                      </m:r>
                      <m:r>
                        <a:rPr lang="en-US" sz="3200" i="1">
                          <a:latin typeface="Cambria Math" panose="02040503050406030204" pitchFamily="18" charset="0"/>
                        </a:rPr>
                        <m:t>0+</m:t>
                      </m:r>
                      <m:r>
                        <a:rPr lang="en-US" sz="3200" i="1" dirty="0">
                          <a:latin typeface="Cambria Math" panose="02040503050406030204" pitchFamily="18" charset="0"/>
                        </a:rPr>
                        <m:t>(1+</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m:t>
                      </m:r>
                      <m:r>
                        <a:rPr lang="en-US" sz="3200" i="1">
                          <a:latin typeface="Cambria Math" panose="02040503050406030204" pitchFamily="18" charset="0"/>
                        </a:rPr>
                        <m:t>0</m:t>
                      </m:r>
                    </m:oMath>
                  </m:oMathPara>
                </a14:m>
                <a:endParaRPr lang="en-CA" sz="32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87087" y="1230537"/>
                <a:ext cx="12032343" cy="5358947"/>
              </a:xfrm>
              <a:blipFill>
                <a:blip r:embed="rId5"/>
                <a:stretch>
                  <a:fillRect l="-1418"/>
                </a:stretch>
              </a:blipFill>
            </p:spPr>
            <p:txBody>
              <a:bodyPr/>
              <a:lstStyle/>
              <a:p>
                <a:r>
                  <a:rPr lang="en-CA">
                    <a:noFill/>
                  </a:rPr>
                  <a:t> </a:t>
                </a:r>
              </a:p>
            </p:txBody>
          </p:sp>
        </mc:Fallback>
      </mc:AlternateContent>
      <p:cxnSp>
        <p:nvCxnSpPr>
          <p:cNvPr id="5" name="Straight Arrow Connector 4">
            <a:extLst>
              <a:ext uri="{FF2B5EF4-FFF2-40B4-BE49-F238E27FC236}">
                <a16:creationId xmlns:a16="http://schemas.microsoft.com/office/drawing/2014/main" id="{3E8BABEB-C032-4E1C-91A7-6E2E928D84EC}"/>
              </a:ext>
            </a:extLst>
          </p:cNvPr>
          <p:cNvCxnSpPr>
            <a:cxnSpLocks/>
          </p:cNvCxnSpPr>
          <p:nvPr/>
        </p:nvCxnSpPr>
        <p:spPr>
          <a:xfrm flipH="1" flipV="1">
            <a:off x="3033486" y="4949371"/>
            <a:ext cx="522514" cy="7402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233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87088" y="127452"/>
                <a:ext cx="7968342" cy="714378"/>
              </a:xfrm>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m:t>
                      </m:r>
                      <m:r>
                        <a:rPr lang="en-US" sz="3600" i="1">
                          <a:latin typeface="Cambria Math" panose="02040503050406030204" pitchFamily="18" charset="0"/>
                        </a:rPr>
                        <m:t>+</m:t>
                      </m:r>
                      <m:r>
                        <a:rPr lang="en-US" sz="3600" i="1" dirty="0">
                          <a:latin typeface="Cambria Math" panose="02040503050406030204" pitchFamily="18" charset="0"/>
                        </a:rPr>
                        <m:t>(</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oMath>
                  </m:oMathPara>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CA" sz="3200" dirty="0"/>
              </a:p>
              <a:p>
                <a:pPr marL="0" indent="0">
                  <a:buNone/>
                </a:pPr>
                <a:endParaRPr lang="en-CA" sz="32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87088" y="127452"/>
                <a:ext cx="7968342" cy="714378"/>
              </a:xfr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056BC68-9C45-4A5C-BFA4-D9D8DB7AB5D1}"/>
                  </a:ext>
                </a:extLst>
              </p:cNvPr>
              <p:cNvGraphicFramePr>
                <a:graphicFrameLocks noGrp="1"/>
              </p:cNvGraphicFramePr>
              <p:nvPr>
                <p:extLst>
                  <p:ext uri="{D42A27DB-BD31-4B8C-83A1-F6EECF244321}">
                    <p14:modId xmlns:p14="http://schemas.microsoft.com/office/powerpoint/2010/main" val="3816745795"/>
                  </p:ext>
                </p:extLst>
              </p:nvPr>
            </p:nvGraphicFramePr>
            <p:xfrm>
              <a:off x="130629" y="1024468"/>
              <a:ext cx="11916229" cy="4175951"/>
            </p:xfrm>
            <a:graphic>
              <a:graphicData uri="http://schemas.openxmlformats.org/drawingml/2006/table">
                <a:tbl>
                  <a:tblPr firstRow="1" bandRow="1">
                    <a:tableStyleId>{5940675A-B579-460E-94D1-54222C63F5DA}</a:tableStyleId>
                  </a:tblPr>
                  <a:tblGrid>
                    <a:gridCol w="2213015">
                      <a:extLst>
                        <a:ext uri="{9D8B030D-6E8A-4147-A177-3AD203B41FA5}">
                          <a16:colId xmlns:a16="http://schemas.microsoft.com/office/drawing/2014/main" val="3813054519"/>
                        </a:ext>
                      </a:extLst>
                    </a:gridCol>
                    <a:gridCol w="7221270">
                      <a:extLst>
                        <a:ext uri="{9D8B030D-6E8A-4147-A177-3AD203B41FA5}">
                          <a16:colId xmlns:a16="http://schemas.microsoft.com/office/drawing/2014/main" val="1505405728"/>
                        </a:ext>
                      </a:extLst>
                    </a:gridCol>
                    <a:gridCol w="2481944">
                      <a:extLst>
                        <a:ext uri="{9D8B030D-6E8A-4147-A177-3AD203B41FA5}">
                          <a16:colId xmlns:a16="http://schemas.microsoft.com/office/drawing/2014/main" val="79140391"/>
                        </a:ext>
                      </a:extLst>
                    </a:gridCol>
                  </a:tblGrid>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b="0" i="1" smtClean="0">
                                        <a:solidFill>
                                          <a:schemeClr val="tx1"/>
                                        </a:solidFill>
                                        <a:latin typeface="Cambria Math" panose="02040503050406030204" pitchFamily="18" charset="0"/>
                                      </a:rPr>
                                      <m:t>0</m:t>
                                    </m:r>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b="0" i="1" dirty="0"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0</m:t>
                                </m:r>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0</m:t>
                                    </m:r>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right"/>
                              </m:oMathParaPr>
                              <m:oMath xmlns:m="http://schemas.openxmlformats.org/officeDocument/2006/math">
                                <m:r>
                                  <a:rPr lang="en-US" sz="3600" b="0" i="1" smtClean="0">
                                    <a:latin typeface="Cambria Math" panose="02040503050406030204" pitchFamily="18" charset="0"/>
                                  </a:rPr>
                                  <m:t>=</m:t>
                                </m:r>
                                <m:r>
                                  <a:rPr lang="en-US" sz="3600" i="1" dirty="0" smtClean="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089627342"/>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b="0" i="1" smtClean="0">
                                        <a:latin typeface="Cambria Math" panose="02040503050406030204" pitchFamily="18" charset="0"/>
                                      </a:rPr>
                                      <m:t>1</m:t>
                                    </m:r>
                                  </m:e>
                                </m:d>
                              </m:oMath>
                            </m:oMathPara>
                          </a14:m>
                          <a:endParaRPr lang="en-CA" sz="32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b="0" i="1" dirty="0" smtClean="0">
                                    <a:solidFill>
                                      <a:schemeClr val="tx1"/>
                                    </a:solidFill>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dirty="0" smtClean="0">
                                        <a:solidFill>
                                          <a:schemeClr val="tx1"/>
                                        </a:solidFill>
                                        <a:latin typeface="Cambria Math" panose="02040503050406030204" pitchFamily="18" charset="0"/>
                                      </a:rPr>
                                    </m:ctrlPr>
                                  </m:sSupPr>
                                  <m:e>
                                    <m:r>
                                      <a:rPr lang="en-US" sz="3600" b="0" i="1" dirty="0" smtClean="0">
                                        <a:solidFill>
                                          <a:schemeClr val="tx1"/>
                                        </a:solidFill>
                                        <a:latin typeface="Cambria Math" panose="02040503050406030204" pitchFamily="18" charset="0"/>
                                      </a:rPr>
                                      <m:t>(1)</m:t>
                                    </m:r>
                                  </m:e>
                                  <m:sup>
                                    <m:r>
                                      <a:rPr lang="en-US" sz="3600" b="0" i="1" dirty="0" smtClean="0">
                                        <a:solidFill>
                                          <a:schemeClr val="tx1"/>
                                        </a:solidFill>
                                        <a:latin typeface="Cambria Math" panose="02040503050406030204" pitchFamily="18" charset="0"/>
                                      </a:rPr>
                                      <m:t>2</m:t>
                                    </m:r>
                                  </m:sup>
                                </m:sSup>
                              </m:oMath>
                            </m:oMathPara>
                          </a14:m>
                          <a:endParaRPr lang="en-US" sz="3600" i="1"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right"/>
                              </m:oMathParaPr>
                              <m:oMath xmlns:m="http://schemas.openxmlformats.org/officeDocument/2006/math">
                                <m:r>
                                  <a:rPr lang="en-US" sz="3600" i="1" smtClean="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627318857"/>
                      </a:ext>
                    </a:extLst>
                  </a:tr>
                  <a:tr h="370840">
                    <a:tc>
                      <a:txBody>
                        <a:bodyPr/>
                        <a:lstStyle/>
                        <a:p>
                          <a:pPr marL="0" indent="0" algn="l">
                            <a:buNone/>
                          </a:pPr>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d>
                                  <m:dPr>
                                    <m:ctrlPr>
                                      <a:rPr lang="en-US" sz="3600" i="1" dirty="0" smtClean="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dirty="0" smtClean="0">
                                        <a:solidFill>
                                          <a:srgbClr val="0070C0"/>
                                        </a:solidFill>
                                        <a:latin typeface="Cambria Math" panose="02040503050406030204" pitchFamily="18" charset="0"/>
                                      </a:rPr>
                                    </m:ctrlPr>
                                  </m:sSupPr>
                                  <m:e>
                                    <m:d>
                                      <m:dPr>
                                        <m:ctrlPr>
                                          <a:rPr lang="en-US" sz="3600" i="1" dirty="0" smtClean="0">
                                            <a:latin typeface="Cambria Math" panose="02040503050406030204" pitchFamily="18" charset="0"/>
                                          </a:rPr>
                                        </m:ctrlPr>
                                      </m:dPr>
                                      <m:e>
                                        <m:r>
                                          <a:rPr lang="en-US" sz="3600" i="1" dirty="0">
                                            <a:solidFill>
                                              <a:srgbClr val="0070C0"/>
                                            </a:solidFill>
                                            <a:latin typeface="Cambria Math" panose="02040503050406030204" pitchFamily="18" charset="0"/>
                                          </a:rPr>
                                          <m:t>𝑥</m:t>
                                        </m:r>
                                      </m:e>
                                    </m:d>
                                  </m:e>
                                  <m:sup>
                                    <m:r>
                                      <a:rPr lang="en-US" sz="3600" b="0" i="1" dirty="0" smtClean="0">
                                        <a:solidFill>
                                          <a:schemeClr val="tx1"/>
                                        </a:solidFill>
                                        <a:latin typeface="Cambria Math" panose="02040503050406030204" pitchFamily="18" charset="0"/>
                                      </a:rPr>
                                      <m:t>2</m:t>
                                    </m:r>
                                  </m:sup>
                                </m:sSup>
                              </m:oMath>
                            </m:oMathPara>
                          </a14:m>
                          <a:endParaRPr lang="en-CA" sz="36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3</m:t>
                                    </m:r>
                                  </m:sup>
                                </m:sSup>
                              </m:oMath>
                            </m:oMathPara>
                          </a14:m>
                          <a:endParaRPr lang="en-CA" sz="36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1</m:t>
                                </m:r>
                                <m:r>
                                  <a:rPr lang="en-US" sz="3600" b="0" i="1" smtClean="0">
                                    <a:solidFill>
                                      <a:schemeClr val="tx1"/>
                                    </a:solidFill>
                                    <a:latin typeface="Cambria Math" panose="02040503050406030204" pitchFamily="18" charset="0"/>
                                  </a:rPr>
                                  <m:t>+</m:t>
                                </m:r>
                                <m:r>
                                  <a:rPr lang="en-US" sz="3600" b="0" i="1" smtClean="0">
                                    <a:solidFill>
                                      <a:srgbClr val="0070C0"/>
                                    </a:solidFill>
                                    <a:latin typeface="Cambria Math" panose="02040503050406030204" pitchFamily="18" charset="0"/>
                                  </a:rPr>
                                  <m:t>𝑥</m:t>
                                </m:r>
                              </m:oMath>
                            </m:oMathPara>
                          </a14:m>
                          <a:br>
                            <a:rPr lang="en-US" sz="3600" dirty="0"/>
                          </a:br>
                          <a:endParaRPr lang="en-CA"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3600" i="1" smtClean="0">
                                    <a:latin typeface="Cambria Math" panose="02040503050406030204" pitchFamily="18" charset="0"/>
                                  </a:rPr>
                                  <m:t>=</m:t>
                                </m:r>
                                <m:r>
                                  <a:rPr lang="en-US" sz="3600" i="1" dirty="0" smtClean="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3445158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rPr>
                                  <m:t>=</m:t>
                                </m:r>
                                <m:d>
                                  <m:dPr>
                                    <m:ctrlPr>
                                      <a:rPr lang="en-US" sz="3200" i="1" dirty="0">
                                        <a:latin typeface="Cambria Math" panose="02040503050406030204" pitchFamily="18" charset="0"/>
                                      </a:rPr>
                                    </m:ctrlPr>
                                  </m:dPr>
                                  <m:e>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solidFill>
                                              <a:srgbClr val="0070C0"/>
                                            </a:solidFill>
                                            <a:latin typeface="Cambria Math" panose="02040503050406030204" pitchFamily="18" charset="0"/>
                                          </a:rPr>
                                          <m:t>𝑥</m:t>
                                        </m:r>
                                      </m:e>
                                      <m:sup>
                                        <m:r>
                                          <a:rPr lang="en-US" sz="3200" i="1" dirty="0">
                                            <a:latin typeface="Cambria Math" panose="02040503050406030204" pitchFamily="18" charset="0"/>
                                          </a:rPr>
                                          <m:t>2</m:t>
                                        </m:r>
                                      </m:sup>
                                    </m:sSup>
                                  </m:e>
                                </m:d>
                                <m:r>
                                  <a:rPr lang="en-US" sz="3200" i="1">
                                    <a:latin typeface="Cambria Math" panose="02040503050406030204" pitchFamily="18" charset="0"/>
                                  </a:rPr>
                                  <m:t>+</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e>
                                </m:d>
                                <m:r>
                                  <a:rPr lang="en-US" sz="3200" b="0" i="1" smtClean="0">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r>
                                  <a:rPr lang="en-US" sz="3200" b="0" i="1" smtClean="0">
                                    <a:latin typeface="Cambria Math" panose="02040503050406030204" pitchFamily="18" charset="0"/>
                                  </a:rPr>
                                  <m:t>)</m:t>
                                </m:r>
                                <m:r>
                                  <a:rPr lang="en-US" sz="3200" i="1">
                                    <a:latin typeface="Cambria Math" panose="02040503050406030204" pitchFamily="18" charset="0"/>
                                  </a:rPr>
                                  <m:t>+</m:t>
                                </m:r>
                                <m:d>
                                  <m:dPr>
                                    <m:ctrlPr>
                                      <a:rPr lang="en-US" sz="3200" i="1" dirty="0">
                                        <a:latin typeface="Cambria Math" panose="02040503050406030204" pitchFamily="18" charset="0"/>
                                      </a:rPr>
                                    </m:ctrlPr>
                                  </m:dPr>
                                  <m:e>
                                    <m:r>
                                      <a:rPr lang="en-US" sz="3200" i="1" dirty="0">
                                        <a:latin typeface="Cambria Math" panose="02040503050406030204" pitchFamily="18" charset="0"/>
                                      </a:rPr>
                                      <m:t>1+</m:t>
                                    </m:r>
                                    <m:r>
                                      <a:rPr lang="en-US" sz="3200" i="1" dirty="0">
                                        <a:solidFill>
                                          <a:srgbClr val="0070C0"/>
                                        </a:solidFill>
                                        <a:latin typeface="Cambria Math" panose="02040503050406030204" pitchFamily="18" charset="0"/>
                                      </a:rPr>
                                      <m:t>𝑥</m:t>
                                    </m:r>
                                  </m:e>
                                </m:d>
                                <m:sSup>
                                  <m:sSupPr>
                                    <m:ctrlPr>
                                      <a:rPr lang="en-US" sz="3200" b="0" i="1" dirty="0" smtClean="0">
                                        <a:solidFill>
                                          <a:schemeClr val="tx1"/>
                                        </a:solidFill>
                                        <a:latin typeface="Cambria Math" panose="02040503050406030204" pitchFamily="18" charset="0"/>
                                      </a:rPr>
                                    </m:ctrlPr>
                                  </m:sSupPr>
                                  <m:e>
                                    <m:d>
                                      <m:dPr>
                                        <m:ctrlPr>
                                          <a:rPr lang="en-US" sz="3200" b="0" i="1" dirty="0" smtClean="0">
                                            <a:solidFill>
                                              <a:schemeClr val="tx1"/>
                                            </a:solidFill>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e>
                                    </m:d>
                                  </m:e>
                                  <m:sup>
                                    <m:r>
                                      <a:rPr lang="en-US" sz="3200" b="0" i="1" smtClean="0">
                                        <a:solidFill>
                                          <a:schemeClr val="tx1"/>
                                        </a:solidFill>
                                        <a:latin typeface="Cambria Math" panose="02040503050406030204" pitchFamily="18" charset="0"/>
                                      </a:rPr>
                                      <m:t>2</m:t>
                                    </m:r>
                                  </m:sup>
                                </m:sSup>
                              </m:oMath>
                            </m:oMathPara>
                          </a14:m>
                          <a:endParaRPr lang="en-CA" sz="3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2800" i="1" smtClean="0">
                                    <a:latin typeface="Cambria Math" panose="02040503050406030204" pitchFamily="18" charset="0"/>
                                  </a:rPr>
                                  <m:t>=</m:t>
                                </m:r>
                                <m:r>
                                  <a:rPr lang="en-US" sz="2800" i="1" dirty="0" smtClean="0">
                                    <a:latin typeface="Cambria Math" panose="02040503050406030204" pitchFamily="18" charset="0"/>
                                  </a:rPr>
                                  <m:t>1+</m:t>
                                </m:r>
                                <m:r>
                                  <a:rPr lang="en-US" sz="2800" i="1" dirty="0" smtClean="0">
                                    <a:solidFill>
                                      <a:srgbClr val="0070C0"/>
                                    </a:solidFill>
                                    <a:latin typeface="Cambria Math" panose="02040503050406030204" pitchFamily="18" charset="0"/>
                                  </a:rPr>
                                  <m:t>𝑥</m:t>
                                </m:r>
                                <m:r>
                                  <a:rPr lang="en-US" sz="2800" i="1" dirty="0">
                                    <a:latin typeface="Cambria Math" panose="02040503050406030204" pitchFamily="18" charset="0"/>
                                  </a:rPr>
                                  <m:t>+</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oMath>
                            </m:oMathPara>
                          </a14:m>
                          <a:endParaRPr lang="en-CA" sz="28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3266980630"/>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latin typeface="Cambria Math" panose="02040503050406030204" pitchFamily="18" charset="0"/>
                                      </a:rPr>
                                      <m:t>1+</m:t>
                                    </m:r>
                                    <m:r>
                                      <a:rPr lang="en-US" sz="3200" i="1">
                                        <a:solidFill>
                                          <a:srgbClr val="0070C0"/>
                                        </a:solidFill>
                                        <a:latin typeface="Cambria Math" panose="02040503050406030204" pitchFamily="18" charset="0"/>
                                      </a:rPr>
                                      <m:t>𝑥</m:t>
                                    </m:r>
                                  </m:e>
                                </m:d>
                              </m:oMath>
                            </m:oMathPara>
                          </a14:m>
                          <a:endParaRPr lang="en-CA" sz="3200" dirty="0"/>
                        </a:p>
                      </a:txBody>
                      <a:tcPr>
                        <a:lnR w="12700" cap="flat" cmpd="sng" algn="ctr">
                          <a:noFill/>
                          <a:prstDash val="solid"/>
                          <a:round/>
                          <a:headEnd type="none" w="med" len="med"/>
                          <a:tailEnd type="none" w="med" len="med"/>
                        </a:lnR>
                      </a:tcPr>
                    </a:tc>
                    <a:tc>
                      <a:txBody>
                        <a:bodyPr/>
                        <a:lstStyle/>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rPr>
                                  <m:t>=</m:t>
                                </m:r>
                                <m:d>
                                  <m:dPr>
                                    <m:ctrlPr>
                                      <a:rPr lang="en-US" sz="2800" i="1" dirty="0">
                                        <a:latin typeface="Cambria Math" panose="02040503050406030204" pitchFamily="18" charset="0"/>
                                      </a:rPr>
                                    </m:ctrlPr>
                                  </m:dPr>
                                  <m:e>
                                    <m:r>
                                      <a:rPr lang="en-US" sz="2800" i="1" dirty="0">
                                        <a:latin typeface="Cambria Math" panose="02040503050406030204" pitchFamily="18" charset="0"/>
                                      </a:rPr>
                                      <m:t>1+</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e>
                                </m:d>
                                <m:r>
                                  <a:rPr lang="en-US" sz="2800" i="1">
                                    <a:latin typeface="Cambria Math" panose="02040503050406030204" pitchFamily="18" charset="0"/>
                                  </a:rPr>
                                  <m:t>+</m:t>
                                </m:r>
                                <m:d>
                                  <m:dPr>
                                    <m:ctrlPr>
                                      <a:rPr lang="en-US" sz="2800" i="1" dirty="0">
                                        <a:latin typeface="Cambria Math" panose="02040503050406030204" pitchFamily="18" charset="0"/>
                                      </a:rPr>
                                    </m:ctrlPr>
                                  </m:dPr>
                                  <m:e>
                                    <m:r>
                                      <a:rPr lang="en-US" sz="2800" i="1" dirty="0">
                                        <a:solidFill>
                                          <a:srgbClr val="0070C0"/>
                                        </a:solidFill>
                                        <a:latin typeface="Cambria Math" panose="02040503050406030204" pitchFamily="18" charset="0"/>
                                      </a:rPr>
                                      <m:t>𝑥</m:t>
                                    </m:r>
                                  </m:e>
                                </m:d>
                                <m:r>
                                  <a:rPr lang="en-US" sz="2800" i="1">
                                    <a:latin typeface="Cambria Math" panose="02040503050406030204" pitchFamily="18" charset="0"/>
                                  </a:rPr>
                                  <m:t>(1+</m:t>
                                </m:r>
                                <m:r>
                                  <a:rPr lang="en-US" sz="2800" i="1">
                                    <a:solidFill>
                                      <a:srgbClr val="0070C0"/>
                                    </a:solidFill>
                                    <a:latin typeface="Cambria Math" panose="02040503050406030204" pitchFamily="18" charset="0"/>
                                  </a:rPr>
                                  <m:t>𝑥</m:t>
                                </m:r>
                                <m:r>
                                  <a:rPr lang="en-US" sz="2800" i="1">
                                    <a:latin typeface="Cambria Math" panose="02040503050406030204" pitchFamily="18" charset="0"/>
                                  </a:rPr>
                                  <m:t>)+</m:t>
                                </m:r>
                                <m:d>
                                  <m:dPr>
                                    <m:ctrlPr>
                                      <a:rPr lang="en-US" sz="2800" i="1" dirty="0">
                                        <a:latin typeface="Cambria Math" panose="02040503050406030204" pitchFamily="18" charset="0"/>
                                      </a:rPr>
                                    </m:ctrlPr>
                                  </m:dPr>
                                  <m:e>
                                    <m:r>
                                      <a:rPr lang="en-US" sz="2800" i="1" dirty="0">
                                        <a:latin typeface="Cambria Math" panose="02040503050406030204" pitchFamily="18" charset="0"/>
                                      </a:rPr>
                                      <m:t>1+</m:t>
                                    </m:r>
                                    <m:r>
                                      <a:rPr lang="en-US" sz="2800" i="1" dirty="0">
                                        <a:solidFill>
                                          <a:srgbClr val="0070C0"/>
                                        </a:solidFill>
                                        <a:latin typeface="Cambria Math" panose="02040503050406030204" pitchFamily="18" charset="0"/>
                                      </a:rPr>
                                      <m:t>𝑥</m:t>
                                    </m:r>
                                  </m:e>
                                </m:d>
                                <m:sSup>
                                  <m:sSupPr>
                                    <m:ctrlPr>
                                      <a:rPr lang="en-US" sz="2800" b="0" i="1" dirty="0" smtClean="0">
                                        <a:solidFill>
                                          <a:schemeClr val="tx1"/>
                                        </a:solidFill>
                                        <a:latin typeface="Cambria Math" panose="02040503050406030204" pitchFamily="18" charset="0"/>
                                      </a:rPr>
                                    </m:ctrlPr>
                                  </m:sSupPr>
                                  <m:e>
                                    <m:d>
                                      <m:dPr>
                                        <m:ctrlPr>
                                          <a:rPr lang="en-US" sz="2800" i="1" dirty="0">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m:t>
                                        </m:r>
                                        <m:r>
                                          <a:rPr lang="en-US" sz="2800" i="1" smtClean="0">
                                            <a:solidFill>
                                              <a:srgbClr val="0070C0"/>
                                            </a:solidFill>
                                            <a:latin typeface="Cambria Math" panose="02040503050406030204" pitchFamily="18" charset="0"/>
                                          </a:rPr>
                                          <m:t>𝑥</m:t>
                                        </m:r>
                                      </m:e>
                                    </m:d>
                                  </m:e>
                                  <m:sup>
                                    <m:r>
                                      <a:rPr lang="en-US" sz="2800" b="0" i="1" smtClean="0">
                                        <a:solidFill>
                                          <a:schemeClr val="tx1"/>
                                        </a:solidFill>
                                        <a:latin typeface="Cambria Math" panose="02040503050406030204" pitchFamily="18" charset="0"/>
                                      </a:rPr>
                                      <m:t>2</m:t>
                                    </m:r>
                                  </m:sup>
                                </m:sSup>
                              </m:oMath>
                            </m:oMathPara>
                          </a14:m>
                          <a:endParaRPr lang="en-CA"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right"/>
                              </m:oMathParaPr>
                              <m:oMath xmlns:m="http://schemas.openxmlformats.org/officeDocument/2006/math">
                                <m:r>
                                  <a:rPr lang="en-US" sz="2800" i="1" smtClean="0">
                                    <a:latin typeface="Cambria Math" panose="02040503050406030204" pitchFamily="18" charset="0"/>
                                  </a:rPr>
                                  <m:t>=</m:t>
                                </m:r>
                                <m:r>
                                  <a:rPr lang="en-US" sz="2800" i="1" dirty="0" smtClean="0">
                                    <a:latin typeface="Cambria Math" panose="02040503050406030204" pitchFamily="18" charset="0"/>
                                  </a:rPr>
                                  <m:t>1+</m:t>
                                </m:r>
                                <m:r>
                                  <a:rPr lang="en-US" sz="2800" i="1" dirty="0" smtClean="0">
                                    <a:solidFill>
                                      <a:srgbClr val="0070C0"/>
                                    </a:solidFill>
                                    <a:latin typeface="Cambria Math" panose="02040503050406030204" pitchFamily="18" charset="0"/>
                                  </a:rPr>
                                  <m:t>𝑥</m:t>
                                </m:r>
                                <m:r>
                                  <a:rPr lang="en-US" sz="2800" i="1" dirty="0">
                                    <a:latin typeface="Cambria Math" panose="02040503050406030204" pitchFamily="18" charset="0"/>
                                  </a:rPr>
                                  <m:t>+</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oMath>
                            </m:oMathPara>
                          </a14:m>
                          <a:endParaRPr lang="en-CA" sz="36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2110253831"/>
                      </a:ext>
                    </a:extLst>
                  </a:tr>
                </a:tbl>
              </a:graphicData>
            </a:graphic>
          </p:graphicFrame>
        </mc:Choice>
        <mc:Fallback xmlns="">
          <p:graphicFrame>
            <p:nvGraphicFramePr>
              <p:cNvPr id="4" name="Table 3">
                <a:extLst>
                  <a:ext uri="{FF2B5EF4-FFF2-40B4-BE49-F238E27FC236}">
                    <a16:creationId xmlns:a16="http://schemas.microsoft.com/office/drawing/2014/main" id="{3056BC68-9C45-4A5C-BFA4-D9D8DB7AB5D1}"/>
                  </a:ext>
                </a:extLst>
              </p:cNvPr>
              <p:cNvGraphicFramePr>
                <a:graphicFrameLocks noGrp="1"/>
              </p:cNvGraphicFramePr>
              <p:nvPr>
                <p:extLst>
                  <p:ext uri="{D42A27DB-BD31-4B8C-83A1-F6EECF244321}">
                    <p14:modId xmlns:p14="http://schemas.microsoft.com/office/powerpoint/2010/main" val="3816745795"/>
                  </p:ext>
                </p:extLst>
              </p:nvPr>
            </p:nvGraphicFramePr>
            <p:xfrm>
              <a:off x="130629" y="1024468"/>
              <a:ext cx="11916229" cy="4175951"/>
            </p:xfrm>
            <a:graphic>
              <a:graphicData uri="http://schemas.openxmlformats.org/drawingml/2006/table">
                <a:tbl>
                  <a:tblPr firstRow="1" bandRow="1">
                    <a:tableStyleId>{5940675A-B579-460E-94D1-54222C63F5DA}</a:tableStyleId>
                  </a:tblPr>
                  <a:tblGrid>
                    <a:gridCol w="2213015">
                      <a:extLst>
                        <a:ext uri="{9D8B030D-6E8A-4147-A177-3AD203B41FA5}">
                          <a16:colId xmlns:a16="http://schemas.microsoft.com/office/drawing/2014/main" val="3813054519"/>
                        </a:ext>
                      </a:extLst>
                    </a:gridCol>
                    <a:gridCol w="7221270">
                      <a:extLst>
                        <a:ext uri="{9D8B030D-6E8A-4147-A177-3AD203B41FA5}">
                          <a16:colId xmlns:a16="http://schemas.microsoft.com/office/drawing/2014/main" val="1505405728"/>
                        </a:ext>
                      </a:extLst>
                    </a:gridCol>
                    <a:gridCol w="2481944">
                      <a:extLst>
                        <a:ext uri="{9D8B030D-6E8A-4147-A177-3AD203B41FA5}">
                          <a16:colId xmlns:a16="http://schemas.microsoft.com/office/drawing/2014/main" val="79140391"/>
                        </a:ext>
                      </a:extLst>
                    </a:gridCol>
                  </a:tblGrid>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75" t="-952" r="-439394" b="-55523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30691" t="-952" r="-34486" b="-555238"/>
                          </a:stretch>
                        </a:blipFill>
                      </a:tcPr>
                    </a:tc>
                    <a:tc>
                      <a:txBody>
                        <a:bodyPr/>
                        <a:lstStyle/>
                        <a:p>
                          <a:endParaRPr lang="en-US"/>
                        </a:p>
                      </a:txBody>
                      <a:tcPr>
                        <a:lnL w="12700" cap="flat" cmpd="sng" algn="ctr">
                          <a:noFill/>
                          <a:prstDash val="solid"/>
                          <a:round/>
                          <a:headEnd type="none" w="med" len="med"/>
                          <a:tailEnd type="none" w="med" len="med"/>
                        </a:lnL>
                        <a:blipFill>
                          <a:blip r:embed="rId9"/>
                          <a:stretch>
                            <a:fillRect l="-380835" t="-952" r="-491" b="-555238"/>
                          </a:stretch>
                        </a:blipFill>
                      </a:tcPr>
                    </a:tc>
                    <a:extLst>
                      <a:ext uri="{0D108BD9-81ED-4DB2-BD59-A6C34878D82A}">
                        <a16:rowId xmlns:a16="http://schemas.microsoft.com/office/drawing/2014/main" val="2089627342"/>
                      </a:ext>
                    </a:extLst>
                  </a:tr>
                  <a:tr h="640080">
                    <a:tc>
                      <a:txBody>
                        <a:bodyPr/>
                        <a:lstStyle/>
                        <a:p>
                          <a:endParaRPr lang="en-US"/>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9"/>
                          <a:stretch>
                            <a:fillRect l="-275" t="-100952" r="-439394" b="-45523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9"/>
                          <a:stretch>
                            <a:fillRect l="-30691" t="-100952" r="-34486" b="-455238"/>
                          </a:stretch>
                        </a:blipFill>
                      </a:tcPr>
                    </a:tc>
                    <a:tc>
                      <a:txBody>
                        <a:bodyPr/>
                        <a:lstStyle/>
                        <a:p>
                          <a:endParaRPr lang="en-US"/>
                        </a:p>
                      </a:txBody>
                      <a:tcPr>
                        <a:lnL w="12700" cap="flat" cmpd="sng" algn="ctr">
                          <a:noFill/>
                          <a:prstDash val="solid"/>
                          <a:round/>
                          <a:headEnd type="none" w="med" len="med"/>
                          <a:tailEnd type="none" w="med" len="med"/>
                        </a:lnL>
                        <a:blipFill>
                          <a:blip r:embed="rId9"/>
                          <a:stretch>
                            <a:fillRect l="-380835" t="-100952" r="-491" b="-455238"/>
                          </a:stretch>
                        </a:blipFill>
                      </a:tcPr>
                    </a:tc>
                    <a:extLst>
                      <a:ext uri="{0D108BD9-81ED-4DB2-BD59-A6C34878D82A}">
                        <a16:rowId xmlns:a16="http://schemas.microsoft.com/office/drawing/2014/main" val="3627318857"/>
                      </a:ext>
                    </a:extLst>
                  </a:tr>
                  <a:tr h="1737424">
                    <a:tc>
                      <a:txBody>
                        <a:bodyPr/>
                        <a:lstStyle/>
                        <a:p>
                          <a:endParaRPr lang="en-US"/>
                        </a:p>
                      </a:txBody>
                      <a:tcPr>
                        <a:lnR w="12700" cap="flat" cmpd="sng" algn="ctr">
                          <a:noFill/>
                          <a:prstDash val="solid"/>
                          <a:round/>
                          <a:headEnd type="none" w="med" len="med"/>
                          <a:tailEnd type="none" w="med" len="med"/>
                        </a:lnR>
                        <a:blipFill>
                          <a:blip r:embed="rId9"/>
                          <a:stretch>
                            <a:fillRect l="-275" t="-73776" r="-439394" b="-6713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9"/>
                          <a:stretch>
                            <a:fillRect l="-30691" t="-73776" r="-34486" b="-67133"/>
                          </a:stretch>
                        </a:blipFill>
                      </a:tcPr>
                    </a:tc>
                    <a:tc>
                      <a:txBody>
                        <a:bodyPr/>
                        <a:lstStyle/>
                        <a:p>
                          <a:endParaRPr lang="en-US"/>
                        </a:p>
                      </a:txBody>
                      <a:tcPr anchor="b">
                        <a:lnL w="12700" cap="flat" cmpd="sng" algn="ctr">
                          <a:noFill/>
                          <a:prstDash val="solid"/>
                          <a:round/>
                          <a:headEnd type="none" w="med" len="med"/>
                          <a:tailEnd type="none" w="med" len="med"/>
                        </a:lnL>
                        <a:blipFill>
                          <a:blip r:embed="rId9"/>
                          <a:stretch>
                            <a:fillRect l="-380835" t="-73776" r="-491" b="-67133"/>
                          </a:stretch>
                        </a:blipFill>
                      </a:tcPr>
                    </a:tc>
                    <a:extLst>
                      <a:ext uri="{0D108BD9-81ED-4DB2-BD59-A6C34878D82A}">
                        <a16:rowId xmlns:a16="http://schemas.microsoft.com/office/drawing/2014/main" val="3445158269"/>
                      </a:ext>
                    </a:extLst>
                  </a:tr>
                  <a:tr h="579247">
                    <a:tc>
                      <a:txBody>
                        <a:bodyPr/>
                        <a:lstStyle/>
                        <a:p>
                          <a:endParaRPr lang="en-US"/>
                        </a:p>
                      </a:txBody>
                      <a:tcPr>
                        <a:lnR w="12700" cap="flat" cmpd="sng" algn="ctr">
                          <a:noFill/>
                          <a:prstDash val="solid"/>
                          <a:round/>
                          <a:headEnd type="none" w="med" len="med"/>
                          <a:tailEnd type="none" w="med" len="med"/>
                        </a:lnR>
                        <a:blipFill>
                          <a:blip r:embed="rId9"/>
                          <a:stretch>
                            <a:fillRect l="-275" t="-523158" r="-439394" b="-102105"/>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9"/>
                          <a:stretch>
                            <a:fillRect l="-30691" t="-523158" r="-34486" b="-102105"/>
                          </a:stretch>
                        </a:blipFill>
                      </a:tcPr>
                    </a:tc>
                    <a:tc>
                      <a:txBody>
                        <a:bodyPr/>
                        <a:lstStyle/>
                        <a:p>
                          <a:endParaRPr lang="en-US"/>
                        </a:p>
                      </a:txBody>
                      <a:tcPr anchor="b">
                        <a:lnL w="12700" cap="flat" cmpd="sng" algn="ctr">
                          <a:noFill/>
                          <a:prstDash val="solid"/>
                          <a:round/>
                          <a:headEnd type="none" w="med" len="med"/>
                          <a:tailEnd type="none" w="med" len="med"/>
                        </a:lnL>
                        <a:blipFill>
                          <a:blip r:embed="rId9"/>
                          <a:stretch>
                            <a:fillRect l="-380835" t="-523158" r="-491" b="-102105"/>
                          </a:stretch>
                        </a:blipFill>
                      </a:tcPr>
                    </a:tc>
                    <a:extLst>
                      <a:ext uri="{0D108BD9-81ED-4DB2-BD59-A6C34878D82A}">
                        <a16:rowId xmlns:a16="http://schemas.microsoft.com/office/drawing/2014/main" val="3266980630"/>
                      </a:ext>
                    </a:extLst>
                  </a:tr>
                  <a:tr h="579120">
                    <a:tc>
                      <a:txBody>
                        <a:bodyPr/>
                        <a:lstStyle/>
                        <a:p>
                          <a:endParaRPr lang="en-US"/>
                        </a:p>
                      </a:txBody>
                      <a:tcPr>
                        <a:lnR w="12700" cap="flat" cmpd="sng" algn="ctr">
                          <a:noFill/>
                          <a:prstDash val="solid"/>
                          <a:round/>
                          <a:headEnd type="none" w="med" len="med"/>
                          <a:tailEnd type="none" w="med" len="med"/>
                        </a:lnR>
                        <a:blipFill>
                          <a:blip r:embed="rId9"/>
                          <a:stretch>
                            <a:fillRect l="-275" t="-623158" r="-439394" b="-2105"/>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9"/>
                          <a:stretch>
                            <a:fillRect l="-30691" t="-623158" r="-34486" b="-2105"/>
                          </a:stretch>
                        </a:blipFill>
                      </a:tcPr>
                    </a:tc>
                    <a:tc>
                      <a:txBody>
                        <a:bodyPr/>
                        <a:lstStyle/>
                        <a:p>
                          <a:endParaRPr lang="en-US"/>
                        </a:p>
                      </a:txBody>
                      <a:tcPr anchor="b">
                        <a:lnL w="12700" cap="flat" cmpd="sng" algn="ctr">
                          <a:noFill/>
                          <a:prstDash val="solid"/>
                          <a:round/>
                          <a:headEnd type="none" w="med" len="med"/>
                          <a:tailEnd type="none" w="med" len="med"/>
                        </a:lnL>
                        <a:blipFill>
                          <a:blip r:embed="rId9"/>
                          <a:stretch>
                            <a:fillRect l="-380835" t="-623158" r="-491" b="-2105"/>
                          </a:stretch>
                        </a:blipFill>
                      </a:tcPr>
                    </a:tc>
                    <a:extLst>
                      <a:ext uri="{0D108BD9-81ED-4DB2-BD59-A6C34878D82A}">
                        <a16:rowId xmlns:a16="http://schemas.microsoft.com/office/drawing/2014/main" val="2110253831"/>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D923D2-6825-4644-ADCD-8E51EFD77265}"/>
                  </a:ext>
                </a:extLst>
              </p:cNvPr>
              <p:cNvSpPr txBox="1">
                <a:spLocks/>
              </p:cNvSpPr>
              <p:nvPr/>
            </p:nvSpPr>
            <p:spPr>
              <a:xfrm>
                <a:off x="8044544" y="207279"/>
                <a:ext cx="4016828" cy="678090"/>
              </a:xfrm>
              <a:prstGeom prst="rect">
                <a:avLst/>
              </a:prstGeom>
              <a:ln w="28575">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𝔽</m:t>
                        </m:r>
                      </m:e>
                      <m:sub>
                        <m:r>
                          <a:rPr lang="en-US" sz="3200" i="1">
                            <a:solidFill>
                              <a:srgbClr val="00B050"/>
                            </a:solidFill>
                            <a:latin typeface="Cambria Math" panose="02040503050406030204" pitchFamily="18" charset="0"/>
                          </a:rPr>
                          <m:t>8</m:t>
                        </m:r>
                      </m:sub>
                    </m:sSub>
                  </m:oMath>
                </a14:m>
                <a:r>
                  <a:rPr lang="en-US" sz="3200" b="0" i="0" dirty="0">
                    <a:solidFill>
                      <a:srgbClr val="00B050"/>
                    </a:solidFill>
                    <a:latin typeface="+mj-lt"/>
                  </a:rPr>
                  <a:t> </a:t>
                </a:r>
                <a14:m>
                  <m:oMath xmlns:m="http://schemas.openxmlformats.org/officeDocument/2006/math">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ℤ</m:t>
                        </m:r>
                      </m:e>
                      <m:sub>
                        <m:r>
                          <a:rPr lang="en-US" b="0" i="1" smtClean="0">
                            <a:solidFill>
                              <a:schemeClr val="tx1"/>
                            </a:solidFill>
                            <a:latin typeface="Cambria Math" panose="02040503050406030204" pitchFamily="18" charset="0"/>
                          </a:rPr>
                          <m:t>2</m:t>
                        </m:r>
                      </m:sub>
                    </m:sSub>
                    <m:d>
                      <m:dPr>
                        <m:begChr m:val="["/>
                        <m:endChr m:val="]"/>
                        <m:ctrlPr>
                          <a:rPr lang="en-US" b="0" i="1" smtClean="0">
                            <a:solidFill>
                              <a:schemeClr val="tx1"/>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m:t>
                    </m:r>
                    <m:r>
                      <a:rPr lang="en-US" b="0" i="1" smtClean="0">
                        <a:solidFill>
                          <a:schemeClr val="tx1"/>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0070C0"/>
                            </a:solidFill>
                            <a:latin typeface="Cambria Math" panose="02040503050406030204" pitchFamily="18" charset="0"/>
                          </a:rPr>
                          <m:t>𝑥</m:t>
                        </m:r>
                      </m:e>
                      <m:sup>
                        <m:r>
                          <a:rPr lang="en-US" i="1">
                            <a:latin typeface="Cambria Math" panose="02040503050406030204" pitchFamily="18" charset="0"/>
                          </a:rPr>
                          <m:t>3</m:t>
                        </m:r>
                      </m:sup>
                    </m:sSup>
                    <m:r>
                      <a:rPr lang="en-US" b="0" i="1" smtClean="0">
                        <a:solidFill>
                          <a:schemeClr val="tx1"/>
                        </a:solidFill>
                        <a:latin typeface="Cambria Math" panose="02040503050406030204" pitchFamily="18" charset="0"/>
                      </a:rPr>
                      <m:t>)</m:t>
                    </m:r>
                  </m:oMath>
                </a14:m>
                <a:endParaRPr lang="en-CA" dirty="0"/>
              </a:p>
            </p:txBody>
          </p:sp>
        </mc:Choice>
        <mc:Fallback xmlns="">
          <p:sp>
            <p:nvSpPr>
              <p:cNvPr id="6" name="Content Placeholder 2">
                <a:extLst>
                  <a:ext uri="{FF2B5EF4-FFF2-40B4-BE49-F238E27FC236}">
                    <a16:creationId xmlns:a16="http://schemas.microsoft.com/office/drawing/2014/main" id="{B7D923D2-6825-4644-ADCD-8E51EFD77265}"/>
                  </a:ext>
                </a:extLst>
              </p:cNvPr>
              <p:cNvSpPr txBox="1">
                <a:spLocks noRot="1" noChangeAspect="1" noMove="1" noResize="1" noEditPoints="1" noAdjustHandles="1" noChangeArrowheads="1" noChangeShapeType="1" noTextEdit="1"/>
              </p:cNvSpPr>
              <p:nvPr/>
            </p:nvSpPr>
            <p:spPr>
              <a:xfrm>
                <a:off x="8044544" y="207279"/>
                <a:ext cx="4016828" cy="678090"/>
              </a:xfrm>
              <a:prstGeom prst="rect">
                <a:avLst/>
              </a:prstGeom>
              <a:blipFill>
                <a:blip r:embed="rId6"/>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31D2466-1BC9-4F08-9E13-038ACCCF5B33}"/>
                  </a:ext>
                </a:extLst>
              </p:cNvPr>
              <p:cNvSpPr txBox="1">
                <a:spLocks/>
              </p:cNvSpPr>
              <p:nvPr/>
            </p:nvSpPr>
            <p:spPr>
              <a:xfrm>
                <a:off x="87087" y="5355771"/>
                <a:ext cx="12032343" cy="12337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𝑚</m:t>
                          </m:r>
                        </m:e>
                      </m:acc>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   (</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   (1+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oMath>
                  </m:oMathPara>
                </a14:m>
                <a:endParaRPr lang="en-CA" sz="3600" dirty="0"/>
              </a:p>
              <a:p>
                <a:pPr marL="0" indent="0">
                  <a:buFont typeface="Arial" panose="020B0604020202020204" pitchFamily="34" charset="0"/>
                  <a:buNone/>
                </a:pPr>
                <a:endParaRPr lang="en-CA" sz="1400" dirty="0"/>
              </a:p>
              <a:p>
                <a:pPr marL="0" indent="0">
                  <a:buNone/>
                </a:pPr>
                <a14:m>
                  <m:oMathPara xmlns:m="http://schemas.openxmlformats.org/officeDocument/2006/math">
                    <m:oMathParaPr>
                      <m:jc m:val="left"/>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𝑐</m:t>
                          </m:r>
                        </m:e>
                      </m:acc>
                      <m:r>
                        <a:rPr lang="en-US" sz="3600" i="1" dirty="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latin typeface="Cambria Math" panose="02040503050406030204" pitchFamily="18" charset="0"/>
                            </a:rPr>
                            <m:t>0</m:t>
                          </m:r>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latin typeface="Cambria Math" panose="02040503050406030204" pitchFamily="18" charset="0"/>
                            </a:rPr>
                            <m:t>1</m:t>
                          </m:r>
                        </m:e>
                      </m:d>
                      <m:r>
                        <a:rPr lang="en-US" sz="3600" i="1">
                          <a:solidFill>
                            <a:schemeClr val="accent2">
                              <a:lumMod val="75000"/>
                            </a:schemeClr>
                          </a:solidFill>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i="1">
                                  <a:latin typeface="Cambria Math" panose="02040503050406030204" pitchFamily="18" charset="0"/>
                                </a:rPr>
                                <m:t>2</m:t>
                              </m:r>
                            </m:sup>
                          </m:sSup>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latin typeface="Cambria Math" panose="02040503050406030204" pitchFamily="18" charset="0"/>
                            </a:rPr>
                            <m:t>1+</m:t>
                          </m:r>
                          <m:r>
                            <a:rPr lang="en-US" sz="3600" i="1">
                              <a:solidFill>
                                <a:srgbClr val="0070C0"/>
                              </a:solidFill>
                              <a:latin typeface="Cambria Math" panose="02040503050406030204" pitchFamily="18" charset="0"/>
                            </a:rPr>
                            <m:t>𝑥</m:t>
                          </m:r>
                        </m:e>
                      </m:d>
                      <m:r>
                        <a:rPr lang="en-US" sz="3600" i="1" dirty="0">
                          <a:latin typeface="Cambria Math" panose="02040503050406030204" pitchFamily="18" charset="0"/>
                        </a:rPr>
                        <m:t>]</m:t>
                      </m:r>
                    </m:oMath>
                  </m:oMathPara>
                </a14:m>
                <a:endParaRPr lang="en-CA" sz="3200" dirty="0"/>
              </a:p>
            </p:txBody>
          </p:sp>
        </mc:Choice>
        <mc:Fallback xmlns="">
          <p:sp>
            <p:nvSpPr>
              <p:cNvPr id="9" name="Content Placeholder 2">
                <a:extLst>
                  <a:ext uri="{FF2B5EF4-FFF2-40B4-BE49-F238E27FC236}">
                    <a16:creationId xmlns:a16="http://schemas.microsoft.com/office/drawing/2014/main" id="{931D2466-1BC9-4F08-9E13-038ACCCF5B33}"/>
                  </a:ext>
                </a:extLst>
              </p:cNvPr>
              <p:cNvSpPr txBox="1">
                <a:spLocks noRot="1" noChangeAspect="1" noMove="1" noResize="1" noEditPoints="1" noAdjustHandles="1" noChangeArrowheads="1" noChangeShapeType="1" noTextEdit="1"/>
              </p:cNvSpPr>
              <p:nvPr/>
            </p:nvSpPr>
            <p:spPr>
              <a:xfrm>
                <a:off x="87087" y="5355771"/>
                <a:ext cx="12032343" cy="1233713"/>
              </a:xfrm>
              <a:prstGeom prst="rect">
                <a:avLst/>
              </a:prstGeom>
              <a:blipFill>
                <a:blip r:embed="rId8"/>
                <a:stretch>
                  <a:fillRect b="-15842"/>
                </a:stretch>
              </a:blipFill>
            </p:spPr>
            <p:txBody>
              <a:bodyPr/>
              <a:lstStyle/>
              <a:p>
                <a:r>
                  <a:rPr lang="en-CA">
                    <a:noFill/>
                  </a:rPr>
                  <a:t> </a:t>
                </a:r>
              </a:p>
            </p:txBody>
          </p:sp>
        </mc:Fallback>
      </mc:AlternateContent>
    </p:spTree>
    <p:extLst>
      <p:ext uri="{BB962C8B-B14F-4D97-AF65-F5344CB8AC3E}">
        <p14:creationId xmlns:p14="http://schemas.microsoft.com/office/powerpoint/2010/main" val="135298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87088" y="127451"/>
                <a:ext cx="7968342" cy="5358947"/>
              </a:xfrm>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m:t>
                      </m:r>
                      <m:r>
                        <a:rPr lang="en-US" sz="3600" i="1">
                          <a:latin typeface="Cambria Math" panose="02040503050406030204" pitchFamily="18" charset="0"/>
                        </a:rPr>
                        <m:t>+</m:t>
                      </m:r>
                      <m:r>
                        <a:rPr lang="en-US" sz="3600" i="1" dirty="0">
                          <a:latin typeface="Cambria Math" panose="02040503050406030204" pitchFamily="18" charset="0"/>
                        </a:rPr>
                        <m:t>(</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oMath>
                  </m:oMathPara>
                </a14:m>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CA" sz="3200" dirty="0"/>
              </a:p>
              <a:p>
                <a:pPr marL="0" indent="0">
                  <a:buNone/>
                </a:pPr>
                <a:endParaRPr lang="en-CA" sz="32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87088" y="127451"/>
                <a:ext cx="7968342" cy="5358947"/>
              </a:xfr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056BC68-9C45-4A5C-BFA4-D9D8DB7AB5D1}"/>
                  </a:ext>
                </a:extLst>
              </p:cNvPr>
              <p:cNvGraphicFramePr>
                <a:graphicFrameLocks noGrp="1"/>
              </p:cNvGraphicFramePr>
              <p:nvPr>
                <p:extLst>
                  <p:ext uri="{D42A27DB-BD31-4B8C-83A1-F6EECF244321}">
                    <p14:modId xmlns:p14="http://schemas.microsoft.com/office/powerpoint/2010/main" val="51642034"/>
                  </p:ext>
                </p:extLst>
              </p:nvPr>
            </p:nvGraphicFramePr>
            <p:xfrm>
              <a:off x="130629" y="1024468"/>
              <a:ext cx="11916229" cy="4175951"/>
            </p:xfrm>
            <a:graphic>
              <a:graphicData uri="http://schemas.openxmlformats.org/drawingml/2006/table">
                <a:tbl>
                  <a:tblPr firstRow="1" bandRow="1">
                    <a:tableStyleId>{5940675A-B579-460E-94D1-54222C63F5DA}</a:tableStyleId>
                  </a:tblPr>
                  <a:tblGrid>
                    <a:gridCol w="2213015">
                      <a:extLst>
                        <a:ext uri="{9D8B030D-6E8A-4147-A177-3AD203B41FA5}">
                          <a16:colId xmlns:a16="http://schemas.microsoft.com/office/drawing/2014/main" val="3813054519"/>
                        </a:ext>
                      </a:extLst>
                    </a:gridCol>
                    <a:gridCol w="7221270">
                      <a:extLst>
                        <a:ext uri="{9D8B030D-6E8A-4147-A177-3AD203B41FA5}">
                          <a16:colId xmlns:a16="http://schemas.microsoft.com/office/drawing/2014/main" val="1505405728"/>
                        </a:ext>
                      </a:extLst>
                    </a:gridCol>
                    <a:gridCol w="2481944">
                      <a:extLst>
                        <a:ext uri="{9D8B030D-6E8A-4147-A177-3AD203B41FA5}">
                          <a16:colId xmlns:a16="http://schemas.microsoft.com/office/drawing/2014/main" val="79140391"/>
                        </a:ext>
                      </a:extLst>
                    </a:gridCol>
                  </a:tblGrid>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b="0" i="1" smtClean="0">
                                        <a:solidFill>
                                          <a:schemeClr val="tx1"/>
                                        </a:solidFill>
                                        <a:latin typeface="Cambria Math" panose="02040503050406030204" pitchFamily="18" charset="0"/>
                                      </a:rPr>
                                      <m:t>0</m:t>
                                    </m:r>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b="0" i="1" dirty="0"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0</m:t>
                                </m:r>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r>
                                      <a:rPr lang="en-US" sz="3600" i="1">
                                        <a:latin typeface="Cambria Math" panose="02040503050406030204" pitchFamily="18" charset="0"/>
                                      </a:rPr>
                                      <m:t>0</m:t>
                                    </m:r>
                                    <m:r>
                                      <a:rPr lang="en-US" sz="3600" b="0" i="1" smtClean="0">
                                        <a:latin typeface="Cambria Math" panose="02040503050406030204" pitchFamily="18" charset="0"/>
                                      </a:rPr>
                                      <m:t>)</m:t>
                                    </m:r>
                                  </m:e>
                                  <m:sup>
                                    <m:r>
                                      <a:rPr lang="en-US" sz="3600" b="0" i="1" smtClean="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3600" b="0" i="1" smtClean="0">
                                    <a:latin typeface="Cambria Math" panose="02040503050406030204" pitchFamily="18" charset="0"/>
                                  </a:rPr>
                                  <m:t>=</m:t>
                                </m:r>
                                <m:r>
                                  <a:rPr lang="en-US" sz="3600" i="1" dirty="0" smtClean="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2089627342"/>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b="0" i="1" smtClean="0">
                                        <a:latin typeface="Cambria Math" panose="02040503050406030204" pitchFamily="18" charset="0"/>
                                      </a:rPr>
                                      <m:t>1</m:t>
                                    </m:r>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b="0" i="1" dirty="0" smtClean="0">
                                    <a:solidFill>
                                      <a:schemeClr val="tx1"/>
                                    </a:solidFill>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dirty="0" smtClean="0">
                                        <a:solidFill>
                                          <a:schemeClr val="tx1"/>
                                        </a:solidFill>
                                        <a:latin typeface="Cambria Math" panose="02040503050406030204" pitchFamily="18" charset="0"/>
                                      </a:rPr>
                                    </m:ctrlPr>
                                  </m:sSupPr>
                                  <m:e>
                                    <m:r>
                                      <a:rPr lang="en-US" sz="3600" b="0" i="1" dirty="0" smtClean="0">
                                        <a:solidFill>
                                          <a:schemeClr val="tx1"/>
                                        </a:solidFill>
                                        <a:latin typeface="Cambria Math" panose="02040503050406030204" pitchFamily="18" charset="0"/>
                                      </a:rPr>
                                      <m:t>(1)</m:t>
                                    </m:r>
                                  </m:e>
                                  <m:sup>
                                    <m:r>
                                      <a:rPr lang="en-US" sz="3600" b="0" i="1" dirty="0" smtClean="0">
                                        <a:solidFill>
                                          <a:schemeClr val="tx1"/>
                                        </a:solidFill>
                                        <a:latin typeface="Cambria Math" panose="02040503050406030204" pitchFamily="18" charset="0"/>
                                      </a:rPr>
                                      <m:t>2</m:t>
                                    </m:r>
                                  </m:sup>
                                </m:sSup>
                              </m:oMath>
                            </m:oMathPara>
                          </a14:m>
                          <a:endParaRPr lang="en-US" sz="3600" i="1"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3600" i="1" smtClean="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lnL w="12700" cap="flat" cmpd="sng" algn="ctr">
                          <a:noFill/>
                          <a:prstDash val="solid"/>
                          <a:round/>
                          <a:headEnd type="none" w="med" len="med"/>
                          <a:tailEnd type="none" w="med" len="med"/>
                        </a:lnL>
                      </a:tcPr>
                    </a:tc>
                    <a:extLst>
                      <a:ext uri="{0D108BD9-81ED-4DB2-BD59-A6C34878D82A}">
                        <a16:rowId xmlns:a16="http://schemas.microsoft.com/office/drawing/2014/main" val="3627318857"/>
                      </a:ext>
                    </a:extLst>
                  </a:tr>
                  <a:tr h="370840">
                    <a:tc>
                      <a:txBody>
                        <a:bodyPr/>
                        <a:lstStyle/>
                        <a:p>
                          <a:pPr marL="0" indent="0" algn="l">
                            <a:buNone/>
                          </a:pPr>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e>
                                </m:d>
                                <m:d>
                                  <m:dPr>
                                    <m:ctrlPr>
                                      <a:rPr lang="en-US" sz="3600" i="1" dirty="0" smtClean="0">
                                        <a:latin typeface="Cambria Math" panose="02040503050406030204" pitchFamily="18" charset="0"/>
                                      </a:rPr>
                                    </m:ctrlPr>
                                  </m:dPr>
                                  <m:e>
                                    <m:r>
                                      <a:rPr lang="en-US" sz="3600" i="1" dirty="0">
                                        <a:solidFill>
                                          <a:srgbClr val="0070C0"/>
                                        </a:solidFill>
                                        <a:latin typeface="Cambria Math" panose="02040503050406030204" pitchFamily="18" charset="0"/>
                                      </a:rPr>
                                      <m:t>𝑥</m:t>
                                    </m:r>
                                  </m:e>
                                </m:d>
                                <m:r>
                                  <a:rPr lang="en-US" sz="3600" i="1">
                                    <a:latin typeface="Cambria Math" panose="02040503050406030204" pitchFamily="18" charset="0"/>
                                  </a:rPr>
                                  <m:t>+</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e>
                                </m:d>
                                <m:sSup>
                                  <m:sSupPr>
                                    <m:ctrlPr>
                                      <a:rPr lang="en-US" sz="3600" b="0" i="1" dirty="0" smtClean="0">
                                        <a:solidFill>
                                          <a:srgbClr val="0070C0"/>
                                        </a:solidFill>
                                        <a:latin typeface="Cambria Math" panose="02040503050406030204" pitchFamily="18" charset="0"/>
                                      </a:rPr>
                                    </m:ctrlPr>
                                  </m:sSupPr>
                                  <m:e>
                                    <m:d>
                                      <m:dPr>
                                        <m:ctrlPr>
                                          <a:rPr lang="en-US" sz="3600" i="1" dirty="0" smtClean="0">
                                            <a:latin typeface="Cambria Math" panose="02040503050406030204" pitchFamily="18" charset="0"/>
                                          </a:rPr>
                                        </m:ctrlPr>
                                      </m:dPr>
                                      <m:e>
                                        <m:r>
                                          <a:rPr lang="en-US" sz="3600" i="1" dirty="0">
                                            <a:solidFill>
                                              <a:srgbClr val="0070C0"/>
                                            </a:solidFill>
                                            <a:latin typeface="Cambria Math" panose="02040503050406030204" pitchFamily="18" charset="0"/>
                                          </a:rPr>
                                          <m:t>𝑥</m:t>
                                        </m:r>
                                      </m:e>
                                    </m:d>
                                  </m:e>
                                  <m:sup>
                                    <m:r>
                                      <a:rPr lang="en-US" sz="3600" b="0" i="1" dirty="0" smtClean="0">
                                        <a:solidFill>
                                          <a:schemeClr val="tx1"/>
                                        </a:solidFill>
                                        <a:latin typeface="Cambria Math" panose="02040503050406030204" pitchFamily="18" charset="0"/>
                                      </a:rPr>
                                      <m:t>2</m:t>
                                    </m:r>
                                  </m:sup>
                                </m:sSup>
                              </m:oMath>
                            </m:oMathPara>
                          </a14:m>
                          <a:endParaRPr lang="en-CA" sz="36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3</m:t>
                                    </m:r>
                                  </m:sup>
                                </m:sSup>
                              </m:oMath>
                            </m:oMathPara>
                          </a14:m>
                          <a:endParaRPr lang="en-CA" sz="36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1</m:t>
                                </m:r>
                                <m:r>
                                  <a:rPr lang="en-US" sz="3600" b="0" i="1" smtClean="0">
                                    <a:solidFill>
                                      <a:schemeClr val="tx1"/>
                                    </a:solidFill>
                                    <a:latin typeface="Cambria Math" panose="02040503050406030204" pitchFamily="18" charset="0"/>
                                  </a:rPr>
                                  <m:t>+</m:t>
                                </m:r>
                                <m:r>
                                  <a:rPr lang="en-US" sz="3600" b="0" i="1" smtClean="0">
                                    <a:solidFill>
                                      <a:srgbClr val="0070C0"/>
                                    </a:solidFill>
                                    <a:latin typeface="Cambria Math" panose="02040503050406030204" pitchFamily="18" charset="0"/>
                                  </a:rPr>
                                  <m:t>𝑥</m:t>
                                </m:r>
                              </m:oMath>
                            </m:oMathPara>
                          </a14:m>
                          <a:br>
                            <a:rPr lang="en-US" sz="3600" dirty="0"/>
                          </a:br>
                          <a:endParaRPr lang="en-CA" sz="3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3600" i="1" smtClean="0">
                                    <a:latin typeface="Cambria Math" panose="02040503050406030204" pitchFamily="18" charset="0"/>
                                  </a:rPr>
                                  <m:t>=</m:t>
                                </m:r>
                                <m:r>
                                  <a:rPr lang="en-US" sz="3600" i="1" dirty="0" smtClean="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oMath>
                            </m:oMathPara>
                          </a14:m>
                          <a:endParaRPr lang="en-CA" sz="36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3445158269"/>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e>
                                </m:d>
                              </m:oMath>
                            </m:oMathPara>
                          </a14:m>
                          <a:endParaRPr lang="en-CA" sz="3200" dirty="0"/>
                        </a:p>
                      </a:txBody>
                      <a:tcPr>
                        <a:lnR w="12700" cap="flat" cmpd="sng" algn="ctr">
                          <a:no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rPr>
                                  <m:t>=</m:t>
                                </m:r>
                                <m:d>
                                  <m:dPr>
                                    <m:ctrlPr>
                                      <a:rPr lang="en-US" sz="3200" i="1" dirty="0">
                                        <a:latin typeface="Cambria Math" panose="02040503050406030204" pitchFamily="18" charset="0"/>
                                      </a:rPr>
                                    </m:ctrlPr>
                                  </m:dPr>
                                  <m:e>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solidFill>
                                              <a:srgbClr val="0070C0"/>
                                            </a:solidFill>
                                            <a:latin typeface="Cambria Math" panose="02040503050406030204" pitchFamily="18" charset="0"/>
                                          </a:rPr>
                                          <m:t>𝑥</m:t>
                                        </m:r>
                                      </m:e>
                                      <m:sup>
                                        <m:r>
                                          <a:rPr lang="en-US" sz="3200" i="1" dirty="0">
                                            <a:latin typeface="Cambria Math" panose="02040503050406030204" pitchFamily="18" charset="0"/>
                                          </a:rPr>
                                          <m:t>2</m:t>
                                        </m:r>
                                      </m:sup>
                                    </m:sSup>
                                  </m:e>
                                </m:d>
                                <m:r>
                                  <a:rPr lang="en-US" sz="3200" i="1">
                                    <a:latin typeface="Cambria Math" panose="02040503050406030204" pitchFamily="18" charset="0"/>
                                  </a:rPr>
                                  <m:t>+</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e>
                                </m:d>
                                <m:r>
                                  <a:rPr lang="en-US" sz="3200" b="0" i="1" smtClean="0">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r>
                                  <a:rPr lang="en-US" sz="3200" b="0" i="1" smtClean="0">
                                    <a:latin typeface="Cambria Math" panose="02040503050406030204" pitchFamily="18" charset="0"/>
                                  </a:rPr>
                                  <m:t>)</m:t>
                                </m:r>
                                <m:r>
                                  <a:rPr lang="en-US" sz="3200" i="1">
                                    <a:latin typeface="Cambria Math" panose="02040503050406030204" pitchFamily="18" charset="0"/>
                                  </a:rPr>
                                  <m:t>+</m:t>
                                </m:r>
                                <m:d>
                                  <m:dPr>
                                    <m:ctrlPr>
                                      <a:rPr lang="en-US" sz="3200" i="1" dirty="0">
                                        <a:latin typeface="Cambria Math" panose="02040503050406030204" pitchFamily="18" charset="0"/>
                                      </a:rPr>
                                    </m:ctrlPr>
                                  </m:dPr>
                                  <m:e>
                                    <m:r>
                                      <a:rPr lang="en-US" sz="3200" i="1" dirty="0">
                                        <a:latin typeface="Cambria Math" panose="02040503050406030204" pitchFamily="18" charset="0"/>
                                      </a:rPr>
                                      <m:t>1+</m:t>
                                    </m:r>
                                    <m:r>
                                      <a:rPr lang="en-US" sz="3200" i="1" dirty="0">
                                        <a:solidFill>
                                          <a:srgbClr val="0070C0"/>
                                        </a:solidFill>
                                        <a:latin typeface="Cambria Math" panose="02040503050406030204" pitchFamily="18" charset="0"/>
                                      </a:rPr>
                                      <m:t>𝑥</m:t>
                                    </m:r>
                                  </m:e>
                                </m:d>
                                <m:sSup>
                                  <m:sSupPr>
                                    <m:ctrlPr>
                                      <a:rPr lang="en-US" sz="3200" b="0" i="1" dirty="0" smtClean="0">
                                        <a:solidFill>
                                          <a:schemeClr val="tx1"/>
                                        </a:solidFill>
                                        <a:latin typeface="Cambria Math" panose="02040503050406030204" pitchFamily="18" charset="0"/>
                                      </a:rPr>
                                    </m:ctrlPr>
                                  </m:sSupPr>
                                  <m:e>
                                    <m:d>
                                      <m:dPr>
                                        <m:ctrlPr>
                                          <a:rPr lang="en-US" sz="3200" b="0" i="1" dirty="0" smtClean="0">
                                            <a:solidFill>
                                              <a:schemeClr val="tx1"/>
                                            </a:solidFill>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e>
                                    </m:d>
                                  </m:e>
                                  <m:sup>
                                    <m:r>
                                      <a:rPr lang="en-US" sz="3200" b="0" i="1" smtClean="0">
                                        <a:solidFill>
                                          <a:schemeClr val="tx1"/>
                                        </a:solidFill>
                                        <a:latin typeface="Cambria Math" panose="02040503050406030204" pitchFamily="18" charset="0"/>
                                      </a:rPr>
                                      <m:t>2</m:t>
                                    </m:r>
                                  </m:sup>
                                </m:sSup>
                              </m:oMath>
                            </m:oMathPara>
                          </a14:m>
                          <a:endParaRPr lang="en-CA" sz="3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2800" i="1" smtClean="0">
                                    <a:latin typeface="Cambria Math" panose="02040503050406030204" pitchFamily="18" charset="0"/>
                                  </a:rPr>
                                  <m:t>=</m:t>
                                </m:r>
                                <m:r>
                                  <a:rPr lang="en-US" sz="2800" i="1" dirty="0" smtClean="0">
                                    <a:latin typeface="Cambria Math" panose="02040503050406030204" pitchFamily="18" charset="0"/>
                                  </a:rPr>
                                  <m:t>1+</m:t>
                                </m:r>
                                <m:r>
                                  <a:rPr lang="en-US" sz="2800" i="1" dirty="0" smtClean="0">
                                    <a:solidFill>
                                      <a:srgbClr val="0070C0"/>
                                    </a:solidFill>
                                    <a:latin typeface="Cambria Math" panose="02040503050406030204" pitchFamily="18" charset="0"/>
                                  </a:rPr>
                                  <m:t>𝑥</m:t>
                                </m:r>
                                <m:r>
                                  <a:rPr lang="en-US" sz="2800" i="1" dirty="0">
                                    <a:latin typeface="Cambria Math" panose="02040503050406030204" pitchFamily="18" charset="0"/>
                                  </a:rPr>
                                  <m:t>+</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oMath>
                            </m:oMathPara>
                          </a14:m>
                          <a:endParaRPr lang="en-CA" sz="28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3266980630"/>
                      </a:ext>
                    </a:extLst>
                  </a:tr>
                  <a:tr h="370840">
                    <a:tc>
                      <a:txBody>
                        <a:bodyPr/>
                        <a:lstStyle/>
                        <a:p>
                          <a:pPr algn="l"/>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latin typeface="Cambria Math" panose="02040503050406030204" pitchFamily="18" charset="0"/>
                                      </a:rPr>
                                      <m:t>1+</m:t>
                                    </m:r>
                                    <m:r>
                                      <a:rPr lang="en-US" sz="3200" i="1">
                                        <a:solidFill>
                                          <a:srgbClr val="0070C0"/>
                                        </a:solidFill>
                                        <a:latin typeface="Cambria Math" panose="02040503050406030204" pitchFamily="18" charset="0"/>
                                      </a:rPr>
                                      <m:t>𝑥</m:t>
                                    </m:r>
                                  </m:e>
                                </m:d>
                              </m:oMath>
                            </m:oMathPara>
                          </a14:m>
                          <a:endParaRPr lang="en-CA" sz="3200" dirty="0"/>
                        </a:p>
                      </a:txBody>
                      <a:tcPr>
                        <a:lnR w="12700" cap="flat" cmpd="sng" algn="ctr">
                          <a:noFill/>
                          <a:prstDash val="solid"/>
                          <a:round/>
                          <a:headEnd type="none" w="med" len="med"/>
                          <a:tailEnd type="none" w="med" len="med"/>
                        </a:lnR>
                      </a:tcPr>
                    </a:tc>
                    <a:tc>
                      <a:txBody>
                        <a:bodyPr/>
                        <a:lstStyle/>
                        <a:p>
                          <a:pPr/>
                          <a14:m>
                            <m:oMathPara xmlns:m="http://schemas.openxmlformats.org/officeDocument/2006/math">
                              <m:oMathParaPr>
                                <m:jc m:val="left"/>
                              </m:oMathParaPr>
                              <m:oMath xmlns:m="http://schemas.openxmlformats.org/officeDocument/2006/math">
                                <m:r>
                                  <a:rPr lang="en-US" sz="2800" i="1" smtClean="0">
                                    <a:latin typeface="Cambria Math" panose="02040503050406030204" pitchFamily="18" charset="0"/>
                                  </a:rPr>
                                  <m:t>=</m:t>
                                </m:r>
                                <m:d>
                                  <m:dPr>
                                    <m:ctrlPr>
                                      <a:rPr lang="en-US" sz="2800" i="1" dirty="0">
                                        <a:latin typeface="Cambria Math" panose="02040503050406030204" pitchFamily="18" charset="0"/>
                                      </a:rPr>
                                    </m:ctrlPr>
                                  </m:dPr>
                                  <m:e>
                                    <m:r>
                                      <a:rPr lang="en-US" sz="2800" i="1" dirty="0">
                                        <a:latin typeface="Cambria Math" panose="02040503050406030204" pitchFamily="18" charset="0"/>
                                      </a:rPr>
                                      <m:t>1+</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e>
                                </m:d>
                                <m:r>
                                  <a:rPr lang="en-US" sz="2800" i="1">
                                    <a:latin typeface="Cambria Math" panose="02040503050406030204" pitchFamily="18" charset="0"/>
                                  </a:rPr>
                                  <m:t>+</m:t>
                                </m:r>
                                <m:d>
                                  <m:dPr>
                                    <m:ctrlPr>
                                      <a:rPr lang="en-US" sz="2800" i="1" dirty="0">
                                        <a:latin typeface="Cambria Math" panose="02040503050406030204" pitchFamily="18" charset="0"/>
                                      </a:rPr>
                                    </m:ctrlPr>
                                  </m:dPr>
                                  <m:e>
                                    <m:r>
                                      <a:rPr lang="en-US" sz="2800" i="1" dirty="0">
                                        <a:solidFill>
                                          <a:srgbClr val="0070C0"/>
                                        </a:solidFill>
                                        <a:latin typeface="Cambria Math" panose="02040503050406030204" pitchFamily="18" charset="0"/>
                                      </a:rPr>
                                      <m:t>𝑥</m:t>
                                    </m:r>
                                  </m:e>
                                </m:d>
                                <m:r>
                                  <a:rPr lang="en-US" sz="2800" i="1">
                                    <a:latin typeface="Cambria Math" panose="02040503050406030204" pitchFamily="18" charset="0"/>
                                  </a:rPr>
                                  <m:t>(1+</m:t>
                                </m:r>
                                <m:r>
                                  <a:rPr lang="en-US" sz="2800" i="1">
                                    <a:solidFill>
                                      <a:srgbClr val="0070C0"/>
                                    </a:solidFill>
                                    <a:latin typeface="Cambria Math" panose="02040503050406030204" pitchFamily="18" charset="0"/>
                                  </a:rPr>
                                  <m:t>𝑥</m:t>
                                </m:r>
                                <m:r>
                                  <a:rPr lang="en-US" sz="2800" i="1">
                                    <a:latin typeface="Cambria Math" panose="02040503050406030204" pitchFamily="18" charset="0"/>
                                  </a:rPr>
                                  <m:t>)+</m:t>
                                </m:r>
                                <m:d>
                                  <m:dPr>
                                    <m:ctrlPr>
                                      <a:rPr lang="en-US" sz="2800" i="1" dirty="0">
                                        <a:latin typeface="Cambria Math" panose="02040503050406030204" pitchFamily="18" charset="0"/>
                                      </a:rPr>
                                    </m:ctrlPr>
                                  </m:dPr>
                                  <m:e>
                                    <m:r>
                                      <a:rPr lang="en-US" sz="2800" i="1" dirty="0">
                                        <a:latin typeface="Cambria Math" panose="02040503050406030204" pitchFamily="18" charset="0"/>
                                      </a:rPr>
                                      <m:t>1+</m:t>
                                    </m:r>
                                    <m:r>
                                      <a:rPr lang="en-US" sz="2800" i="1" dirty="0">
                                        <a:solidFill>
                                          <a:srgbClr val="0070C0"/>
                                        </a:solidFill>
                                        <a:latin typeface="Cambria Math" panose="02040503050406030204" pitchFamily="18" charset="0"/>
                                      </a:rPr>
                                      <m:t>𝑥</m:t>
                                    </m:r>
                                  </m:e>
                                </m:d>
                                <m:sSup>
                                  <m:sSupPr>
                                    <m:ctrlPr>
                                      <a:rPr lang="en-US" sz="2800" b="0" i="1" dirty="0" smtClean="0">
                                        <a:solidFill>
                                          <a:schemeClr val="tx1"/>
                                        </a:solidFill>
                                        <a:latin typeface="Cambria Math" panose="02040503050406030204" pitchFamily="18" charset="0"/>
                                      </a:rPr>
                                    </m:ctrlPr>
                                  </m:sSupPr>
                                  <m:e>
                                    <m:d>
                                      <m:dPr>
                                        <m:ctrlPr>
                                          <a:rPr lang="en-US" sz="2800" i="1" dirty="0">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1+</m:t>
                                        </m:r>
                                        <m:r>
                                          <a:rPr lang="en-US" sz="2800" i="1" smtClean="0">
                                            <a:solidFill>
                                              <a:srgbClr val="0070C0"/>
                                            </a:solidFill>
                                            <a:latin typeface="Cambria Math" panose="02040503050406030204" pitchFamily="18" charset="0"/>
                                          </a:rPr>
                                          <m:t>𝑥</m:t>
                                        </m:r>
                                      </m:e>
                                    </m:d>
                                  </m:e>
                                  <m:sup>
                                    <m:r>
                                      <a:rPr lang="en-US" sz="2800" b="0" i="1" smtClean="0">
                                        <a:solidFill>
                                          <a:schemeClr val="tx1"/>
                                        </a:solidFill>
                                        <a:latin typeface="Cambria Math" panose="02040503050406030204" pitchFamily="18" charset="0"/>
                                      </a:rPr>
                                      <m:t>2</m:t>
                                    </m:r>
                                  </m:sup>
                                </m:sSup>
                              </m:oMath>
                            </m:oMathPara>
                          </a14:m>
                          <a:endParaRPr lang="en-CA"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right"/>
                              </m:oMathParaPr>
                              <m:oMath xmlns:m="http://schemas.openxmlformats.org/officeDocument/2006/math">
                                <m:r>
                                  <a:rPr lang="en-US" sz="2800" i="1" smtClean="0">
                                    <a:latin typeface="Cambria Math" panose="02040503050406030204" pitchFamily="18" charset="0"/>
                                  </a:rPr>
                                  <m:t>=</m:t>
                                </m:r>
                                <m:r>
                                  <a:rPr lang="en-US" sz="2800" i="1" dirty="0" smtClean="0">
                                    <a:latin typeface="Cambria Math" panose="02040503050406030204" pitchFamily="18" charset="0"/>
                                  </a:rPr>
                                  <m:t>1+</m:t>
                                </m:r>
                                <m:r>
                                  <a:rPr lang="en-US" sz="2800" i="1" dirty="0" smtClean="0">
                                    <a:solidFill>
                                      <a:srgbClr val="0070C0"/>
                                    </a:solidFill>
                                    <a:latin typeface="Cambria Math" panose="02040503050406030204" pitchFamily="18" charset="0"/>
                                  </a:rPr>
                                  <m:t>𝑥</m:t>
                                </m:r>
                                <m:r>
                                  <a:rPr lang="en-US" sz="2800" i="1" dirty="0">
                                    <a:latin typeface="Cambria Math" panose="02040503050406030204" pitchFamily="18" charset="0"/>
                                  </a:rPr>
                                  <m:t>+</m:t>
                                </m:r>
                                <m:sSup>
                                  <m:sSupPr>
                                    <m:ctrlPr>
                                      <a:rPr lang="en-US" sz="2800" i="1" dirty="0">
                                        <a:latin typeface="Cambria Math" panose="02040503050406030204" pitchFamily="18" charset="0"/>
                                      </a:rPr>
                                    </m:ctrlPr>
                                  </m:sSupPr>
                                  <m:e>
                                    <m:r>
                                      <a:rPr lang="en-US" sz="2800" i="1" dirty="0">
                                        <a:solidFill>
                                          <a:srgbClr val="0070C0"/>
                                        </a:solidFill>
                                        <a:latin typeface="Cambria Math" panose="02040503050406030204" pitchFamily="18" charset="0"/>
                                      </a:rPr>
                                      <m:t>𝑥</m:t>
                                    </m:r>
                                  </m:e>
                                  <m:sup>
                                    <m:r>
                                      <a:rPr lang="en-US" sz="2800" i="1" dirty="0">
                                        <a:latin typeface="Cambria Math" panose="02040503050406030204" pitchFamily="18" charset="0"/>
                                      </a:rPr>
                                      <m:t>2</m:t>
                                    </m:r>
                                  </m:sup>
                                </m:sSup>
                              </m:oMath>
                            </m:oMathPara>
                          </a14:m>
                          <a:endParaRPr lang="en-CA" sz="3600" dirty="0"/>
                        </a:p>
                      </a:txBody>
                      <a:tcPr anchor="b">
                        <a:lnL w="12700" cap="flat" cmpd="sng" algn="ctr">
                          <a:noFill/>
                          <a:prstDash val="solid"/>
                          <a:round/>
                          <a:headEnd type="none" w="med" len="med"/>
                          <a:tailEnd type="none" w="med" len="med"/>
                        </a:lnL>
                      </a:tcPr>
                    </a:tc>
                    <a:extLst>
                      <a:ext uri="{0D108BD9-81ED-4DB2-BD59-A6C34878D82A}">
                        <a16:rowId xmlns:a16="http://schemas.microsoft.com/office/drawing/2014/main" val="2110253831"/>
                      </a:ext>
                    </a:extLst>
                  </a:tr>
                </a:tbl>
              </a:graphicData>
            </a:graphic>
          </p:graphicFrame>
        </mc:Choice>
        <mc:Fallback xmlns="">
          <p:graphicFrame>
            <p:nvGraphicFramePr>
              <p:cNvPr id="4" name="Table 3">
                <a:extLst>
                  <a:ext uri="{FF2B5EF4-FFF2-40B4-BE49-F238E27FC236}">
                    <a16:creationId xmlns:a16="http://schemas.microsoft.com/office/drawing/2014/main" id="{3056BC68-9C45-4A5C-BFA4-D9D8DB7AB5D1}"/>
                  </a:ext>
                </a:extLst>
              </p:cNvPr>
              <p:cNvGraphicFramePr>
                <a:graphicFrameLocks noGrp="1"/>
              </p:cNvGraphicFramePr>
              <p:nvPr>
                <p:extLst>
                  <p:ext uri="{D42A27DB-BD31-4B8C-83A1-F6EECF244321}">
                    <p14:modId xmlns:p14="http://schemas.microsoft.com/office/powerpoint/2010/main" val="51642034"/>
                  </p:ext>
                </p:extLst>
              </p:nvPr>
            </p:nvGraphicFramePr>
            <p:xfrm>
              <a:off x="130629" y="1024468"/>
              <a:ext cx="11916229" cy="4175951"/>
            </p:xfrm>
            <a:graphic>
              <a:graphicData uri="http://schemas.openxmlformats.org/drawingml/2006/table">
                <a:tbl>
                  <a:tblPr firstRow="1" bandRow="1">
                    <a:tableStyleId>{5940675A-B579-460E-94D1-54222C63F5DA}</a:tableStyleId>
                  </a:tblPr>
                  <a:tblGrid>
                    <a:gridCol w="2213015">
                      <a:extLst>
                        <a:ext uri="{9D8B030D-6E8A-4147-A177-3AD203B41FA5}">
                          <a16:colId xmlns:a16="http://schemas.microsoft.com/office/drawing/2014/main" val="3813054519"/>
                        </a:ext>
                      </a:extLst>
                    </a:gridCol>
                    <a:gridCol w="7221270">
                      <a:extLst>
                        <a:ext uri="{9D8B030D-6E8A-4147-A177-3AD203B41FA5}">
                          <a16:colId xmlns:a16="http://schemas.microsoft.com/office/drawing/2014/main" val="1505405728"/>
                        </a:ext>
                      </a:extLst>
                    </a:gridCol>
                    <a:gridCol w="2481944">
                      <a:extLst>
                        <a:ext uri="{9D8B030D-6E8A-4147-A177-3AD203B41FA5}">
                          <a16:colId xmlns:a16="http://schemas.microsoft.com/office/drawing/2014/main" val="79140391"/>
                        </a:ext>
                      </a:extLst>
                    </a:gridCol>
                  </a:tblGrid>
                  <a:tr h="640080">
                    <a:tc>
                      <a:txBody>
                        <a:bodyPr/>
                        <a:lstStyle/>
                        <a:p>
                          <a:endParaRPr lang="en-US"/>
                        </a:p>
                      </a:txBody>
                      <a:tcPr>
                        <a:lnR w="12700" cap="flat" cmpd="sng" algn="ctr">
                          <a:noFill/>
                          <a:prstDash val="solid"/>
                          <a:round/>
                          <a:headEnd type="none" w="med" len="med"/>
                          <a:tailEnd type="none" w="med" len="med"/>
                        </a:lnR>
                        <a:blipFill>
                          <a:blip r:embed="rId6"/>
                          <a:stretch>
                            <a:fillRect l="-275" t="-952" r="-439394" b="-55523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6"/>
                          <a:stretch>
                            <a:fillRect l="-30691" t="-952" r="-34486" b="-555238"/>
                          </a:stretch>
                        </a:blipFill>
                      </a:tcPr>
                    </a:tc>
                    <a:tc>
                      <a:txBody>
                        <a:bodyPr/>
                        <a:lstStyle/>
                        <a:p>
                          <a:endParaRPr lang="en-US"/>
                        </a:p>
                      </a:txBody>
                      <a:tcPr>
                        <a:lnL w="12700" cap="flat" cmpd="sng" algn="ctr">
                          <a:noFill/>
                          <a:prstDash val="solid"/>
                          <a:round/>
                          <a:headEnd type="none" w="med" len="med"/>
                          <a:tailEnd type="none" w="med" len="med"/>
                        </a:lnL>
                        <a:blipFill>
                          <a:blip r:embed="rId6"/>
                          <a:stretch>
                            <a:fillRect l="-380835" t="-952" r="-491" b="-555238"/>
                          </a:stretch>
                        </a:blipFill>
                      </a:tcPr>
                    </a:tc>
                    <a:extLst>
                      <a:ext uri="{0D108BD9-81ED-4DB2-BD59-A6C34878D82A}">
                        <a16:rowId xmlns:a16="http://schemas.microsoft.com/office/drawing/2014/main" val="2089627342"/>
                      </a:ext>
                    </a:extLst>
                  </a:tr>
                  <a:tr h="640080">
                    <a:tc>
                      <a:txBody>
                        <a:bodyPr/>
                        <a:lstStyle/>
                        <a:p>
                          <a:endParaRPr lang="en-US"/>
                        </a:p>
                      </a:txBody>
                      <a:tcPr>
                        <a:lnR w="12700" cap="flat" cmpd="sng" algn="ctr">
                          <a:noFill/>
                          <a:prstDash val="solid"/>
                          <a:round/>
                          <a:headEnd type="none" w="med" len="med"/>
                          <a:tailEnd type="none" w="med" len="med"/>
                        </a:lnR>
                        <a:blipFill>
                          <a:blip r:embed="rId6"/>
                          <a:stretch>
                            <a:fillRect l="-275" t="-100952" r="-439394" b="-45523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6"/>
                          <a:stretch>
                            <a:fillRect l="-30691" t="-100952" r="-34486" b="-455238"/>
                          </a:stretch>
                        </a:blipFill>
                      </a:tcPr>
                    </a:tc>
                    <a:tc>
                      <a:txBody>
                        <a:bodyPr/>
                        <a:lstStyle/>
                        <a:p>
                          <a:endParaRPr lang="en-US"/>
                        </a:p>
                      </a:txBody>
                      <a:tcPr>
                        <a:lnL w="12700" cap="flat" cmpd="sng" algn="ctr">
                          <a:noFill/>
                          <a:prstDash val="solid"/>
                          <a:round/>
                          <a:headEnd type="none" w="med" len="med"/>
                          <a:tailEnd type="none" w="med" len="med"/>
                        </a:lnL>
                        <a:blipFill>
                          <a:blip r:embed="rId6"/>
                          <a:stretch>
                            <a:fillRect l="-380835" t="-100952" r="-491" b="-455238"/>
                          </a:stretch>
                        </a:blipFill>
                      </a:tcPr>
                    </a:tc>
                    <a:extLst>
                      <a:ext uri="{0D108BD9-81ED-4DB2-BD59-A6C34878D82A}">
                        <a16:rowId xmlns:a16="http://schemas.microsoft.com/office/drawing/2014/main" val="3627318857"/>
                      </a:ext>
                    </a:extLst>
                  </a:tr>
                  <a:tr h="1737424">
                    <a:tc>
                      <a:txBody>
                        <a:bodyPr/>
                        <a:lstStyle/>
                        <a:p>
                          <a:endParaRPr lang="en-US"/>
                        </a:p>
                      </a:txBody>
                      <a:tcPr>
                        <a:lnR w="12700" cap="flat" cmpd="sng" algn="ctr">
                          <a:noFill/>
                          <a:prstDash val="solid"/>
                          <a:round/>
                          <a:headEnd type="none" w="med" len="med"/>
                          <a:tailEnd type="none" w="med" len="med"/>
                        </a:lnR>
                        <a:blipFill>
                          <a:blip r:embed="rId6"/>
                          <a:stretch>
                            <a:fillRect l="-275" t="-73776" r="-439394" b="-6713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6"/>
                          <a:stretch>
                            <a:fillRect l="-30691" t="-73776" r="-34486" b="-67133"/>
                          </a:stretch>
                        </a:blipFill>
                      </a:tcPr>
                    </a:tc>
                    <a:tc>
                      <a:txBody>
                        <a:bodyPr/>
                        <a:lstStyle/>
                        <a:p>
                          <a:endParaRPr lang="en-US"/>
                        </a:p>
                      </a:txBody>
                      <a:tcPr anchor="b">
                        <a:lnL w="12700" cap="flat" cmpd="sng" algn="ctr">
                          <a:noFill/>
                          <a:prstDash val="solid"/>
                          <a:round/>
                          <a:headEnd type="none" w="med" len="med"/>
                          <a:tailEnd type="none" w="med" len="med"/>
                        </a:lnL>
                        <a:blipFill>
                          <a:blip r:embed="rId6"/>
                          <a:stretch>
                            <a:fillRect l="-380835" t="-73776" r="-491" b="-67133"/>
                          </a:stretch>
                        </a:blipFill>
                      </a:tcPr>
                    </a:tc>
                    <a:extLst>
                      <a:ext uri="{0D108BD9-81ED-4DB2-BD59-A6C34878D82A}">
                        <a16:rowId xmlns:a16="http://schemas.microsoft.com/office/drawing/2014/main" val="3445158269"/>
                      </a:ext>
                    </a:extLst>
                  </a:tr>
                  <a:tr h="579247">
                    <a:tc>
                      <a:txBody>
                        <a:bodyPr/>
                        <a:lstStyle/>
                        <a:p>
                          <a:endParaRPr lang="en-US"/>
                        </a:p>
                      </a:txBody>
                      <a:tcPr>
                        <a:lnR w="12700" cap="flat" cmpd="sng" algn="ctr">
                          <a:noFill/>
                          <a:prstDash val="solid"/>
                          <a:round/>
                          <a:headEnd type="none" w="med" len="med"/>
                          <a:tailEnd type="none" w="med" len="med"/>
                        </a:lnR>
                        <a:blipFill>
                          <a:blip r:embed="rId6"/>
                          <a:stretch>
                            <a:fillRect l="-275" t="-523158" r="-439394" b="-102105"/>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6"/>
                          <a:stretch>
                            <a:fillRect l="-30691" t="-523158" r="-34486" b="-102105"/>
                          </a:stretch>
                        </a:blipFill>
                      </a:tcPr>
                    </a:tc>
                    <a:tc>
                      <a:txBody>
                        <a:bodyPr/>
                        <a:lstStyle/>
                        <a:p>
                          <a:endParaRPr lang="en-US"/>
                        </a:p>
                      </a:txBody>
                      <a:tcPr anchor="b">
                        <a:lnL w="12700" cap="flat" cmpd="sng" algn="ctr">
                          <a:noFill/>
                          <a:prstDash val="solid"/>
                          <a:round/>
                          <a:headEnd type="none" w="med" len="med"/>
                          <a:tailEnd type="none" w="med" len="med"/>
                        </a:lnL>
                        <a:blipFill>
                          <a:blip r:embed="rId6"/>
                          <a:stretch>
                            <a:fillRect l="-380835" t="-523158" r="-491" b="-102105"/>
                          </a:stretch>
                        </a:blipFill>
                      </a:tcPr>
                    </a:tc>
                    <a:extLst>
                      <a:ext uri="{0D108BD9-81ED-4DB2-BD59-A6C34878D82A}">
                        <a16:rowId xmlns:a16="http://schemas.microsoft.com/office/drawing/2014/main" val="3266980630"/>
                      </a:ext>
                    </a:extLst>
                  </a:tr>
                  <a:tr h="579120">
                    <a:tc>
                      <a:txBody>
                        <a:bodyPr/>
                        <a:lstStyle/>
                        <a:p>
                          <a:endParaRPr lang="en-US"/>
                        </a:p>
                      </a:txBody>
                      <a:tcPr>
                        <a:lnR w="12700" cap="flat" cmpd="sng" algn="ctr">
                          <a:noFill/>
                          <a:prstDash val="solid"/>
                          <a:round/>
                          <a:headEnd type="none" w="med" len="med"/>
                          <a:tailEnd type="none" w="med" len="med"/>
                        </a:lnR>
                        <a:blipFill>
                          <a:blip r:embed="rId6"/>
                          <a:stretch>
                            <a:fillRect l="-275" t="-623158" r="-439394" b="-2105"/>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6"/>
                          <a:stretch>
                            <a:fillRect l="-30691" t="-623158" r="-34486" b="-2105"/>
                          </a:stretch>
                        </a:blipFill>
                      </a:tcPr>
                    </a:tc>
                    <a:tc>
                      <a:txBody>
                        <a:bodyPr/>
                        <a:lstStyle/>
                        <a:p>
                          <a:endParaRPr lang="en-US"/>
                        </a:p>
                      </a:txBody>
                      <a:tcPr anchor="b">
                        <a:lnL w="12700" cap="flat" cmpd="sng" algn="ctr">
                          <a:noFill/>
                          <a:prstDash val="solid"/>
                          <a:round/>
                          <a:headEnd type="none" w="med" len="med"/>
                          <a:tailEnd type="none" w="med" len="med"/>
                        </a:lnL>
                        <a:blipFill>
                          <a:blip r:embed="rId6"/>
                          <a:stretch>
                            <a:fillRect l="-380835" t="-623158" r="-491" b="-2105"/>
                          </a:stretch>
                        </a:blipFill>
                      </a:tcPr>
                    </a:tc>
                    <a:extLst>
                      <a:ext uri="{0D108BD9-81ED-4DB2-BD59-A6C34878D82A}">
                        <a16:rowId xmlns:a16="http://schemas.microsoft.com/office/drawing/2014/main" val="2110253831"/>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7D923D2-6825-4644-ADCD-8E51EFD77265}"/>
                  </a:ext>
                </a:extLst>
              </p:cNvPr>
              <p:cNvSpPr txBox="1">
                <a:spLocks/>
              </p:cNvSpPr>
              <p:nvPr/>
            </p:nvSpPr>
            <p:spPr>
              <a:xfrm>
                <a:off x="8044544" y="207279"/>
                <a:ext cx="4016828" cy="678090"/>
              </a:xfrm>
              <a:prstGeom prst="rect">
                <a:avLst/>
              </a:prstGeom>
              <a:ln w="28575">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𝔽</m:t>
                        </m:r>
                      </m:e>
                      <m:sub>
                        <m:r>
                          <a:rPr lang="en-US" sz="3200" i="1">
                            <a:solidFill>
                              <a:srgbClr val="00B050"/>
                            </a:solidFill>
                            <a:latin typeface="Cambria Math" panose="02040503050406030204" pitchFamily="18" charset="0"/>
                          </a:rPr>
                          <m:t>8</m:t>
                        </m:r>
                      </m:sub>
                    </m:sSub>
                  </m:oMath>
                </a14:m>
                <a:r>
                  <a:rPr lang="en-US" sz="3200" b="0" i="0" dirty="0">
                    <a:solidFill>
                      <a:srgbClr val="00B050"/>
                    </a:solidFill>
                    <a:latin typeface="+mj-lt"/>
                  </a:rPr>
                  <a:t> </a:t>
                </a:r>
                <a14:m>
                  <m:oMath xmlns:m="http://schemas.openxmlformats.org/officeDocument/2006/math">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ℤ</m:t>
                        </m:r>
                      </m:e>
                      <m:sub>
                        <m:r>
                          <a:rPr lang="en-US" b="0" i="1" smtClean="0">
                            <a:solidFill>
                              <a:schemeClr val="tx1"/>
                            </a:solidFill>
                            <a:latin typeface="Cambria Math" panose="02040503050406030204" pitchFamily="18" charset="0"/>
                          </a:rPr>
                          <m:t>2</m:t>
                        </m:r>
                      </m:sub>
                    </m:sSub>
                    <m:d>
                      <m:dPr>
                        <m:begChr m:val="["/>
                        <m:endChr m:val="]"/>
                        <m:ctrlPr>
                          <a:rPr lang="en-US" b="0" i="1" smtClean="0">
                            <a:solidFill>
                              <a:schemeClr val="tx1"/>
                            </a:solidFill>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i="1">
                        <a:latin typeface="Cambria Math" panose="02040503050406030204" pitchFamily="18" charset="0"/>
                      </a:rPr>
                      <m:t>1</m:t>
                    </m:r>
                    <m:r>
                      <a:rPr lang="en-US" b="0" i="1" smtClean="0">
                        <a:solidFill>
                          <a:schemeClr val="tx1"/>
                        </a:solidFill>
                        <a:latin typeface="Cambria Math" panose="02040503050406030204" pitchFamily="18" charset="0"/>
                      </a:rPr>
                      <m:t>+</m:t>
                    </m:r>
                    <m:r>
                      <a:rPr lang="en-US" b="0" i="1" smtClean="0">
                        <a:solidFill>
                          <a:srgbClr val="0070C0"/>
                        </a:solidFill>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solidFill>
                              <a:srgbClr val="0070C0"/>
                            </a:solidFill>
                            <a:latin typeface="Cambria Math" panose="02040503050406030204" pitchFamily="18" charset="0"/>
                          </a:rPr>
                          <m:t>𝑥</m:t>
                        </m:r>
                      </m:e>
                      <m:sup>
                        <m:r>
                          <a:rPr lang="en-US" i="1">
                            <a:latin typeface="Cambria Math" panose="02040503050406030204" pitchFamily="18" charset="0"/>
                          </a:rPr>
                          <m:t>3</m:t>
                        </m:r>
                      </m:sup>
                    </m:sSup>
                    <m:r>
                      <a:rPr lang="en-US" b="0" i="1" smtClean="0">
                        <a:solidFill>
                          <a:schemeClr val="tx1"/>
                        </a:solidFill>
                        <a:latin typeface="Cambria Math" panose="02040503050406030204" pitchFamily="18" charset="0"/>
                      </a:rPr>
                      <m:t>)</m:t>
                    </m:r>
                  </m:oMath>
                </a14:m>
                <a:endParaRPr lang="en-CA" dirty="0"/>
              </a:p>
            </p:txBody>
          </p:sp>
        </mc:Choice>
        <mc:Fallback xmlns="">
          <p:sp>
            <p:nvSpPr>
              <p:cNvPr id="6" name="Content Placeholder 2">
                <a:extLst>
                  <a:ext uri="{FF2B5EF4-FFF2-40B4-BE49-F238E27FC236}">
                    <a16:creationId xmlns:a16="http://schemas.microsoft.com/office/drawing/2014/main" id="{B7D923D2-6825-4644-ADCD-8E51EFD77265}"/>
                  </a:ext>
                </a:extLst>
              </p:cNvPr>
              <p:cNvSpPr txBox="1">
                <a:spLocks noRot="1" noChangeAspect="1" noMove="1" noResize="1" noEditPoints="1" noAdjustHandles="1" noChangeArrowheads="1" noChangeShapeType="1" noTextEdit="1"/>
              </p:cNvSpPr>
              <p:nvPr/>
            </p:nvSpPr>
            <p:spPr>
              <a:xfrm>
                <a:off x="8044544" y="207279"/>
                <a:ext cx="4016828" cy="678090"/>
              </a:xfrm>
              <a:prstGeom prst="rect">
                <a:avLst/>
              </a:prstGeom>
              <a:blipFill>
                <a:blip r:embed="rId4"/>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31D2466-1BC9-4F08-9E13-038ACCCF5B33}"/>
                  </a:ext>
                </a:extLst>
              </p:cNvPr>
              <p:cNvSpPr txBox="1">
                <a:spLocks/>
              </p:cNvSpPr>
              <p:nvPr/>
            </p:nvSpPr>
            <p:spPr>
              <a:xfrm>
                <a:off x="87087" y="5355771"/>
                <a:ext cx="12032343" cy="12337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𝑚</m:t>
                          </m:r>
                        </m:e>
                      </m:acc>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   (</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   (1+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oMath>
                  </m:oMathPara>
                </a14:m>
                <a:endParaRPr lang="en-CA" sz="3600" dirty="0"/>
              </a:p>
              <a:p>
                <a:pPr marL="0" indent="0">
                  <a:buFont typeface="Arial" panose="020B0604020202020204" pitchFamily="34" charset="0"/>
                  <a:buNone/>
                </a:pPr>
                <a:endParaRPr lang="en-CA" sz="1400" dirty="0"/>
              </a:p>
              <a:p>
                <a:pPr marL="0" indent="0">
                  <a:buNone/>
                </a:pPr>
                <a14:m>
                  <m:oMathPara xmlns:m="http://schemas.openxmlformats.org/officeDocument/2006/math">
                    <m:oMathParaPr>
                      <m:jc m:val="left"/>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d>
                            <m:dPr>
                              <m:ctrlPr>
                                <a:rPr lang="en-US" sz="3600" i="1" dirty="0">
                                  <a:latin typeface="Cambria Math" panose="02040503050406030204" pitchFamily="18" charset="0"/>
                                </a:rPr>
                              </m:ctrlPr>
                            </m:dPr>
                            <m:e>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b="0" i="1" dirty="0" smtClean="0">
                              <a:latin typeface="Cambria Math" panose="02040503050406030204" pitchFamily="18" charset="0"/>
                            </a:rPr>
                            <m:t>   </m:t>
                          </m:r>
                          <m:d>
                            <m:dPr>
                              <m:ctrlPr>
                                <a:rPr lang="en-US" sz="3600" i="1" dirty="0">
                                  <a:latin typeface="Cambria Math" panose="02040503050406030204" pitchFamily="18" charset="0"/>
                                </a:rPr>
                              </m:ctrlPr>
                            </m:dPr>
                            <m:e>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b="0" i="1" dirty="0" smtClean="0">
                              <a:latin typeface="Cambria Math" panose="02040503050406030204" pitchFamily="18" charset="0"/>
                            </a:rPr>
                            <m:t>   </m:t>
                          </m:r>
                          <m:d>
                            <m:dPr>
                              <m:ctrlPr>
                                <a:rPr lang="en-US" sz="3600" i="1" dirty="0">
                                  <a:latin typeface="Cambria Math" panose="02040503050406030204" pitchFamily="18" charset="0"/>
                                </a:rPr>
                              </m:ctrlPr>
                            </m:dPr>
                            <m:e>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b="0" i="1" dirty="0" smtClean="0">
                              <a:latin typeface="Cambria Math" panose="02040503050406030204" pitchFamily="18" charset="0"/>
                            </a:rPr>
                            <m:t>   </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r>
                            <a:rPr lang="en-US" sz="3600" b="0" i="1" dirty="0" smtClean="0">
                              <a:latin typeface="Cambria Math" panose="02040503050406030204" pitchFamily="18" charset="0"/>
                            </a:rPr>
                            <m:t>   </m:t>
                          </m:r>
                          <m:d>
                            <m:dPr>
                              <m:ctrlPr>
                                <a:rPr lang="en-US" sz="3600" i="1" dirty="0">
                                  <a:latin typeface="Cambria Math" panose="02040503050406030204" pitchFamily="18" charset="0"/>
                                </a:rPr>
                              </m:ctrlPr>
                            </m:dPr>
                            <m:e>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e>
                          </m:d>
                        </m:e>
                      </m:d>
                    </m:oMath>
                  </m:oMathPara>
                </a14:m>
                <a:endParaRPr lang="en-CA" sz="3200" dirty="0"/>
              </a:p>
            </p:txBody>
          </p:sp>
        </mc:Choice>
        <mc:Fallback xmlns="">
          <p:sp>
            <p:nvSpPr>
              <p:cNvPr id="9" name="Content Placeholder 2">
                <a:extLst>
                  <a:ext uri="{FF2B5EF4-FFF2-40B4-BE49-F238E27FC236}">
                    <a16:creationId xmlns:a16="http://schemas.microsoft.com/office/drawing/2014/main" id="{931D2466-1BC9-4F08-9E13-038ACCCF5B33}"/>
                  </a:ext>
                </a:extLst>
              </p:cNvPr>
              <p:cNvSpPr txBox="1">
                <a:spLocks noRot="1" noChangeAspect="1" noMove="1" noResize="1" noEditPoints="1" noAdjustHandles="1" noChangeArrowheads="1" noChangeShapeType="1" noTextEdit="1"/>
              </p:cNvSpPr>
              <p:nvPr/>
            </p:nvSpPr>
            <p:spPr>
              <a:xfrm>
                <a:off x="87087" y="5355771"/>
                <a:ext cx="12032343" cy="1233713"/>
              </a:xfrm>
              <a:prstGeom prst="rect">
                <a:avLst/>
              </a:prstGeom>
              <a:blipFill>
                <a:blip r:embed="rId5"/>
                <a:stretch>
                  <a:fillRect b="-15842"/>
                </a:stretch>
              </a:blipFill>
            </p:spPr>
            <p:txBody>
              <a:bodyPr/>
              <a:lstStyle/>
              <a:p>
                <a:r>
                  <a:rPr lang="en-CA">
                    <a:noFill/>
                  </a:rPr>
                  <a:t> </a:t>
                </a:r>
              </a:p>
            </p:txBody>
          </p:sp>
        </mc:Fallback>
      </mc:AlternateContent>
    </p:spTree>
    <p:extLst>
      <p:ext uri="{BB962C8B-B14F-4D97-AF65-F5344CB8AC3E}">
        <p14:creationId xmlns:p14="http://schemas.microsoft.com/office/powerpoint/2010/main" val="2528994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B86BD2B-2923-476D-95BE-68018A4E718D}"/>
                  </a:ext>
                </a:extLst>
              </p:cNvPr>
              <p:cNvSpPr txBox="1"/>
              <p:nvPr/>
            </p:nvSpPr>
            <p:spPr>
              <a:xfrm>
                <a:off x="0" y="256376"/>
                <a:ext cx="12192000" cy="1754326"/>
              </a:xfrm>
              <a:prstGeom prst="rect">
                <a:avLst/>
              </a:prstGeom>
              <a:noFill/>
            </p:spPr>
            <p:txBody>
              <a:bodyPr wrap="square" rtlCol="0">
                <a:spAutoFit/>
              </a:bodyPr>
              <a:lstStyle/>
              <a:p>
                <a:r>
                  <a:rPr lang="en-US" sz="5400" dirty="0"/>
                  <a:t>Binary Code:  </a:t>
                </a:r>
              </a:p>
              <a:p>
                <a:r>
                  <a:rPr lang="en-US" sz="5400" dirty="0"/>
                  <a:t>    </a:t>
                </a:r>
                <a14:m>
                  <m:oMath xmlns:m="http://schemas.openxmlformats.org/officeDocument/2006/math">
                    <m:r>
                      <a:rPr lang="en-US" sz="4800" b="0" i="1" smtClean="0">
                        <a:latin typeface="Cambria Math" panose="02040503050406030204" pitchFamily="18" charset="0"/>
                      </a:rPr>
                      <m:t>1010110 </m:t>
                    </m:r>
                    <m:r>
                      <a:rPr lang="en-US" sz="4800" b="0" i="1" smtClean="0">
                        <a:solidFill>
                          <a:srgbClr val="FF0000"/>
                        </a:solidFill>
                        <a:latin typeface="Cambria Math" panose="02040503050406030204" pitchFamily="18" charset="0"/>
                      </a:rPr>
                      <m:t>1101</m:t>
                    </m:r>
                    <m:r>
                      <a:rPr lang="en-US" sz="4800" b="0" i="1" smtClean="0">
                        <a:latin typeface="Cambria Math" panose="02040503050406030204" pitchFamily="18" charset="0"/>
                      </a:rPr>
                      <m:t>1</m:t>
                    </m:r>
                    <m:r>
                      <a:rPr lang="en-US" sz="4800" b="0" i="1" smtClean="0">
                        <a:solidFill>
                          <a:srgbClr val="FF0000"/>
                        </a:solidFill>
                        <a:latin typeface="Cambria Math" panose="02040503050406030204" pitchFamily="18" charset="0"/>
                      </a:rPr>
                      <m:t>011</m:t>
                    </m:r>
                    <m:r>
                      <a:rPr lang="en-US" sz="4800" b="0" i="1" smtClean="0">
                        <a:latin typeface="Cambria Math" panose="02040503050406030204" pitchFamily="18" charset="0"/>
                      </a:rPr>
                      <m:t> 1</m:t>
                    </m:r>
                    <m:r>
                      <a:rPr lang="en-US" sz="4800" b="0" i="1" smtClean="0">
                        <a:solidFill>
                          <a:srgbClr val="FF0000"/>
                        </a:solidFill>
                        <a:latin typeface="Cambria Math" panose="02040503050406030204" pitchFamily="18" charset="0"/>
                      </a:rPr>
                      <m:t>1</m:t>
                    </m:r>
                    <m:r>
                      <a:rPr lang="en-US" sz="4800" b="0" i="1" smtClean="0">
                        <a:latin typeface="Cambria Math" panose="02040503050406030204" pitchFamily="18" charset="0"/>
                      </a:rPr>
                      <m:t>011</m:t>
                    </m:r>
                    <m:r>
                      <a:rPr lang="en-US" sz="4800" b="0" i="1" smtClean="0">
                        <a:solidFill>
                          <a:srgbClr val="FF0000"/>
                        </a:solidFill>
                        <a:latin typeface="Cambria Math" panose="02040503050406030204" pitchFamily="18" charset="0"/>
                      </a:rPr>
                      <m:t>0</m:t>
                    </m:r>
                    <m:r>
                      <a:rPr lang="en-US" sz="4800" b="0" i="1" smtClean="0">
                        <a:latin typeface="Cambria Math" panose="02040503050406030204" pitchFamily="18" charset="0"/>
                      </a:rPr>
                      <m:t>0</m:t>
                    </m:r>
                    <m:r>
                      <a:rPr lang="en-US" sz="4800" b="0" i="1" smtClean="0">
                        <a:solidFill>
                          <a:srgbClr val="FF0000"/>
                        </a:solidFill>
                        <a:latin typeface="Cambria Math" panose="02040503050406030204" pitchFamily="18" charset="0"/>
                      </a:rPr>
                      <m:t>0</m:t>
                    </m:r>
                    <m:r>
                      <a:rPr lang="en-US" sz="4800" b="0" i="1" smtClean="0">
                        <a:latin typeface="Cambria Math" panose="02040503050406030204" pitchFamily="18" charset="0"/>
                      </a:rPr>
                      <m:t> 01000100</m:t>
                    </m:r>
                  </m:oMath>
                </a14:m>
                <a:endParaRPr lang="en-CA" sz="5400" dirty="0"/>
              </a:p>
            </p:txBody>
          </p:sp>
        </mc:Choice>
        <mc:Fallback>
          <p:sp>
            <p:nvSpPr>
              <p:cNvPr id="6" name="TextBox 5">
                <a:extLst>
                  <a:ext uri="{FF2B5EF4-FFF2-40B4-BE49-F238E27FC236}">
                    <a16:creationId xmlns:a16="http://schemas.microsoft.com/office/drawing/2014/main" id="{2B86BD2B-2923-476D-95BE-68018A4E718D}"/>
                  </a:ext>
                </a:extLst>
              </p:cNvPr>
              <p:cNvSpPr txBox="1">
                <a:spLocks noRot="1" noChangeAspect="1" noMove="1" noResize="1" noEditPoints="1" noAdjustHandles="1" noChangeArrowheads="1" noChangeShapeType="1" noTextEdit="1"/>
              </p:cNvSpPr>
              <p:nvPr/>
            </p:nvSpPr>
            <p:spPr>
              <a:xfrm>
                <a:off x="0" y="256376"/>
                <a:ext cx="12192000" cy="1754326"/>
              </a:xfrm>
              <a:prstGeom prst="rect">
                <a:avLst/>
              </a:prstGeom>
              <a:blipFill>
                <a:blip r:embed="rId2"/>
                <a:stretch>
                  <a:fillRect l="-2650" t="-972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8CB1DCB-7D60-4BE5-9EED-0571FD502EF4}"/>
                  </a:ext>
                </a:extLst>
              </p:cNvPr>
              <p:cNvSpPr txBox="1"/>
              <p:nvPr/>
            </p:nvSpPr>
            <p:spPr>
              <a:xfrm>
                <a:off x="4916" y="3151975"/>
                <a:ext cx="12192000" cy="1661993"/>
              </a:xfrm>
              <a:prstGeom prst="rect">
                <a:avLst/>
              </a:prstGeom>
              <a:noFill/>
            </p:spPr>
            <p:txBody>
              <a:bodyPr wrap="square" rtlCol="0">
                <a:spAutoFit/>
              </a:bodyPr>
              <a:lstStyle/>
              <a:p>
                <a:r>
                  <a:rPr lang="en-US" sz="5400" dirty="0"/>
                  <a:t>Non-Binary Code:  </a:t>
                </a:r>
              </a:p>
              <a:p>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1010110 </m:t>
                      </m:r>
                      <m:r>
                        <a:rPr lang="en-US" sz="4800" i="1">
                          <a:solidFill>
                            <a:srgbClr val="FF0000"/>
                          </a:solidFill>
                          <a:latin typeface="Cambria Math" panose="02040503050406030204" pitchFamily="18" charset="0"/>
                        </a:rPr>
                        <m:t>1101</m:t>
                      </m:r>
                      <m:r>
                        <a:rPr lang="en-US" sz="4800" i="1">
                          <a:latin typeface="Cambria Math" panose="02040503050406030204" pitchFamily="18" charset="0"/>
                        </a:rPr>
                        <m:t>1</m:t>
                      </m:r>
                      <m:r>
                        <a:rPr lang="en-US" sz="4800" i="1">
                          <a:solidFill>
                            <a:srgbClr val="FF0000"/>
                          </a:solidFill>
                          <a:latin typeface="Cambria Math" panose="02040503050406030204" pitchFamily="18" charset="0"/>
                        </a:rPr>
                        <m:t>011</m:t>
                      </m:r>
                      <m:r>
                        <a:rPr lang="en-US" sz="4800" i="1">
                          <a:latin typeface="Cambria Math" panose="02040503050406030204" pitchFamily="18" charset="0"/>
                        </a:rPr>
                        <m:t> 1</m:t>
                      </m:r>
                      <m:r>
                        <a:rPr lang="en-US" sz="4800" i="1">
                          <a:solidFill>
                            <a:srgbClr val="FF0000"/>
                          </a:solidFill>
                          <a:latin typeface="Cambria Math" panose="02040503050406030204" pitchFamily="18" charset="0"/>
                        </a:rPr>
                        <m:t>1</m:t>
                      </m:r>
                      <m:r>
                        <a:rPr lang="en-US" sz="4800" i="1">
                          <a:latin typeface="Cambria Math" panose="02040503050406030204" pitchFamily="18" charset="0"/>
                        </a:rPr>
                        <m:t>011</m:t>
                      </m:r>
                      <m:r>
                        <a:rPr lang="en-US" sz="4800" i="1">
                          <a:solidFill>
                            <a:srgbClr val="FF0000"/>
                          </a:solidFill>
                          <a:latin typeface="Cambria Math" panose="02040503050406030204" pitchFamily="18" charset="0"/>
                        </a:rPr>
                        <m:t>0</m:t>
                      </m:r>
                      <m:r>
                        <a:rPr lang="en-US" sz="4800" i="1">
                          <a:latin typeface="Cambria Math" panose="02040503050406030204" pitchFamily="18" charset="0"/>
                        </a:rPr>
                        <m:t>0</m:t>
                      </m:r>
                      <m:r>
                        <a:rPr lang="en-US" sz="4800" i="1">
                          <a:solidFill>
                            <a:srgbClr val="FF0000"/>
                          </a:solidFill>
                          <a:latin typeface="Cambria Math" panose="02040503050406030204" pitchFamily="18" charset="0"/>
                        </a:rPr>
                        <m:t>0</m:t>
                      </m:r>
                      <m:r>
                        <a:rPr lang="en-US" sz="4800" i="1">
                          <a:latin typeface="Cambria Math" panose="02040503050406030204" pitchFamily="18" charset="0"/>
                        </a:rPr>
                        <m:t> 01000100</m:t>
                      </m:r>
                    </m:oMath>
                  </m:oMathPara>
                </a14:m>
                <a:endParaRPr lang="en-CA" sz="4800" dirty="0"/>
              </a:p>
            </p:txBody>
          </p:sp>
        </mc:Choice>
        <mc:Fallback>
          <p:sp>
            <p:nvSpPr>
              <p:cNvPr id="15" name="TextBox 14">
                <a:extLst>
                  <a:ext uri="{FF2B5EF4-FFF2-40B4-BE49-F238E27FC236}">
                    <a16:creationId xmlns:a16="http://schemas.microsoft.com/office/drawing/2014/main" id="{18CB1DCB-7D60-4BE5-9EED-0571FD502EF4}"/>
                  </a:ext>
                </a:extLst>
              </p:cNvPr>
              <p:cNvSpPr txBox="1">
                <a:spLocks noRot="1" noChangeAspect="1" noMove="1" noResize="1" noEditPoints="1" noAdjustHandles="1" noChangeArrowheads="1" noChangeShapeType="1" noTextEdit="1"/>
              </p:cNvSpPr>
              <p:nvPr/>
            </p:nvSpPr>
            <p:spPr>
              <a:xfrm>
                <a:off x="4916" y="3151975"/>
                <a:ext cx="12192000" cy="1661993"/>
              </a:xfrm>
              <a:prstGeom prst="rect">
                <a:avLst/>
              </a:prstGeom>
              <a:blipFill>
                <a:blip r:embed="rId3"/>
                <a:stretch>
                  <a:fillRect l="-2700" t="-10256"/>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08BE179-7402-4CAA-AA9D-BA69C9FC2C26}"/>
                  </a:ext>
                </a:extLst>
              </p:cNvPr>
              <p:cNvSpPr txBox="1"/>
              <p:nvPr/>
            </p:nvSpPr>
            <p:spPr>
              <a:xfrm>
                <a:off x="353962" y="4749713"/>
                <a:ext cx="11513574" cy="110799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𝛼</m:t>
                      </m:r>
                      <m:r>
                        <a:rPr lang="en-US" sz="6600" b="0" i="1" smtClean="0">
                          <a:latin typeface="Cambria Math" panose="02040503050406030204" pitchFamily="18" charset="0"/>
                        </a:rPr>
                        <m:t>             </m:t>
                      </m:r>
                      <m:r>
                        <a:rPr lang="en-US" sz="6600" b="0" i="1" smtClean="0">
                          <a:solidFill>
                            <a:srgbClr val="FF0000"/>
                          </a:solidFill>
                          <a:latin typeface="Cambria Math" panose="02040503050406030204" pitchFamily="18" charset="0"/>
                        </a:rPr>
                        <m:t>𝛽</m:t>
                      </m:r>
                      <m:r>
                        <a:rPr lang="en-US" sz="6600" b="0" i="1" smtClean="0">
                          <a:latin typeface="Cambria Math" panose="02040503050406030204" pitchFamily="18" charset="0"/>
                        </a:rPr>
                        <m:t>            </m:t>
                      </m:r>
                      <m:r>
                        <a:rPr lang="en-US" sz="6600" b="0" i="1" smtClean="0">
                          <a:solidFill>
                            <a:srgbClr val="FF0000"/>
                          </a:solidFill>
                          <a:latin typeface="Cambria Math" panose="02040503050406030204" pitchFamily="18" charset="0"/>
                        </a:rPr>
                        <m:t>𝜁</m:t>
                      </m:r>
                      <m:r>
                        <a:rPr lang="en-US" sz="6600" b="0" i="1" smtClean="0">
                          <a:latin typeface="Cambria Math" panose="02040503050406030204" pitchFamily="18" charset="0"/>
                        </a:rPr>
                        <m:t>             </m:t>
                      </m:r>
                      <m:r>
                        <a:rPr lang="en-US" sz="6600" b="0" i="1" smtClean="0">
                          <a:latin typeface="Cambria Math" panose="02040503050406030204" pitchFamily="18" charset="0"/>
                        </a:rPr>
                        <m:t>𝜅</m:t>
                      </m:r>
                    </m:oMath>
                  </m:oMathPara>
                </a14:m>
                <a:endParaRPr lang="en-CA" sz="6600" dirty="0"/>
              </a:p>
            </p:txBody>
          </p:sp>
        </mc:Choice>
        <mc:Fallback>
          <p:sp>
            <p:nvSpPr>
              <p:cNvPr id="16" name="TextBox 15">
                <a:extLst>
                  <a:ext uri="{FF2B5EF4-FFF2-40B4-BE49-F238E27FC236}">
                    <a16:creationId xmlns:a16="http://schemas.microsoft.com/office/drawing/2014/main" id="{B08BE179-7402-4CAA-AA9D-BA69C9FC2C26}"/>
                  </a:ext>
                </a:extLst>
              </p:cNvPr>
              <p:cNvSpPr txBox="1">
                <a:spLocks noRot="1" noChangeAspect="1" noMove="1" noResize="1" noEditPoints="1" noAdjustHandles="1" noChangeArrowheads="1" noChangeShapeType="1" noTextEdit="1"/>
              </p:cNvSpPr>
              <p:nvPr/>
            </p:nvSpPr>
            <p:spPr>
              <a:xfrm>
                <a:off x="353962" y="4749713"/>
                <a:ext cx="11513574" cy="1107996"/>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837038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5"/>
                <a:ext cx="11121572" cy="5358947"/>
              </a:xfrm>
            </p:spPr>
            <p:txBody>
              <a:bodyPr>
                <a:no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r>
                        <a:rPr lang="en-US" sz="4000" i="1" dirty="0">
                          <a:latin typeface="Cambria Math" panose="02040503050406030204" pitchFamily="18" charset="0"/>
                        </a:rPr>
                        <m:t>=[(1+</m:t>
                      </m:r>
                      <m:sSup>
                        <m:sSupPr>
                          <m:ctrlPr>
                            <a:rPr lang="en-US" sz="4000" i="1" dirty="0">
                              <a:latin typeface="Cambria Math" panose="02040503050406030204" pitchFamily="18" charset="0"/>
                            </a:rPr>
                          </m:ctrlPr>
                        </m:sSupPr>
                        <m:e>
                          <m:r>
                            <a:rPr lang="en-US" sz="4000" i="1" dirty="0">
                              <a:solidFill>
                                <a:srgbClr val="0070C0"/>
                              </a:solidFill>
                              <a:latin typeface="Cambria Math" panose="02040503050406030204" pitchFamily="18" charset="0"/>
                            </a:rPr>
                            <m:t>𝑥</m:t>
                          </m:r>
                        </m:e>
                        <m:sup>
                          <m:r>
                            <a:rPr lang="en-US" sz="4000" i="1" dirty="0">
                              <a:latin typeface="Cambria Math" panose="02040503050406030204" pitchFamily="18" charset="0"/>
                            </a:rPr>
                            <m:t>2</m:t>
                          </m:r>
                        </m:sup>
                      </m:sSup>
                      <m:r>
                        <a:rPr lang="en-US" sz="4000" i="1" dirty="0">
                          <a:latin typeface="Cambria Math" panose="02040503050406030204" pitchFamily="18" charset="0"/>
                        </a:rPr>
                        <m:t>)   (</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   (1+</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oMath>
                  </m:oMathPara>
                </a14:m>
                <a:endParaRPr lang="en-CA" sz="4000" dirty="0"/>
              </a:p>
              <a:p>
                <a:pPr marL="0" indent="0">
                  <a:buNone/>
                </a:pPr>
                <a:endParaRPr lang="en-CA" sz="4000" dirty="0"/>
              </a:p>
              <a:p>
                <a:pPr marL="0" indent="0">
                  <a:buNone/>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r>
                            <a:rPr lang="en-US" sz="4000" i="1">
                              <a:solidFill>
                                <a:srgbClr val="FF0000"/>
                              </a:solidFill>
                              <a:latin typeface="Cambria Math" panose="02040503050406030204" pitchFamily="18" charset="0"/>
                            </a:rPr>
                            <m:t>𝑧</m:t>
                          </m:r>
                        </m:e>
                      </m:d>
                      <m:r>
                        <a:rPr lang="en-US" sz="4000" i="1">
                          <a:latin typeface="Cambria Math" panose="02040503050406030204" pitchFamily="18" charset="0"/>
                        </a:rPr>
                        <m:t>=</m:t>
                      </m:r>
                      <m:r>
                        <a:rPr lang="en-US" sz="4000" i="1" dirty="0">
                          <a:latin typeface="Cambria Math" panose="02040503050406030204" pitchFamily="18" charset="0"/>
                        </a:rPr>
                        <m:t>(1+</m:t>
                      </m:r>
                      <m:sSup>
                        <m:sSupPr>
                          <m:ctrlPr>
                            <a:rPr lang="en-US" sz="4000" i="1" dirty="0">
                              <a:latin typeface="Cambria Math" panose="02040503050406030204" pitchFamily="18" charset="0"/>
                            </a:rPr>
                          </m:ctrlPr>
                        </m:sSupPr>
                        <m:e>
                          <m:r>
                            <a:rPr lang="en-US" sz="4000" i="1" dirty="0">
                              <a:solidFill>
                                <a:srgbClr val="0070C0"/>
                              </a:solidFill>
                              <a:latin typeface="Cambria Math" panose="02040503050406030204" pitchFamily="18" charset="0"/>
                            </a:rPr>
                            <m:t>𝑥</m:t>
                          </m:r>
                        </m:e>
                        <m:sup>
                          <m:r>
                            <a:rPr lang="en-US" sz="4000" i="1" dirty="0">
                              <a:latin typeface="Cambria Math" panose="02040503050406030204" pitchFamily="18" charset="0"/>
                            </a:rPr>
                            <m:t>2</m:t>
                          </m:r>
                        </m:sup>
                      </m:sSup>
                      <m:r>
                        <a:rPr lang="en-US" sz="4000" i="1" dirty="0">
                          <a:latin typeface="Cambria Math" panose="02040503050406030204" pitchFamily="18" charset="0"/>
                        </a:rPr>
                        <m:t>)</m:t>
                      </m:r>
                      <m:r>
                        <a:rPr lang="en-US" sz="4000" i="1">
                          <a:latin typeface="Cambria Math" panose="02040503050406030204" pitchFamily="18" charset="0"/>
                        </a:rPr>
                        <m:t>+</m:t>
                      </m:r>
                      <m:r>
                        <a:rPr lang="en-US" sz="4000" i="1" dirty="0">
                          <a:latin typeface="Cambria Math" panose="02040503050406030204" pitchFamily="18" charset="0"/>
                        </a:rPr>
                        <m:t>(</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r>
                        <a:rPr lang="en-US" sz="4000" i="1">
                          <a:solidFill>
                            <a:srgbClr val="FF0000"/>
                          </a:solidFill>
                          <a:latin typeface="Cambria Math" panose="02040503050406030204" pitchFamily="18" charset="0"/>
                        </a:rPr>
                        <m:t>𝑧</m:t>
                      </m:r>
                      <m:r>
                        <a:rPr lang="en-US" sz="4000" i="1">
                          <a:latin typeface="Cambria Math" panose="02040503050406030204" pitchFamily="18" charset="0"/>
                        </a:rPr>
                        <m:t>+</m:t>
                      </m:r>
                      <m:r>
                        <a:rPr lang="en-US" sz="4000" i="1" dirty="0">
                          <a:latin typeface="Cambria Math" panose="02040503050406030204" pitchFamily="18" charset="0"/>
                        </a:rPr>
                        <m:t>(1+</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FF0000"/>
                              </a:solidFill>
                              <a:latin typeface="Cambria Math" panose="02040503050406030204" pitchFamily="18" charset="0"/>
                            </a:rPr>
                            <m:t>𝑧</m:t>
                          </m:r>
                        </m:e>
                        <m:sup>
                          <m:r>
                            <a:rPr lang="en-US" sz="4000" i="1">
                              <a:latin typeface="Cambria Math" panose="02040503050406030204" pitchFamily="18" charset="0"/>
                            </a:rPr>
                            <m:t>2</m:t>
                          </m:r>
                        </m:sup>
                      </m:sSup>
                    </m:oMath>
                  </m:oMathPara>
                </a14:m>
                <a:endParaRPr lang="en-US" sz="400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𝑐</m:t>
                          </m:r>
                        </m:e>
                      </m:acc>
                      <m:r>
                        <a:rPr lang="en-US" sz="4000" i="1" dirty="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r>
                            <a:rPr lang="en-US" sz="4000" i="1">
                              <a:latin typeface="Cambria Math" panose="02040503050406030204" pitchFamily="18" charset="0"/>
                            </a:rPr>
                            <m:t>1</m:t>
                          </m:r>
                        </m:e>
                      </m:d>
                      <m:r>
                        <a:rPr lang="en-US" sz="4000" i="1">
                          <a:solidFill>
                            <a:schemeClr val="accent2">
                              <a:lumMod val="75000"/>
                            </a:schemeClr>
                          </a:solidFill>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i="1">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e>
                      </m:d>
                      <m:r>
                        <a:rPr lang="en-US" sz="4000" i="1">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𝑓</m:t>
                          </m:r>
                        </m:e>
                        <m:sub>
                          <m:acc>
                            <m:accPr>
                              <m:chr m:val="⃗"/>
                              <m:ctrlPr>
                                <a:rPr lang="en-US" sz="4000" i="1">
                                  <a:latin typeface="Cambria Math" panose="02040503050406030204" pitchFamily="18" charset="0"/>
                                </a:rPr>
                              </m:ctrlPr>
                            </m:accPr>
                            <m:e>
                              <m:r>
                                <a:rPr lang="en-US" sz="4000" i="1">
                                  <a:latin typeface="Cambria Math" panose="02040503050406030204" pitchFamily="18" charset="0"/>
                                </a:rPr>
                                <m:t>𝑚</m:t>
                              </m:r>
                            </m:e>
                          </m:acc>
                        </m:sub>
                      </m:sSub>
                      <m:d>
                        <m:dPr>
                          <m:ctrlPr>
                            <a:rPr lang="en-US" sz="4000" i="1">
                              <a:latin typeface="Cambria Math" panose="02040503050406030204" pitchFamily="18" charset="0"/>
                            </a:rPr>
                          </m:ctrlPr>
                        </m:dPr>
                        <m:e>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e>
                      </m:d>
                      <m:r>
                        <a:rPr lang="en-US" sz="4000" i="1" dirty="0">
                          <a:latin typeface="Cambria Math" panose="02040503050406030204" pitchFamily="18" charset="0"/>
                        </a:rPr>
                        <m:t>]</m:t>
                      </m:r>
                    </m:oMath>
                  </m:oMathPara>
                </a14:m>
                <a:endParaRPr lang="en-CA" sz="40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5"/>
                <a:ext cx="11121572" cy="5358947"/>
              </a:xfr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647950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1B4C4B4-A408-44EF-AB04-30DC8707D418}"/>
                  </a:ext>
                </a:extLst>
              </p:cNvPr>
              <p:cNvSpPr>
                <a:spLocks noGrp="1"/>
              </p:cNvSpPr>
              <p:nvPr>
                <p:ph idx="1"/>
              </p:nvPr>
            </p:nvSpPr>
            <p:spPr>
              <a:xfrm>
                <a:off x="243116" y="170996"/>
                <a:ext cx="3951513" cy="800554"/>
              </a:xfrm>
              <a:ln>
                <a:solidFill>
                  <a:schemeClr val="tx1"/>
                </a:solidFill>
              </a:ln>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𝑓</m:t>
                          </m:r>
                        </m:e>
                        <m:sub>
                          <m:acc>
                            <m:accPr>
                              <m:chr m:val="⃗"/>
                              <m:ctrlPr>
                                <a:rPr lang="en-US" sz="4800" i="1">
                                  <a:latin typeface="Cambria Math" panose="02040503050406030204" pitchFamily="18" charset="0"/>
                                </a:rPr>
                              </m:ctrlPr>
                            </m:accPr>
                            <m:e>
                              <m:r>
                                <a:rPr lang="en-US" sz="4800" i="1">
                                  <a:latin typeface="Cambria Math" panose="02040503050406030204" pitchFamily="18" charset="0"/>
                                </a:rPr>
                                <m:t>𝑚</m:t>
                              </m:r>
                            </m:e>
                          </m:acc>
                        </m:sub>
                      </m:sSub>
                      <m:d>
                        <m:dPr>
                          <m:ctrlPr>
                            <a:rPr lang="en-US" sz="4800" i="1">
                              <a:latin typeface="Cambria Math" panose="02040503050406030204" pitchFamily="18" charset="0"/>
                            </a:rPr>
                          </m:ctrlPr>
                        </m:dPr>
                        <m:e>
                          <m:r>
                            <a:rPr lang="en-US" sz="4800" i="1">
                              <a:solidFill>
                                <a:srgbClr val="FF0000"/>
                              </a:solidFill>
                              <a:latin typeface="Cambria Math" panose="02040503050406030204" pitchFamily="18" charset="0"/>
                            </a:rPr>
                            <m:t>𝑧</m:t>
                          </m:r>
                        </m:e>
                      </m:d>
                      <m:r>
                        <a:rPr lang="en-US" sz="4800" b="0" i="1" smtClean="0">
                          <a:latin typeface="Cambria Math" panose="02040503050406030204" pitchFamily="18" charset="0"/>
                        </a:rPr>
                        <m:t>:</m:t>
                      </m:r>
                      <m:r>
                        <a:rPr lang="en-US" sz="4800" b="0" i="1" smtClean="0">
                          <a:latin typeface="Cambria Math" panose="02040503050406030204" pitchFamily="18" charset="0"/>
                        </a:rPr>
                        <m:t>ℝ</m:t>
                      </m:r>
                      <m:r>
                        <a:rPr lang="en-US" sz="4800" b="0" i="1" smtClean="0">
                          <a:latin typeface="Cambria Math" panose="02040503050406030204" pitchFamily="18" charset="0"/>
                        </a:rPr>
                        <m:t>→</m:t>
                      </m:r>
                      <m:r>
                        <a:rPr lang="en-US" sz="4800" b="0" i="1" smtClean="0">
                          <a:latin typeface="Cambria Math" panose="02040503050406030204" pitchFamily="18" charset="0"/>
                        </a:rPr>
                        <m:t>ℝ</m:t>
                      </m:r>
                    </m:oMath>
                  </m:oMathPara>
                </a14:m>
                <a:endParaRPr lang="en-US" sz="4800" dirty="0"/>
              </a:p>
            </p:txBody>
          </p:sp>
        </mc:Choice>
        <mc:Fallback xmlns="">
          <p:sp>
            <p:nvSpPr>
              <p:cNvPr id="5" name="Content Placeholder 2">
                <a:extLst>
                  <a:ext uri="{FF2B5EF4-FFF2-40B4-BE49-F238E27FC236}">
                    <a16:creationId xmlns:a16="http://schemas.microsoft.com/office/drawing/2014/main" id="{81B4C4B4-A408-44EF-AB04-30DC8707D418}"/>
                  </a:ext>
                </a:extLst>
              </p:cNvPr>
              <p:cNvSpPr>
                <a:spLocks noGrp="1" noRot="1" noChangeAspect="1" noMove="1" noResize="1" noEditPoints="1" noAdjustHandles="1" noChangeArrowheads="1" noChangeShapeType="1" noTextEdit="1"/>
              </p:cNvSpPr>
              <p:nvPr>
                <p:ph idx="1"/>
              </p:nvPr>
            </p:nvSpPr>
            <p:spPr>
              <a:xfrm>
                <a:off x="243116" y="170996"/>
                <a:ext cx="3951513" cy="800554"/>
              </a:xfrm>
              <a:blipFill>
                <a:blip r:embed="rId2"/>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7B1890E-B992-4A8A-AF82-9F1177F67AA9}"/>
                  </a:ext>
                </a:extLst>
              </p:cNvPr>
              <p:cNvSpPr txBox="1">
                <a:spLocks/>
              </p:cNvSpPr>
              <p:nvPr/>
            </p:nvSpPr>
            <p:spPr>
              <a:xfrm>
                <a:off x="134259" y="3589110"/>
                <a:ext cx="4278084" cy="773340"/>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𝑓</m:t>
                          </m:r>
                        </m:e>
                        <m:sub>
                          <m:acc>
                            <m:accPr>
                              <m:chr m:val="⃗"/>
                              <m:ctrlPr>
                                <a:rPr lang="en-US" sz="4800" i="1">
                                  <a:latin typeface="Cambria Math" panose="02040503050406030204" pitchFamily="18" charset="0"/>
                                </a:rPr>
                              </m:ctrlPr>
                            </m:accPr>
                            <m:e>
                              <m:r>
                                <a:rPr lang="en-US" sz="4800" i="1">
                                  <a:latin typeface="Cambria Math" panose="02040503050406030204" pitchFamily="18" charset="0"/>
                                </a:rPr>
                                <m:t>𝑚</m:t>
                              </m:r>
                            </m:e>
                          </m:acc>
                        </m:sub>
                      </m:sSub>
                      <m:d>
                        <m:dPr>
                          <m:ctrlPr>
                            <a:rPr lang="en-US" sz="4800" i="1">
                              <a:latin typeface="Cambria Math" panose="02040503050406030204" pitchFamily="18" charset="0"/>
                            </a:rPr>
                          </m:ctrlPr>
                        </m:dPr>
                        <m:e>
                          <m:r>
                            <a:rPr lang="en-US" sz="4800" i="1">
                              <a:solidFill>
                                <a:srgbClr val="FF0000"/>
                              </a:solidFill>
                              <a:latin typeface="Cambria Math" panose="02040503050406030204" pitchFamily="18" charset="0"/>
                            </a:rPr>
                            <m:t>𝑧</m:t>
                          </m:r>
                        </m:e>
                      </m:d>
                      <m:r>
                        <a:rPr lang="en-US" sz="480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𝔽</m:t>
                          </m:r>
                        </m:e>
                        <m:sub>
                          <m:r>
                            <a:rPr lang="en-US" sz="4800" b="0" i="1" smtClean="0">
                              <a:latin typeface="Cambria Math" panose="02040503050406030204" pitchFamily="18" charset="0"/>
                            </a:rPr>
                            <m:t>8</m:t>
                          </m:r>
                        </m:sub>
                      </m:sSub>
                      <m:r>
                        <a:rPr lang="en-US" sz="480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𝔽</m:t>
                          </m:r>
                        </m:e>
                        <m:sub>
                          <m:r>
                            <a:rPr lang="en-US" sz="4800" i="1">
                              <a:latin typeface="Cambria Math" panose="02040503050406030204" pitchFamily="18" charset="0"/>
                            </a:rPr>
                            <m:t>8</m:t>
                          </m:r>
                        </m:sub>
                      </m:sSub>
                    </m:oMath>
                  </m:oMathPara>
                </a14:m>
                <a:endParaRPr lang="en-US" sz="4800" dirty="0"/>
              </a:p>
            </p:txBody>
          </p:sp>
        </mc:Choice>
        <mc:Fallback xmlns="">
          <p:sp>
            <p:nvSpPr>
              <p:cNvPr id="6" name="Content Placeholder 2">
                <a:extLst>
                  <a:ext uri="{FF2B5EF4-FFF2-40B4-BE49-F238E27FC236}">
                    <a16:creationId xmlns:a16="http://schemas.microsoft.com/office/drawing/2014/main" id="{47B1890E-B992-4A8A-AF82-9F1177F67AA9}"/>
                  </a:ext>
                </a:extLst>
              </p:cNvPr>
              <p:cNvSpPr txBox="1">
                <a:spLocks noRot="1" noChangeAspect="1" noMove="1" noResize="1" noEditPoints="1" noAdjustHandles="1" noChangeArrowheads="1" noChangeShapeType="1" noTextEdit="1"/>
              </p:cNvSpPr>
              <p:nvPr/>
            </p:nvSpPr>
            <p:spPr>
              <a:xfrm>
                <a:off x="134259" y="3589110"/>
                <a:ext cx="4278084" cy="773340"/>
              </a:xfrm>
              <a:prstGeom prst="rect">
                <a:avLst/>
              </a:prstGeom>
              <a:blipFill>
                <a:blip r:embed="rId3"/>
                <a:stretch>
                  <a:fillRect/>
                </a:stretch>
              </a:blipFill>
              <a:ln>
                <a:solidFill>
                  <a:schemeClr val="tx1"/>
                </a:solidFill>
              </a:ln>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F7506D6F-AC47-481E-B67B-E1839C7E43F3}"/>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FC37DFA-412B-427E-8763-1EA4E3391D47}"/>
                  </a:ext>
                </a:extLst>
              </p:cNvPr>
              <p:cNvSpPr txBox="1">
                <a:spLocks/>
              </p:cNvSpPr>
              <p:nvPr/>
            </p:nvSpPr>
            <p:spPr>
              <a:xfrm>
                <a:off x="87088" y="5295900"/>
                <a:ext cx="6792683"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𝑧</m:t>
                          </m:r>
                        </m:e>
                      </m:d>
                      <m:r>
                        <a:rPr lang="en-US" sz="3200" i="1">
                          <a:latin typeface="Cambria Math" panose="02040503050406030204" pitchFamily="18" charset="0"/>
                        </a:rPr>
                        <m:t>=</m:t>
                      </m:r>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solidFill>
                                <a:srgbClr val="0070C0"/>
                              </a:solidFill>
                              <a:latin typeface="Cambria Math" panose="02040503050406030204" pitchFamily="18" charset="0"/>
                            </a:rPr>
                            <m:t>𝑥</m:t>
                          </m:r>
                        </m:e>
                        <m:sup>
                          <m:r>
                            <a:rPr lang="en-US" sz="3200" i="1" dirty="0">
                              <a:latin typeface="Cambria Math" panose="02040503050406030204" pitchFamily="18" charset="0"/>
                            </a:rPr>
                            <m:t>2</m:t>
                          </m:r>
                        </m:sup>
                      </m:sSup>
                      <m:r>
                        <a:rPr lang="en-US" sz="3200" i="1" dirty="0">
                          <a:latin typeface="Cambria Math" panose="02040503050406030204" pitchFamily="18" charset="0"/>
                        </a:rPr>
                        <m:t>)</m:t>
                      </m:r>
                      <m:r>
                        <a:rPr lang="en-US" sz="3200" i="1">
                          <a:latin typeface="Cambria Math" panose="02040503050406030204" pitchFamily="18" charset="0"/>
                        </a:rPr>
                        <m:t>+</m:t>
                      </m:r>
                      <m:r>
                        <a:rPr lang="en-US" sz="3200" i="1" dirty="0">
                          <a:latin typeface="Cambria Math" panose="02040503050406030204" pitchFamily="18" charset="0"/>
                        </a:rPr>
                        <m:t>(</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m:t>
                      </m:r>
                      <m:r>
                        <a:rPr lang="en-US" sz="3200" i="1">
                          <a:solidFill>
                            <a:srgbClr val="FF0000"/>
                          </a:solidFill>
                          <a:latin typeface="Cambria Math" panose="02040503050406030204" pitchFamily="18" charset="0"/>
                        </a:rPr>
                        <m:t>𝑧</m:t>
                      </m:r>
                      <m:r>
                        <a:rPr lang="en-US" sz="3200" i="1">
                          <a:latin typeface="Cambria Math" panose="02040503050406030204" pitchFamily="18" charset="0"/>
                        </a:rPr>
                        <m:t>+</m:t>
                      </m:r>
                      <m:r>
                        <a:rPr lang="en-US" sz="3200" i="1" dirty="0">
                          <a:latin typeface="Cambria Math" panose="02040503050406030204" pitchFamily="18" charset="0"/>
                        </a:rPr>
                        <m:t>(1+</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FF0000"/>
                              </a:solidFill>
                              <a:latin typeface="Cambria Math" panose="02040503050406030204" pitchFamily="18" charset="0"/>
                            </a:rPr>
                            <m:t>𝑧</m:t>
                          </m:r>
                        </m:e>
                        <m:sup>
                          <m:r>
                            <a:rPr lang="en-US" sz="3200" i="1">
                              <a:latin typeface="Cambria Math" panose="02040503050406030204" pitchFamily="18" charset="0"/>
                            </a:rPr>
                            <m:t>2</m:t>
                          </m:r>
                        </m:sup>
                      </m:sSup>
                    </m:oMath>
                  </m:oMathPara>
                </a14:m>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CA" sz="3200" dirty="0"/>
              </a:p>
              <a:p>
                <a:pPr marL="0" indent="0">
                  <a:buFont typeface="Arial" panose="020B0604020202020204" pitchFamily="34" charset="0"/>
                  <a:buNone/>
                </a:pPr>
                <a:endParaRPr lang="en-CA" sz="3200" dirty="0"/>
              </a:p>
            </p:txBody>
          </p:sp>
        </mc:Choice>
        <mc:Fallback xmlns="">
          <p:sp>
            <p:nvSpPr>
              <p:cNvPr id="11" name="Content Placeholder 2">
                <a:extLst>
                  <a:ext uri="{FF2B5EF4-FFF2-40B4-BE49-F238E27FC236}">
                    <a16:creationId xmlns:a16="http://schemas.microsoft.com/office/drawing/2014/main" id="{EFC37DFA-412B-427E-8763-1EA4E3391D47}"/>
                  </a:ext>
                </a:extLst>
              </p:cNvPr>
              <p:cNvSpPr txBox="1">
                <a:spLocks noRot="1" noChangeAspect="1" noMove="1" noResize="1" noEditPoints="1" noAdjustHandles="1" noChangeArrowheads="1" noChangeShapeType="1" noTextEdit="1"/>
              </p:cNvSpPr>
              <p:nvPr/>
            </p:nvSpPr>
            <p:spPr>
              <a:xfrm>
                <a:off x="87088" y="5295900"/>
                <a:ext cx="6792683" cy="5905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124CECA7-64FF-4A4E-8ED3-2660B02D091D}"/>
                  </a:ext>
                </a:extLst>
              </p:cNvPr>
              <p:cNvSpPr txBox="1">
                <a:spLocks/>
              </p:cNvSpPr>
              <p:nvPr/>
            </p:nvSpPr>
            <p:spPr>
              <a:xfrm>
                <a:off x="244023" y="1736270"/>
                <a:ext cx="5392055" cy="616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r>
                        <a:rPr lang="en-US" sz="3600" b="0" i="1" dirty="0" smtClean="0">
                          <a:latin typeface="Cambria Math" panose="02040503050406030204" pitchFamily="18" charset="0"/>
                        </a:rPr>
                        <m:t>1</m:t>
                      </m:r>
                      <m:r>
                        <a:rPr lang="en-US" sz="3600" i="1" smtClean="0">
                          <a:latin typeface="Cambria Math" panose="02040503050406030204" pitchFamily="18" charset="0"/>
                        </a:rPr>
                        <m:t>+</m:t>
                      </m:r>
                      <m:r>
                        <a:rPr lang="en-US" sz="3600" b="0" i="1" smtClean="0">
                          <a:latin typeface="Cambria Math" panose="02040503050406030204" pitchFamily="18" charset="0"/>
                        </a:rPr>
                        <m:t>(−</m:t>
                      </m:r>
                      <m:r>
                        <a:rPr lang="en-US" sz="3600" b="0" i="1" dirty="0" smtClean="0">
                          <a:latin typeface="Cambria Math" panose="02040503050406030204" pitchFamily="18" charset="0"/>
                        </a:rPr>
                        <m:t>2)</m:t>
                      </m:r>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r>
                        <a:rPr lang="en-US" sz="3600" b="0" i="1" dirty="0" smtClean="0">
                          <a:latin typeface="Cambria Math" panose="02040503050406030204" pitchFamily="18" charset="0"/>
                        </a:rPr>
                        <m:t>3</m:t>
                      </m:r>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oMath>
                  </m:oMathPara>
                </a14:m>
                <a:endParaRPr lang="en-US" sz="2000" dirty="0"/>
              </a:p>
            </p:txBody>
          </p:sp>
        </mc:Choice>
        <mc:Fallback xmlns="">
          <p:sp>
            <p:nvSpPr>
              <p:cNvPr id="12" name="Content Placeholder 2">
                <a:extLst>
                  <a:ext uri="{FF2B5EF4-FFF2-40B4-BE49-F238E27FC236}">
                    <a16:creationId xmlns:a16="http://schemas.microsoft.com/office/drawing/2014/main" id="{124CECA7-64FF-4A4E-8ED3-2660B02D091D}"/>
                  </a:ext>
                </a:extLst>
              </p:cNvPr>
              <p:cNvSpPr txBox="1">
                <a:spLocks noRot="1" noChangeAspect="1" noMove="1" noResize="1" noEditPoints="1" noAdjustHandles="1" noChangeArrowheads="1" noChangeShapeType="1" noTextEdit="1"/>
              </p:cNvSpPr>
              <p:nvPr/>
            </p:nvSpPr>
            <p:spPr>
              <a:xfrm>
                <a:off x="244023" y="1736270"/>
                <a:ext cx="5392055" cy="61685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B08BC2FB-418D-4F0B-936B-F54220F72EAE}"/>
                  </a:ext>
                </a:extLst>
              </p:cNvPr>
              <p:cNvSpPr txBox="1">
                <a:spLocks/>
              </p:cNvSpPr>
              <p:nvPr/>
            </p:nvSpPr>
            <p:spPr>
              <a:xfrm>
                <a:off x="288473" y="2585356"/>
                <a:ext cx="6436177" cy="616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𝑐</m:t>
                          </m:r>
                        </m:e>
                      </m:acc>
                      <m:r>
                        <a:rPr lang="en-US" sz="2400" i="1">
                          <a:latin typeface="Cambria Math" panose="02040503050406030204" pitchFamily="18" charset="0"/>
                        </a:rPr>
                        <m:t>=</m:t>
                      </m:r>
                      <m:r>
                        <a:rPr lang="en-US" sz="2400" b="0" i="1" dirty="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b="0" i="1" smtClean="0">
                              <a:latin typeface="Cambria Math" panose="02040503050406030204" pitchFamily="18" charset="0"/>
                            </a:rPr>
                            <m:t>−2</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i="1">
                              <a:latin typeface="Cambria Math" panose="02040503050406030204" pitchFamily="18" charset="0"/>
                            </a:rPr>
                            <m:t>1</m:t>
                          </m:r>
                        </m:e>
                      </m:d>
                      <m:r>
                        <a:rPr lang="en-US" sz="2400" i="1">
                          <a:solidFill>
                            <a:schemeClr val="accent2">
                              <a:lumMod val="75000"/>
                            </a:schemeClr>
                          </a:solidFill>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b="0" i="1" smtClean="0">
                              <a:solidFill>
                                <a:schemeClr val="tx1"/>
                              </a:solidFill>
                              <a:latin typeface="Cambria Math" panose="02040503050406030204" pitchFamily="18" charset="0"/>
                            </a:rPr>
                            <m:t>0</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b="0" i="1" smtClean="0">
                              <a:latin typeface="Cambria Math" panose="02040503050406030204" pitchFamily="18" charset="0"/>
                            </a:rPr>
                            <m:t>1</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b="0" i="1" smtClean="0">
                              <a:latin typeface="Cambria Math" panose="02040503050406030204" pitchFamily="18" charset="0"/>
                            </a:rPr>
                            <m:t>2</m:t>
                          </m:r>
                        </m:e>
                      </m:d>
                      <m:r>
                        <a:rPr lang="en-US" sz="2400" b="0" i="1" dirty="0" smtClean="0">
                          <a:latin typeface="Cambria Math" panose="02040503050406030204" pitchFamily="18" charset="0"/>
                        </a:rPr>
                        <m:t>]</m:t>
                      </m:r>
                    </m:oMath>
                  </m:oMathPara>
                </a14:m>
                <a:endParaRPr lang="en-US" sz="1400" dirty="0"/>
              </a:p>
            </p:txBody>
          </p:sp>
        </mc:Choice>
        <mc:Fallback xmlns="">
          <p:sp>
            <p:nvSpPr>
              <p:cNvPr id="13" name="Content Placeholder 2">
                <a:extLst>
                  <a:ext uri="{FF2B5EF4-FFF2-40B4-BE49-F238E27FC236}">
                    <a16:creationId xmlns:a16="http://schemas.microsoft.com/office/drawing/2014/main" id="{B08BC2FB-418D-4F0B-936B-F54220F72EAE}"/>
                  </a:ext>
                </a:extLst>
              </p:cNvPr>
              <p:cNvSpPr txBox="1">
                <a:spLocks noRot="1" noChangeAspect="1" noMove="1" noResize="1" noEditPoints="1" noAdjustHandles="1" noChangeArrowheads="1" noChangeShapeType="1" noTextEdit="1"/>
              </p:cNvSpPr>
              <p:nvPr/>
            </p:nvSpPr>
            <p:spPr>
              <a:xfrm>
                <a:off x="288473" y="2585356"/>
                <a:ext cx="6436177" cy="616858"/>
              </a:xfrm>
              <a:prstGeom prst="rect">
                <a:avLst/>
              </a:prstGeom>
              <a:blipFill>
                <a:blip r:embed="rId6"/>
                <a:stretch>
                  <a:fillRect l="-95" t="-20792" r="-3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025FF40-DB93-4413-9D7E-2000FC484A75}"/>
                  </a:ext>
                </a:extLst>
              </p:cNvPr>
              <p:cNvSpPr txBox="1">
                <a:spLocks/>
              </p:cNvSpPr>
              <p:nvPr/>
            </p:nvSpPr>
            <p:spPr>
              <a:xfrm>
                <a:off x="0" y="6213929"/>
                <a:ext cx="6651171" cy="4726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𝑐</m:t>
                          </m:r>
                        </m:e>
                      </m:acc>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i="1">
                              <a:latin typeface="Cambria Math" panose="02040503050406030204" pitchFamily="18" charset="0"/>
                            </a:rPr>
                            <m:t>1</m:t>
                          </m:r>
                        </m:e>
                      </m:d>
                      <m:r>
                        <a:rPr lang="en-US" sz="2400" i="1">
                          <a:solidFill>
                            <a:schemeClr val="accent2">
                              <a:lumMod val="75000"/>
                            </a:schemeClr>
                          </a:solidFill>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i="1">
                              <a:solidFill>
                                <a:srgbClr val="0070C0"/>
                              </a:solidFill>
                              <a:latin typeface="Cambria Math" panose="02040503050406030204" pitchFamily="18" charset="0"/>
                            </a:rPr>
                            <m:t>𝑥</m:t>
                          </m:r>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solidFill>
                                    <a:srgbClr val="0070C0"/>
                                  </a:solidFill>
                                  <a:latin typeface="Cambria Math" panose="02040503050406030204" pitchFamily="18" charset="0"/>
                                </a:rPr>
                                <m:t>𝑥</m:t>
                              </m:r>
                            </m:e>
                            <m:sup>
                              <m:r>
                                <a:rPr lang="en-US" sz="2400" i="1">
                                  <a:latin typeface="Cambria Math" panose="02040503050406030204" pitchFamily="18" charset="0"/>
                                </a:rPr>
                                <m:t>2</m:t>
                              </m:r>
                            </m:sup>
                          </m:sSup>
                        </m:e>
                      </m:d>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acc>
                            <m:accPr>
                              <m:chr m:val="⃗"/>
                              <m:ctrlPr>
                                <a:rPr lang="en-US" sz="2400" i="1">
                                  <a:latin typeface="Cambria Math" panose="02040503050406030204" pitchFamily="18" charset="0"/>
                                </a:rPr>
                              </m:ctrlPr>
                            </m:accPr>
                            <m:e>
                              <m:r>
                                <a:rPr lang="en-US" sz="2400" i="1">
                                  <a:latin typeface="Cambria Math" panose="02040503050406030204" pitchFamily="18" charset="0"/>
                                </a:rPr>
                                <m:t>𝑚</m:t>
                              </m:r>
                            </m:e>
                          </m:acc>
                        </m:sub>
                      </m:sSub>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solidFill>
                                <a:srgbClr val="0070C0"/>
                              </a:solidFill>
                              <a:latin typeface="Cambria Math" panose="02040503050406030204" pitchFamily="18" charset="0"/>
                            </a:rPr>
                            <m:t>𝑥</m:t>
                          </m:r>
                        </m:e>
                      </m:d>
                      <m:r>
                        <a:rPr lang="en-US" sz="2400" i="1" dirty="0">
                          <a:latin typeface="Cambria Math" panose="02040503050406030204" pitchFamily="18" charset="0"/>
                        </a:rPr>
                        <m:t>]</m:t>
                      </m:r>
                    </m:oMath>
                  </m:oMathPara>
                </a14:m>
                <a:endParaRPr lang="en-CA" sz="2400" dirty="0"/>
              </a:p>
            </p:txBody>
          </p:sp>
        </mc:Choice>
        <mc:Fallback xmlns="">
          <p:sp>
            <p:nvSpPr>
              <p:cNvPr id="14" name="Content Placeholder 2">
                <a:extLst>
                  <a:ext uri="{FF2B5EF4-FFF2-40B4-BE49-F238E27FC236}">
                    <a16:creationId xmlns:a16="http://schemas.microsoft.com/office/drawing/2014/main" id="{0025FF40-DB93-4413-9D7E-2000FC484A75}"/>
                  </a:ext>
                </a:extLst>
              </p:cNvPr>
              <p:cNvSpPr txBox="1">
                <a:spLocks noRot="1" noChangeAspect="1" noMove="1" noResize="1" noEditPoints="1" noAdjustHandles="1" noChangeArrowheads="1" noChangeShapeType="1" noTextEdit="1"/>
              </p:cNvSpPr>
              <p:nvPr/>
            </p:nvSpPr>
            <p:spPr>
              <a:xfrm>
                <a:off x="0" y="6213929"/>
                <a:ext cx="6651171" cy="472622"/>
              </a:xfrm>
              <a:prstGeom prst="rect">
                <a:avLst/>
              </a:prstGeom>
              <a:blipFill>
                <a:blip r:embed="rId7"/>
                <a:stretch>
                  <a:fillRect l="-92" t="-26923" r="-550" b="-641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8E357AC-7D5E-44C7-A0DA-82A945479BC0}"/>
                  </a:ext>
                </a:extLst>
              </p:cNvPr>
              <p:cNvSpPr/>
              <p:nvPr/>
            </p:nvSpPr>
            <p:spPr>
              <a:xfrm>
                <a:off x="148360" y="4520684"/>
                <a:ext cx="533396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r>
                        <a:rPr lang="en-US" sz="3200" i="1" dirty="0">
                          <a:latin typeface="Cambria Math" panose="02040503050406030204" pitchFamily="18" charset="0"/>
                        </a:rPr>
                        <m:t>=[(1+</m:t>
                      </m:r>
                      <m:sSup>
                        <m:sSupPr>
                          <m:ctrlPr>
                            <a:rPr lang="en-US" sz="3200" i="1" dirty="0">
                              <a:latin typeface="Cambria Math" panose="02040503050406030204" pitchFamily="18" charset="0"/>
                            </a:rPr>
                          </m:ctrlPr>
                        </m:sSupPr>
                        <m:e>
                          <m:r>
                            <a:rPr lang="en-US" sz="3200" i="1" dirty="0">
                              <a:solidFill>
                                <a:srgbClr val="0070C0"/>
                              </a:solidFill>
                              <a:latin typeface="Cambria Math" panose="02040503050406030204" pitchFamily="18" charset="0"/>
                            </a:rPr>
                            <m:t>𝑥</m:t>
                          </m:r>
                        </m:e>
                        <m:sup>
                          <m:r>
                            <a:rPr lang="en-US" sz="3200" i="1" dirty="0">
                              <a:latin typeface="Cambria Math" panose="02040503050406030204" pitchFamily="18" charset="0"/>
                            </a:rPr>
                            <m:t>2</m:t>
                          </m:r>
                        </m:sup>
                      </m:sSup>
                      <m:r>
                        <a:rPr lang="en-US" sz="3200" i="1" dirty="0">
                          <a:latin typeface="Cambria Math" panose="02040503050406030204" pitchFamily="18" charset="0"/>
                        </a:rPr>
                        <m:t>)   (</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   (1+</m:t>
                      </m:r>
                      <m:r>
                        <a:rPr lang="en-US" sz="3200" i="1" dirty="0">
                          <a:solidFill>
                            <a:srgbClr val="0070C0"/>
                          </a:solidFill>
                          <a:latin typeface="Cambria Math" panose="02040503050406030204" pitchFamily="18" charset="0"/>
                        </a:rPr>
                        <m:t>𝑥</m:t>
                      </m:r>
                      <m:r>
                        <a:rPr lang="en-US" sz="3200" i="1" dirty="0">
                          <a:latin typeface="Cambria Math" panose="02040503050406030204" pitchFamily="18" charset="0"/>
                        </a:rPr>
                        <m:t>)]</m:t>
                      </m:r>
                    </m:oMath>
                  </m:oMathPara>
                </a14:m>
                <a:endParaRPr lang="en-CA" sz="3200" dirty="0"/>
              </a:p>
            </p:txBody>
          </p:sp>
        </mc:Choice>
        <mc:Fallback xmlns="">
          <p:sp>
            <p:nvSpPr>
              <p:cNvPr id="15" name="Rectangle 14">
                <a:extLst>
                  <a:ext uri="{FF2B5EF4-FFF2-40B4-BE49-F238E27FC236}">
                    <a16:creationId xmlns:a16="http://schemas.microsoft.com/office/drawing/2014/main" id="{48E357AC-7D5E-44C7-A0DA-82A945479BC0}"/>
                  </a:ext>
                </a:extLst>
              </p:cNvPr>
              <p:cNvSpPr>
                <a:spLocks noRot="1" noChangeAspect="1" noMove="1" noResize="1" noEditPoints="1" noAdjustHandles="1" noChangeArrowheads="1" noChangeShapeType="1" noTextEdit="1"/>
              </p:cNvSpPr>
              <p:nvPr/>
            </p:nvSpPr>
            <p:spPr>
              <a:xfrm>
                <a:off x="148360" y="4520684"/>
                <a:ext cx="5333961" cy="584775"/>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D152AE5-2ABE-4B4A-832E-5B0CC2086824}"/>
                  </a:ext>
                </a:extLst>
              </p:cNvPr>
              <p:cNvSpPr/>
              <p:nvPr/>
            </p:nvSpPr>
            <p:spPr>
              <a:xfrm>
                <a:off x="224560" y="1072634"/>
                <a:ext cx="331949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𝑚</m:t>
                          </m:r>
                        </m:e>
                      </m:acc>
                      <m:r>
                        <a:rPr lang="en-US" sz="3200" i="1" dirty="0">
                          <a:latin typeface="Cambria Math" panose="02040503050406030204" pitchFamily="18" charset="0"/>
                        </a:rPr>
                        <m:t>=[</m:t>
                      </m:r>
                      <m:r>
                        <a:rPr lang="en-US" sz="3200" b="0" i="1" dirty="0" smtClean="0">
                          <a:latin typeface="Cambria Math" panose="02040503050406030204" pitchFamily="18" charset="0"/>
                        </a:rPr>
                        <m:t>1</m:t>
                      </m:r>
                      <m:r>
                        <a:rPr lang="en-US" sz="3200" i="1" dirty="0">
                          <a:latin typeface="Cambria Math" panose="02040503050406030204" pitchFamily="18" charset="0"/>
                        </a:rPr>
                        <m:t>   (</m:t>
                      </m:r>
                      <m:r>
                        <a:rPr lang="en-US" sz="3200" b="0" i="1" dirty="0" smtClean="0">
                          <a:solidFill>
                            <a:schemeClr val="tx1"/>
                          </a:solidFill>
                          <a:latin typeface="Cambria Math" panose="02040503050406030204" pitchFamily="18" charset="0"/>
                        </a:rPr>
                        <m:t>−2</m:t>
                      </m:r>
                      <m:r>
                        <a:rPr lang="en-US" sz="3200" i="1" dirty="0">
                          <a:latin typeface="Cambria Math" panose="02040503050406030204" pitchFamily="18" charset="0"/>
                        </a:rPr>
                        <m:t>)   </m:t>
                      </m:r>
                      <m:r>
                        <a:rPr lang="en-US" sz="3200" b="0" i="1" dirty="0" smtClean="0">
                          <a:latin typeface="Cambria Math" panose="02040503050406030204" pitchFamily="18" charset="0"/>
                        </a:rPr>
                        <m:t>3</m:t>
                      </m:r>
                      <m:r>
                        <a:rPr lang="en-US" sz="3200" i="1" dirty="0">
                          <a:latin typeface="Cambria Math" panose="02040503050406030204" pitchFamily="18" charset="0"/>
                        </a:rPr>
                        <m:t>]</m:t>
                      </m:r>
                    </m:oMath>
                  </m:oMathPara>
                </a14:m>
                <a:endParaRPr lang="en-CA" sz="3200" dirty="0"/>
              </a:p>
            </p:txBody>
          </p:sp>
        </mc:Choice>
        <mc:Fallback xmlns="">
          <p:sp>
            <p:nvSpPr>
              <p:cNvPr id="16" name="Rectangle 15">
                <a:extLst>
                  <a:ext uri="{FF2B5EF4-FFF2-40B4-BE49-F238E27FC236}">
                    <a16:creationId xmlns:a16="http://schemas.microsoft.com/office/drawing/2014/main" id="{BD152AE5-2ABE-4B4A-832E-5B0CC2086824}"/>
                  </a:ext>
                </a:extLst>
              </p:cNvPr>
              <p:cNvSpPr>
                <a:spLocks noRot="1" noChangeAspect="1" noMove="1" noResize="1" noEditPoints="1" noAdjustHandles="1" noChangeArrowheads="1" noChangeShapeType="1" noTextEdit="1"/>
              </p:cNvSpPr>
              <p:nvPr/>
            </p:nvSpPr>
            <p:spPr>
              <a:xfrm>
                <a:off x="224560" y="1072634"/>
                <a:ext cx="3319498" cy="584775"/>
              </a:xfrm>
              <a:prstGeom prst="rect">
                <a:avLst/>
              </a:prstGeom>
              <a:blipFill>
                <a:blip r:embed="rId9"/>
                <a:stretch>
                  <a:fillRect/>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DDB508CD-28F3-4C6A-81A1-AB223DD99A9D}"/>
              </a:ext>
            </a:extLst>
          </p:cNvPr>
          <p:cNvGrpSpPr/>
          <p:nvPr/>
        </p:nvGrpSpPr>
        <p:grpSpPr>
          <a:xfrm>
            <a:off x="6836014" y="3524250"/>
            <a:ext cx="2824311" cy="2362198"/>
            <a:chOff x="7020879" y="1317062"/>
            <a:chExt cx="4575486" cy="3826847"/>
          </a:xfrm>
        </p:grpSpPr>
        <p:grpSp>
          <p:nvGrpSpPr>
            <p:cNvPr id="20" name="Group 19">
              <a:extLst>
                <a:ext uri="{FF2B5EF4-FFF2-40B4-BE49-F238E27FC236}">
                  <a16:creationId xmlns:a16="http://schemas.microsoft.com/office/drawing/2014/main" id="{6AEB8604-CA55-4F7D-B524-C077573B4525}"/>
                </a:ext>
              </a:extLst>
            </p:cNvPr>
            <p:cNvGrpSpPr/>
            <p:nvPr/>
          </p:nvGrpSpPr>
          <p:grpSpPr>
            <a:xfrm>
              <a:off x="7239095" y="1454029"/>
              <a:ext cx="3796297" cy="3555357"/>
              <a:chOff x="7432020" y="4640091"/>
              <a:chExt cx="1944860" cy="1821425"/>
            </a:xfrm>
          </p:grpSpPr>
          <p:cxnSp>
            <p:nvCxnSpPr>
              <p:cNvPr id="45" name="Straight Connector 44">
                <a:extLst>
                  <a:ext uri="{FF2B5EF4-FFF2-40B4-BE49-F238E27FC236}">
                    <a16:creationId xmlns:a16="http://schemas.microsoft.com/office/drawing/2014/main" id="{F57A2108-78E4-4EE4-BBAD-48304F897A6B}"/>
                  </a:ext>
                </a:extLst>
              </p:cNvPr>
              <p:cNvCxnSpPr>
                <a:cxnSpLocks/>
                <a:endCxn id="63"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0EB0A8F-EC1F-47E4-BE44-0A1E22E21B83}"/>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A1EA2F-D0C6-4E09-8EC3-222DE381F849}"/>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A92830-F06D-4FAF-8130-9E0A6B42263B}"/>
                  </a:ext>
                </a:extLst>
              </p:cNvPr>
              <p:cNvCxnSpPr>
                <a:cxnSpLocks/>
                <a:stCxn id="54" idx="7"/>
                <a:endCxn id="62"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3DED60E-C3AB-48E8-98AA-498E29015705}"/>
                  </a:ext>
                </a:extLst>
              </p:cNvPr>
              <p:cNvGrpSpPr/>
              <p:nvPr/>
            </p:nvGrpSpPr>
            <p:grpSpPr>
              <a:xfrm>
                <a:off x="7990512" y="4640091"/>
                <a:ext cx="1386368" cy="1322439"/>
                <a:chOff x="7510442" y="4853789"/>
                <a:chExt cx="1386368" cy="1322439"/>
              </a:xfrm>
            </p:grpSpPr>
            <p:sp>
              <p:nvSpPr>
                <p:cNvPr id="59" name="Oval 58">
                  <a:extLst>
                    <a:ext uri="{FF2B5EF4-FFF2-40B4-BE49-F238E27FC236}">
                      <a16:creationId xmlns:a16="http://schemas.microsoft.com/office/drawing/2014/main" id="{4F748644-CF36-43FE-BAAE-0A53457028EE}"/>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60" name="Oval 59">
                  <a:extLst>
                    <a:ext uri="{FF2B5EF4-FFF2-40B4-BE49-F238E27FC236}">
                      <a16:creationId xmlns:a16="http://schemas.microsoft.com/office/drawing/2014/main" id="{FE965891-99B7-4DEF-8295-4768C4B864D1}"/>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61" name="Straight Connector 60">
                  <a:extLst>
                    <a:ext uri="{FF2B5EF4-FFF2-40B4-BE49-F238E27FC236}">
                      <a16:creationId xmlns:a16="http://schemas.microsoft.com/office/drawing/2014/main" id="{405247CA-81B9-4558-9C13-D8ED1A5875F7}"/>
                    </a:ext>
                  </a:extLst>
                </p:cNvPr>
                <p:cNvCxnSpPr>
                  <a:cxnSpLocks/>
                  <a:stCxn id="59" idx="6"/>
                  <a:endCxn id="60"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9F29FA68-31BA-41D4-B27A-DBE11278DF5A}"/>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63" name="Oval 62">
                  <a:extLst>
                    <a:ext uri="{FF2B5EF4-FFF2-40B4-BE49-F238E27FC236}">
                      <a16:creationId xmlns:a16="http://schemas.microsoft.com/office/drawing/2014/main" id="{61226D02-7EC4-409F-A167-2975CF068351}"/>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64" name="Straight Connector 63">
                  <a:extLst>
                    <a:ext uri="{FF2B5EF4-FFF2-40B4-BE49-F238E27FC236}">
                      <a16:creationId xmlns:a16="http://schemas.microsoft.com/office/drawing/2014/main" id="{9673B3A3-470B-4E00-B535-6DAF82DEE6EA}"/>
                    </a:ext>
                  </a:extLst>
                </p:cNvPr>
                <p:cNvCxnSpPr>
                  <a:cxnSpLocks/>
                  <a:stCxn id="62" idx="6"/>
                  <a:endCxn id="63"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8A94FDC-D15A-411F-A4A7-75241998F6AD}"/>
                    </a:ext>
                  </a:extLst>
                </p:cNvPr>
                <p:cNvCxnSpPr>
                  <a:cxnSpLocks/>
                  <a:stCxn id="62" idx="4"/>
                  <a:endCxn id="59"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AB70BA2-C0F5-4FD6-A1EF-19A809D89A95}"/>
                    </a:ext>
                  </a:extLst>
                </p:cNvPr>
                <p:cNvCxnSpPr>
                  <a:cxnSpLocks/>
                  <a:stCxn id="63" idx="4"/>
                  <a:endCxn id="60"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4A382B8E-9F75-488E-B8BD-FD4CE8F2E9DD}"/>
                  </a:ext>
                </a:extLst>
              </p:cNvPr>
              <p:cNvGrpSpPr/>
              <p:nvPr/>
            </p:nvGrpSpPr>
            <p:grpSpPr>
              <a:xfrm>
                <a:off x="7432020" y="5139077"/>
                <a:ext cx="1386368" cy="1322439"/>
                <a:chOff x="7510442" y="4853789"/>
                <a:chExt cx="1386368" cy="1322439"/>
              </a:xfrm>
            </p:grpSpPr>
            <p:sp>
              <p:nvSpPr>
                <p:cNvPr id="51" name="Oval 50">
                  <a:extLst>
                    <a:ext uri="{FF2B5EF4-FFF2-40B4-BE49-F238E27FC236}">
                      <a16:creationId xmlns:a16="http://schemas.microsoft.com/office/drawing/2014/main" id="{F958D254-E93C-4D4A-9CDE-5728356C72E0}"/>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52" name="Oval 51">
                  <a:extLst>
                    <a:ext uri="{FF2B5EF4-FFF2-40B4-BE49-F238E27FC236}">
                      <a16:creationId xmlns:a16="http://schemas.microsoft.com/office/drawing/2014/main" id="{D489D374-28A6-42CF-A627-95C00CF1C9C7}"/>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53" name="Straight Connector 52">
                  <a:extLst>
                    <a:ext uri="{FF2B5EF4-FFF2-40B4-BE49-F238E27FC236}">
                      <a16:creationId xmlns:a16="http://schemas.microsoft.com/office/drawing/2014/main" id="{81C7F13B-3274-48A5-8966-9DEBC33BC2DA}"/>
                    </a:ext>
                  </a:extLst>
                </p:cNvPr>
                <p:cNvCxnSpPr>
                  <a:cxnSpLocks/>
                  <a:stCxn id="51" idx="6"/>
                  <a:endCxn id="52"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F89B049-1599-493A-90AB-8057A792140C}"/>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55" name="Oval 54">
                  <a:extLst>
                    <a:ext uri="{FF2B5EF4-FFF2-40B4-BE49-F238E27FC236}">
                      <a16:creationId xmlns:a16="http://schemas.microsoft.com/office/drawing/2014/main" id="{D04E52CC-66CA-4603-9005-18B7A250284E}"/>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56" name="Straight Connector 55">
                  <a:extLst>
                    <a:ext uri="{FF2B5EF4-FFF2-40B4-BE49-F238E27FC236}">
                      <a16:creationId xmlns:a16="http://schemas.microsoft.com/office/drawing/2014/main" id="{61EB237D-62AF-4275-928E-D191AF814512}"/>
                    </a:ext>
                  </a:extLst>
                </p:cNvPr>
                <p:cNvCxnSpPr>
                  <a:cxnSpLocks/>
                  <a:stCxn id="54" idx="6"/>
                  <a:endCxn id="55"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E8EACD7-AAAC-4DC1-8FE6-8CE017AABFD9}"/>
                    </a:ext>
                  </a:extLst>
                </p:cNvPr>
                <p:cNvCxnSpPr>
                  <a:cxnSpLocks/>
                  <a:stCxn id="54" idx="4"/>
                  <a:endCxn id="51"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498D9C-8094-451B-BFF6-E00ADF0DFA0F}"/>
                    </a:ext>
                  </a:extLst>
                </p:cNvPr>
                <p:cNvCxnSpPr>
                  <a:cxnSpLocks/>
                  <a:stCxn id="55" idx="4"/>
                  <a:endCxn id="52"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C1DE28C2-0AD6-4A61-8799-493EAAE3DDF8}"/>
                </a:ext>
              </a:extLst>
            </p:cNvPr>
            <p:cNvGrpSpPr/>
            <p:nvPr/>
          </p:nvGrpSpPr>
          <p:grpSpPr>
            <a:xfrm>
              <a:off x="7020879" y="4428642"/>
              <a:ext cx="862737" cy="715267"/>
              <a:chOff x="5928751" y="4327186"/>
              <a:chExt cx="862737" cy="715267"/>
            </a:xfrm>
          </p:grpSpPr>
          <p:sp>
            <p:nvSpPr>
              <p:cNvPr id="43" name="Oval 42">
                <a:extLst>
                  <a:ext uri="{FF2B5EF4-FFF2-40B4-BE49-F238E27FC236}">
                    <a16:creationId xmlns:a16="http://schemas.microsoft.com/office/drawing/2014/main" id="{8E1CBE61-83F2-450E-8748-E2E55507A7FE}"/>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13147E3-D8D7-4DC1-9C9D-90E3AA48E9F9}"/>
                      </a:ext>
                    </a:extLst>
                  </p:cNvPr>
                  <p:cNvSpPr txBox="1"/>
                  <p:nvPr/>
                </p:nvSpPr>
                <p:spPr>
                  <a:xfrm>
                    <a:off x="5928751" y="4392431"/>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CA" dirty="0">
                      <a:solidFill>
                        <a:schemeClr val="tx1"/>
                      </a:solidFill>
                    </a:endParaRPr>
                  </a:p>
                </p:txBody>
              </p:sp>
            </mc:Choice>
            <mc:Fallback xmlns="">
              <p:sp>
                <p:nvSpPr>
                  <p:cNvPr id="44" name="TextBox 43">
                    <a:extLst>
                      <a:ext uri="{FF2B5EF4-FFF2-40B4-BE49-F238E27FC236}">
                        <a16:creationId xmlns:a16="http://schemas.microsoft.com/office/drawing/2014/main" id="{613147E3-D8D7-4DC1-9C9D-90E3AA48E9F9}"/>
                      </a:ext>
                    </a:extLst>
                  </p:cNvPr>
                  <p:cNvSpPr txBox="1">
                    <a:spLocks noRot="1" noChangeAspect="1" noMove="1" noResize="1" noEditPoints="1" noAdjustHandles="1" noChangeArrowheads="1" noChangeShapeType="1" noTextEdit="1"/>
                  </p:cNvSpPr>
                  <p:nvPr/>
                </p:nvSpPr>
                <p:spPr>
                  <a:xfrm>
                    <a:off x="5928751" y="4392431"/>
                    <a:ext cx="862737" cy="598331"/>
                  </a:xfrm>
                  <a:prstGeom prst="rect">
                    <a:avLst/>
                  </a:prstGeom>
                  <a:blipFill>
                    <a:blip r:embed="rId10"/>
                    <a:stretch>
                      <a:fillRect/>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EB37A51E-F9F9-410E-BF6F-047197F154E6}"/>
                </a:ext>
              </a:extLst>
            </p:cNvPr>
            <p:cNvGrpSpPr/>
            <p:nvPr/>
          </p:nvGrpSpPr>
          <p:grpSpPr>
            <a:xfrm>
              <a:off x="10041589" y="1326503"/>
              <a:ext cx="1554776" cy="715267"/>
              <a:chOff x="5170445" y="5604284"/>
              <a:chExt cx="1554776" cy="715267"/>
            </a:xfrm>
          </p:grpSpPr>
          <p:sp>
            <p:nvSpPr>
              <p:cNvPr id="41" name="Oval 40">
                <a:extLst>
                  <a:ext uri="{FF2B5EF4-FFF2-40B4-BE49-F238E27FC236}">
                    <a16:creationId xmlns:a16="http://schemas.microsoft.com/office/drawing/2014/main" id="{0E4AC82B-5C21-4F4A-9C31-7660624FE539}"/>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FB5E28E-8853-47BE-96F6-54EC5CE6607A}"/>
                      </a:ext>
                    </a:extLst>
                  </p:cNvPr>
                  <p:cNvSpPr txBox="1"/>
                  <p:nvPr/>
                </p:nvSpPr>
                <p:spPr>
                  <a:xfrm>
                    <a:off x="5170445" y="5744184"/>
                    <a:ext cx="1554776" cy="448748"/>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dirty="0" smtClean="0">
                                  <a:solidFill>
                                    <a:schemeClr val="tx1"/>
                                  </a:solidFill>
                                  <a:latin typeface="Cambria Math" panose="02040503050406030204" pitchFamily="18" charset="0"/>
                                </a:rPr>
                              </m:ctrlPr>
                            </m:sSupPr>
                            <m:e>
                              <m:r>
                                <a:rPr lang="en-US" sz="1200" b="0" i="1" dirty="0" smtClean="0">
                                  <a:solidFill>
                                    <a:schemeClr val="tx1"/>
                                  </a:solidFill>
                                  <a:latin typeface="Cambria Math" panose="02040503050406030204" pitchFamily="18" charset="0"/>
                                </a:rPr>
                                <m:t>𝑥</m:t>
                              </m:r>
                            </m:e>
                            <m:sup>
                              <m:r>
                                <a:rPr lang="en-US" sz="1200" b="0" i="1" dirty="0" smtClean="0">
                                  <a:solidFill>
                                    <a:schemeClr val="tx1"/>
                                  </a:solidFill>
                                  <a:latin typeface="Cambria Math" panose="02040503050406030204" pitchFamily="18" charset="0"/>
                                </a:rPr>
                                <m:t>2</m:t>
                              </m:r>
                            </m:sup>
                          </m:sSup>
                          <m:r>
                            <a:rPr lang="en-US" sz="1200" b="0" i="1" dirty="0" smtClean="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𝑥</m:t>
                          </m:r>
                          <m:r>
                            <a:rPr lang="en-US" sz="1200" b="0" i="1" dirty="0"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42" name="TextBox 41">
                    <a:extLst>
                      <a:ext uri="{FF2B5EF4-FFF2-40B4-BE49-F238E27FC236}">
                        <a16:creationId xmlns:a16="http://schemas.microsoft.com/office/drawing/2014/main" id="{FFB5E28E-8853-47BE-96F6-54EC5CE6607A}"/>
                      </a:ext>
                    </a:extLst>
                  </p:cNvPr>
                  <p:cNvSpPr txBox="1">
                    <a:spLocks noRot="1" noChangeAspect="1" noMove="1" noResize="1" noEditPoints="1" noAdjustHandles="1" noChangeArrowheads="1" noChangeShapeType="1" noTextEdit="1"/>
                  </p:cNvSpPr>
                  <p:nvPr/>
                </p:nvSpPr>
                <p:spPr>
                  <a:xfrm>
                    <a:off x="5170445" y="5744184"/>
                    <a:ext cx="1554776" cy="448748"/>
                  </a:xfrm>
                  <a:prstGeom prst="rect">
                    <a:avLst/>
                  </a:prstGeom>
                  <a:blipFill>
                    <a:blip r:embed="rId11"/>
                    <a:stretch>
                      <a:fillRect/>
                    </a:stretch>
                  </a:blipFill>
                  <a:effectLst>
                    <a:softEdge rad="63500"/>
                  </a:effectLst>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360F2D63-AC18-4D0C-B8EB-547E70DD9BC4}"/>
                </a:ext>
              </a:extLst>
            </p:cNvPr>
            <p:cNvGrpSpPr/>
            <p:nvPr/>
          </p:nvGrpSpPr>
          <p:grpSpPr>
            <a:xfrm>
              <a:off x="8120994" y="3454639"/>
              <a:ext cx="862737" cy="715267"/>
              <a:chOff x="6317594" y="3734039"/>
              <a:chExt cx="862737" cy="715267"/>
            </a:xfrm>
          </p:grpSpPr>
          <p:sp>
            <p:nvSpPr>
              <p:cNvPr id="39" name="Oval 38">
                <a:extLst>
                  <a:ext uri="{FF2B5EF4-FFF2-40B4-BE49-F238E27FC236}">
                    <a16:creationId xmlns:a16="http://schemas.microsoft.com/office/drawing/2014/main" id="{F2405A5E-E703-40E3-8091-A8C5A94DB155}"/>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49B5AA5-1730-47E6-9577-486B1F01976A}"/>
                      </a:ext>
                    </a:extLst>
                  </p:cNvPr>
                  <p:cNvSpPr txBox="1"/>
                  <p:nvPr/>
                </p:nvSpPr>
                <p:spPr>
                  <a:xfrm>
                    <a:off x="6317594" y="3803799"/>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m:oMathPara>
                    </a14:m>
                    <a:endParaRPr lang="en-CA" dirty="0">
                      <a:solidFill>
                        <a:schemeClr val="tx1"/>
                      </a:solidFill>
                    </a:endParaRPr>
                  </a:p>
                </p:txBody>
              </p:sp>
            </mc:Choice>
            <mc:Fallback xmlns="">
              <p:sp>
                <p:nvSpPr>
                  <p:cNvPr id="40" name="TextBox 39">
                    <a:extLst>
                      <a:ext uri="{FF2B5EF4-FFF2-40B4-BE49-F238E27FC236}">
                        <a16:creationId xmlns:a16="http://schemas.microsoft.com/office/drawing/2014/main" id="{B49B5AA5-1730-47E6-9577-486B1F01976A}"/>
                      </a:ext>
                    </a:extLst>
                  </p:cNvPr>
                  <p:cNvSpPr txBox="1">
                    <a:spLocks noRot="1" noChangeAspect="1" noMove="1" noResize="1" noEditPoints="1" noAdjustHandles="1" noChangeArrowheads="1" noChangeShapeType="1" noTextEdit="1"/>
                  </p:cNvSpPr>
                  <p:nvPr/>
                </p:nvSpPr>
                <p:spPr>
                  <a:xfrm>
                    <a:off x="6317594" y="3803799"/>
                    <a:ext cx="862737" cy="598331"/>
                  </a:xfrm>
                  <a:prstGeom prst="rect">
                    <a:avLst/>
                  </a:prstGeom>
                  <a:blipFill>
                    <a:blip r:embed="rId12"/>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F08550E7-00F7-4B9E-981F-46A81C3EE79F}"/>
                </a:ext>
              </a:extLst>
            </p:cNvPr>
            <p:cNvGrpSpPr/>
            <p:nvPr/>
          </p:nvGrpSpPr>
          <p:grpSpPr>
            <a:xfrm>
              <a:off x="7031158" y="2273751"/>
              <a:ext cx="862737" cy="715267"/>
              <a:chOff x="5227758" y="2553151"/>
              <a:chExt cx="862737" cy="715267"/>
            </a:xfrm>
          </p:grpSpPr>
          <p:sp>
            <p:nvSpPr>
              <p:cNvPr id="37" name="Oval 36">
                <a:extLst>
                  <a:ext uri="{FF2B5EF4-FFF2-40B4-BE49-F238E27FC236}">
                    <a16:creationId xmlns:a16="http://schemas.microsoft.com/office/drawing/2014/main" id="{1AD9981B-F7D3-4B0F-96FE-9552AE2554FA}"/>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16FA94-81AB-4CF2-A540-C06013EC152D}"/>
                      </a:ext>
                    </a:extLst>
                  </p:cNvPr>
                  <p:cNvSpPr txBox="1"/>
                  <p:nvPr/>
                </p:nvSpPr>
                <p:spPr>
                  <a:xfrm>
                    <a:off x="5227758" y="2622911"/>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38" name="TextBox 37">
                    <a:extLst>
                      <a:ext uri="{FF2B5EF4-FFF2-40B4-BE49-F238E27FC236}">
                        <a16:creationId xmlns:a16="http://schemas.microsoft.com/office/drawing/2014/main" id="{D716FA94-81AB-4CF2-A540-C06013EC152D}"/>
                      </a:ext>
                    </a:extLst>
                  </p:cNvPr>
                  <p:cNvSpPr txBox="1">
                    <a:spLocks noRot="1" noChangeAspect="1" noMove="1" noResize="1" noEditPoints="1" noAdjustHandles="1" noChangeArrowheads="1" noChangeShapeType="1" noTextEdit="1"/>
                  </p:cNvSpPr>
                  <p:nvPr/>
                </p:nvSpPr>
                <p:spPr>
                  <a:xfrm>
                    <a:off x="5227758" y="2622911"/>
                    <a:ext cx="862737" cy="598331"/>
                  </a:xfrm>
                  <a:prstGeom prst="rect">
                    <a:avLst/>
                  </a:prstGeom>
                  <a:blipFill>
                    <a:blip r:embed="rId13"/>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705FCC91-3699-4EF7-B710-2AE91F69313A}"/>
                </a:ext>
              </a:extLst>
            </p:cNvPr>
            <p:cNvGrpSpPr/>
            <p:nvPr/>
          </p:nvGrpSpPr>
          <p:grpSpPr>
            <a:xfrm>
              <a:off x="9280658" y="4415899"/>
              <a:ext cx="862737" cy="715267"/>
              <a:chOff x="7477258" y="4695299"/>
              <a:chExt cx="862737" cy="715267"/>
            </a:xfrm>
          </p:grpSpPr>
          <p:sp>
            <p:nvSpPr>
              <p:cNvPr id="35" name="Oval 34">
                <a:extLst>
                  <a:ext uri="{FF2B5EF4-FFF2-40B4-BE49-F238E27FC236}">
                    <a16:creationId xmlns:a16="http://schemas.microsoft.com/office/drawing/2014/main" id="{429796D5-95C2-421E-B931-94A0E10A9F82}"/>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640BBA-75BD-4281-8479-4B92AFE595EC}"/>
                      </a:ext>
                    </a:extLst>
                  </p:cNvPr>
                  <p:cNvSpPr txBox="1"/>
                  <p:nvPr/>
                </p:nvSpPr>
                <p:spPr>
                  <a:xfrm>
                    <a:off x="7477258" y="4765059"/>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CA" dirty="0">
                      <a:solidFill>
                        <a:schemeClr val="tx1"/>
                      </a:solidFill>
                    </a:endParaRPr>
                  </a:p>
                </p:txBody>
              </p:sp>
            </mc:Choice>
            <mc:Fallback xmlns="">
              <p:sp>
                <p:nvSpPr>
                  <p:cNvPr id="36" name="TextBox 35">
                    <a:extLst>
                      <a:ext uri="{FF2B5EF4-FFF2-40B4-BE49-F238E27FC236}">
                        <a16:creationId xmlns:a16="http://schemas.microsoft.com/office/drawing/2014/main" id="{D2640BBA-75BD-4281-8479-4B92AFE595EC}"/>
                      </a:ext>
                    </a:extLst>
                  </p:cNvPr>
                  <p:cNvSpPr txBox="1">
                    <a:spLocks noRot="1" noChangeAspect="1" noMove="1" noResize="1" noEditPoints="1" noAdjustHandles="1" noChangeArrowheads="1" noChangeShapeType="1" noTextEdit="1"/>
                  </p:cNvSpPr>
                  <p:nvPr/>
                </p:nvSpPr>
                <p:spPr>
                  <a:xfrm>
                    <a:off x="7477258" y="4765059"/>
                    <a:ext cx="862737" cy="598331"/>
                  </a:xfrm>
                  <a:prstGeom prst="rect">
                    <a:avLst/>
                  </a:prstGeom>
                  <a:blipFill>
                    <a:blip r:embed="rId14"/>
                    <a:stretch>
                      <a:fillRect/>
                    </a:stretch>
                  </a:blipFill>
                </p:spPr>
                <p:txBody>
                  <a:bodyPr/>
                  <a:lstStyle/>
                  <a:p>
                    <a:r>
                      <a:rPr lang="en-CA">
                        <a:noFill/>
                      </a:rPr>
                      <a:t> </a:t>
                    </a:r>
                  </a:p>
                </p:txBody>
              </p:sp>
            </mc:Fallback>
          </mc:AlternateContent>
        </p:grpSp>
        <p:grpSp>
          <p:nvGrpSpPr>
            <p:cNvPr id="26" name="Group 25">
              <a:extLst>
                <a:ext uri="{FF2B5EF4-FFF2-40B4-BE49-F238E27FC236}">
                  <a16:creationId xmlns:a16="http://schemas.microsoft.com/office/drawing/2014/main" id="{FF8CD7A6-0E73-45E5-A097-48D963702040}"/>
                </a:ext>
              </a:extLst>
            </p:cNvPr>
            <p:cNvGrpSpPr/>
            <p:nvPr/>
          </p:nvGrpSpPr>
          <p:grpSpPr>
            <a:xfrm>
              <a:off x="9242607" y="2280765"/>
              <a:ext cx="942145" cy="715267"/>
              <a:chOff x="7439207" y="2560165"/>
              <a:chExt cx="942145" cy="715267"/>
            </a:xfrm>
          </p:grpSpPr>
          <p:sp>
            <p:nvSpPr>
              <p:cNvPr id="33" name="Oval 32">
                <a:extLst>
                  <a:ext uri="{FF2B5EF4-FFF2-40B4-BE49-F238E27FC236}">
                    <a16:creationId xmlns:a16="http://schemas.microsoft.com/office/drawing/2014/main" id="{D4C06A43-B60C-49A9-B5F1-2C8916CFCBB2}"/>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CFF14C2-3FC1-46C1-8078-A9208DF34C93}"/>
                      </a:ext>
                    </a:extLst>
                  </p:cNvPr>
                  <p:cNvSpPr txBox="1"/>
                  <p:nvPr/>
                </p:nvSpPr>
                <p:spPr>
                  <a:xfrm>
                    <a:off x="7439207" y="2690469"/>
                    <a:ext cx="942145" cy="448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34" name="TextBox 33">
                    <a:extLst>
                      <a:ext uri="{FF2B5EF4-FFF2-40B4-BE49-F238E27FC236}">
                        <a16:creationId xmlns:a16="http://schemas.microsoft.com/office/drawing/2014/main" id="{ECFF14C2-3FC1-46C1-8078-A9208DF34C93}"/>
                      </a:ext>
                    </a:extLst>
                  </p:cNvPr>
                  <p:cNvSpPr txBox="1">
                    <a:spLocks noRot="1" noChangeAspect="1" noMove="1" noResize="1" noEditPoints="1" noAdjustHandles="1" noChangeArrowheads="1" noChangeShapeType="1" noTextEdit="1"/>
                  </p:cNvSpPr>
                  <p:nvPr/>
                </p:nvSpPr>
                <p:spPr>
                  <a:xfrm>
                    <a:off x="7439207" y="2690469"/>
                    <a:ext cx="942145" cy="448748"/>
                  </a:xfrm>
                  <a:prstGeom prst="rect">
                    <a:avLst/>
                  </a:prstGeom>
                  <a:blipFill>
                    <a:blip r:embed="rId15"/>
                    <a:stretch>
                      <a:fillRect/>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81311667-5597-493C-9679-C4284A933387}"/>
                </a:ext>
              </a:extLst>
            </p:cNvPr>
            <p:cNvGrpSpPr/>
            <p:nvPr/>
          </p:nvGrpSpPr>
          <p:grpSpPr>
            <a:xfrm>
              <a:off x="10222364" y="3454639"/>
              <a:ext cx="1158778" cy="715267"/>
              <a:chOff x="8418964" y="3734039"/>
              <a:chExt cx="1158778" cy="715267"/>
            </a:xfrm>
          </p:grpSpPr>
          <p:sp>
            <p:nvSpPr>
              <p:cNvPr id="31" name="Oval 30">
                <a:extLst>
                  <a:ext uri="{FF2B5EF4-FFF2-40B4-BE49-F238E27FC236}">
                    <a16:creationId xmlns:a16="http://schemas.microsoft.com/office/drawing/2014/main" id="{4F686A6B-C6C7-47FC-97AD-B9CAF0E368ED}"/>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49D1F79-03F6-48A2-A6FC-4AF5AFE21987}"/>
                      </a:ext>
                    </a:extLst>
                  </p:cNvPr>
                  <p:cNvSpPr txBox="1"/>
                  <p:nvPr/>
                </p:nvSpPr>
                <p:spPr>
                  <a:xfrm>
                    <a:off x="8418964" y="3862249"/>
                    <a:ext cx="1158778" cy="448748"/>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𝑥</m:t>
                              </m:r>
                            </m:e>
                            <m:sup>
                              <m:r>
                                <a:rPr lang="en-US" sz="1200" b="0" i="1" smtClean="0">
                                  <a:solidFill>
                                    <a:schemeClr val="tx1"/>
                                  </a:solidFill>
                                  <a:latin typeface="Cambria Math" panose="02040503050406030204" pitchFamily="18" charset="0"/>
                                </a:rPr>
                                <m:t>2</m:t>
                              </m:r>
                            </m:sup>
                          </m:sSup>
                          <m:r>
                            <a:rPr lang="en-US" sz="1200" b="0" i="1"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32" name="TextBox 31">
                    <a:extLst>
                      <a:ext uri="{FF2B5EF4-FFF2-40B4-BE49-F238E27FC236}">
                        <a16:creationId xmlns:a16="http://schemas.microsoft.com/office/drawing/2014/main" id="{449D1F79-03F6-48A2-A6FC-4AF5AFE21987}"/>
                      </a:ext>
                    </a:extLst>
                  </p:cNvPr>
                  <p:cNvSpPr txBox="1">
                    <a:spLocks noRot="1" noChangeAspect="1" noMove="1" noResize="1" noEditPoints="1" noAdjustHandles="1" noChangeArrowheads="1" noChangeShapeType="1" noTextEdit="1"/>
                  </p:cNvSpPr>
                  <p:nvPr/>
                </p:nvSpPr>
                <p:spPr>
                  <a:xfrm>
                    <a:off x="8418964" y="3862249"/>
                    <a:ext cx="1158778" cy="448748"/>
                  </a:xfrm>
                  <a:prstGeom prst="rect">
                    <a:avLst/>
                  </a:prstGeom>
                  <a:blipFill>
                    <a:blip r:embed="rId16"/>
                    <a:stretch>
                      <a:fillRect/>
                    </a:stretch>
                  </a:blipFill>
                  <a:effectLst>
                    <a:softEdge rad="63500"/>
                  </a:effectLst>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27A8B9F5-522D-4FE8-9F2D-DF1EA2F4F0F0}"/>
                </a:ext>
              </a:extLst>
            </p:cNvPr>
            <p:cNvGrpSpPr/>
            <p:nvPr/>
          </p:nvGrpSpPr>
          <p:grpSpPr>
            <a:xfrm>
              <a:off x="7972925" y="1317062"/>
              <a:ext cx="1166721" cy="715267"/>
              <a:chOff x="6169525" y="1596462"/>
              <a:chExt cx="1166721" cy="715267"/>
            </a:xfrm>
          </p:grpSpPr>
          <p:sp>
            <p:nvSpPr>
              <p:cNvPr id="29" name="Oval 28">
                <a:extLst>
                  <a:ext uri="{FF2B5EF4-FFF2-40B4-BE49-F238E27FC236}">
                    <a16:creationId xmlns:a16="http://schemas.microsoft.com/office/drawing/2014/main" id="{035C2B5A-FE43-4326-80A3-DB4F410113CE}"/>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167326-6CA4-471D-8042-6489676C7CFE}"/>
                      </a:ext>
                    </a:extLst>
                  </p:cNvPr>
                  <p:cNvSpPr txBox="1"/>
                  <p:nvPr/>
                </p:nvSpPr>
                <p:spPr>
                  <a:xfrm>
                    <a:off x="6169525" y="1748052"/>
                    <a:ext cx="1166721" cy="448748"/>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𝑥</m:t>
                              </m:r>
                            </m:e>
                            <m:sup>
                              <m:r>
                                <a:rPr lang="en-US" sz="1200" b="0" i="1" smtClean="0">
                                  <a:solidFill>
                                    <a:schemeClr val="tx1"/>
                                  </a:solidFill>
                                  <a:latin typeface="Cambria Math" panose="02040503050406030204" pitchFamily="18" charset="0"/>
                                </a:rPr>
                                <m:t>2</m:t>
                              </m:r>
                            </m:sup>
                          </m:s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oMath>
                      </m:oMathPara>
                    </a14:m>
                    <a:endParaRPr lang="en-CA" sz="1200" dirty="0">
                      <a:solidFill>
                        <a:schemeClr val="tx1"/>
                      </a:solidFill>
                    </a:endParaRPr>
                  </a:p>
                </p:txBody>
              </p:sp>
            </mc:Choice>
            <mc:Fallback xmlns="">
              <p:sp>
                <p:nvSpPr>
                  <p:cNvPr id="30" name="TextBox 29">
                    <a:extLst>
                      <a:ext uri="{FF2B5EF4-FFF2-40B4-BE49-F238E27FC236}">
                        <a16:creationId xmlns:a16="http://schemas.microsoft.com/office/drawing/2014/main" id="{F4167326-6CA4-471D-8042-6489676C7CFE}"/>
                      </a:ext>
                    </a:extLst>
                  </p:cNvPr>
                  <p:cNvSpPr txBox="1">
                    <a:spLocks noRot="1" noChangeAspect="1" noMove="1" noResize="1" noEditPoints="1" noAdjustHandles="1" noChangeArrowheads="1" noChangeShapeType="1" noTextEdit="1"/>
                  </p:cNvSpPr>
                  <p:nvPr/>
                </p:nvSpPr>
                <p:spPr>
                  <a:xfrm>
                    <a:off x="6169525" y="1748052"/>
                    <a:ext cx="1166721" cy="448748"/>
                  </a:xfrm>
                  <a:prstGeom prst="rect">
                    <a:avLst/>
                  </a:prstGeom>
                  <a:blipFill>
                    <a:blip r:embed="rId17"/>
                    <a:stretch>
                      <a:fillRect/>
                    </a:stretch>
                  </a:blipFill>
                  <a:effectLst>
                    <a:softEdge rad="63500"/>
                  </a:effectLst>
                </p:spPr>
                <p:txBody>
                  <a:bodyPr/>
                  <a:lstStyle/>
                  <a:p>
                    <a:r>
                      <a:rPr lang="en-CA">
                        <a:noFill/>
                      </a:rPr>
                      <a:t> </a:t>
                    </a:r>
                  </a:p>
                </p:txBody>
              </p:sp>
            </mc:Fallback>
          </mc:AlternateContent>
        </p:grpSp>
      </p:grpSp>
      <p:grpSp>
        <p:nvGrpSpPr>
          <p:cNvPr id="67" name="Group 66">
            <a:extLst>
              <a:ext uri="{FF2B5EF4-FFF2-40B4-BE49-F238E27FC236}">
                <a16:creationId xmlns:a16="http://schemas.microsoft.com/office/drawing/2014/main" id="{DE44B756-F975-4061-AA01-C13EC58AC5F0}"/>
              </a:ext>
            </a:extLst>
          </p:cNvPr>
          <p:cNvGrpSpPr/>
          <p:nvPr/>
        </p:nvGrpSpPr>
        <p:grpSpPr>
          <a:xfrm>
            <a:off x="9462939" y="4495802"/>
            <a:ext cx="2824311" cy="2362198"/>
            <a:chOff x="7020879" y="1317062"/>
            <a:chExt cx="4575486" cy="3826847"/>
          </a:xfrm>
        </p:grpSpPr>
        <p:grpSp>
          <p:nvGrpSpPr>
            <p:cNvPr id="68" name="Group 67">
              <a:extLst>
                <a:ext uri="{FF2B5EF4-FFF2-40B4-BE49-F238E27FC236}">
                  <a16:creationId xmlns:a16="http://schemas.microsoft.com/office/drawing/2014/main" id="{DA14F1B3-1B47-42C0-BB9C-3617BF830E48}"/>
                </a:ext>
              </a:extLst>
            </p:cNvPr>
            <p:cNvGrpSpPr/>
            <p:nvPr/>
          </p:nvGrpSpPr>
          <p:grpSpPr>
            <a:xfrm>
              <a:off x="7239095" y="1454029"/>
              <a:ext cx="3796297" cy="3555357"/>
              <a:chOff x="7432020" y="4640091"/>
              <a:chExt cx="1944860" cy="1821425"/>
            </a:xfrm>
          </p:grpSpPr>
          <p:cxnSp>
            <p:nvCxnSpPr>
              <p:cNvPr id="93" name="Straight Connector 92">
                <a:extLst>
                  <a:ext uri="{FF2B5EF4-FFF2-40B4-BE49-F238E27FC236}">
                    <a16:creationId xmlns:a16="http://schemas.microsoft.com/office/drawing/2014/main" id="{B0C17E84-96F1-44AC-82FD-5ECA31F70173}"/>
                  </a:ext>
                </a:extLst>
              </p:cNvPr>
              <p:cNvCxnSpPr>
                <a:cxnSpLocks/>
                <a:endCxn id="111"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672647E-80DD-47FD-A331-549B27C392AA}"/>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C7507B-C3D5-46CF-B506-1F33DFD31F71}"/>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E861323-CA7E-48D7-8DE3-D7E862F1DB47}"/>
                  </a:ext>
                </a:extLst>
              </p:cNvPr>
              <p:cNvCxnSpPr>
                <a:cxnSpLocks/>
                <a:stCxn id="102" idx="7"/>
                <a:endCxn id="110"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A184745-D3E6-416E-9910-CAC91BDF64C7}"/>
                  </a:ext>
                </a:extLst>
              </p:cNvPr>
              <p:cNvGrpSpPr/>
              <p:nvPr/>
            </p:nvGrpSpPr>
            <p:grpSpPr>
              <a:xfrm>
                <a:off x="7990512" y="4640091"/>
                <a:ext cx="1386368" cy="1322439"/>
                <a:chOff x="7510442" y="4853789"/>
                <a:chExt cx="1386368" cy="1322439"/>
              </a:xfrm>
            </p:grpSpPr>
            <p:sp>
              <p:nvSpPr>
                <p:cNvPr id="107" name="Oval 106">
                  <a:extLst>
                    <a:ext uri="{FF2B5EF4-FFF2-40B4-BE49-F238E27FC236}">
                      <a16:creationId xmlns:a16="http://schemas.microsoft.com/office/drawing/2014/main" id="{1FF1ECA8-BB26-4C5D-8311-977474D16013}"/>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08" name="Oval 107">
                  <a:extLst>
                    <a:ext uri="{FF2B5EF4-FFF2-40B4-BE49-F238E27FC236}">
                      <a16:creationId xmlns:a16="http://schemas.microsoft.com/office/drawing/2014/main" id="{6D7DDD3E-C64A-48F0-8D7F-F8DC73D412B7}"/>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109" name="Straight Connector 108">
                  <a:extLst>
                    <a:ext uri="{FF2B5EF4-FFF2-40B4-BE49-F238E27FC236}">
                      <a16:creationId xmlns:a16="http://schemas.microsoft.com/office/drawing/2014/main" id="{2948277F-97CF-45EF-9EE5-EC27707AF849}"/>
                    </a:ext>
                  </a:extLst>
                </p:cNvPr>
                <p:cNvCxnSpPr>
                  <a:cxnSpLocks/>
                  <a:stCxn id="107" idx="6"/>
                  <a:endCxn id="108"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CDE944C7-6C74-4EE0-97D9-F87DB0F341E7}"/>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11" name="Oval 110">
                  <a:extLst>
                    <a:ext uri="{FF2B5EF4-FFF2-40B4-BE49-F238E27FC236}">
                      <a16:creationId xmlns:a16="http://schemas.microsoft.com/office/drawing/2014/main" id="{B4F182E9-4349-4E3D-98E8-957C44773B8A}"/>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112" name="Straight Connector 111">
                  <a:extLst>
                    <a:ext uri="{FF2B5EF4-FFF2-40B4-BE49-F238E27FC236}">
                      <a16:creationId xmlns:a16="http://schemas.microsoft.com/office/drawing/2014/main" id="{112442FC-9360-4634-A409-14D06A482B08}"/>
                    </a:ext>
                  </a:extLst>
                </p:cNvPr>
                <p:cNvCxnSpPr>
                  <a:cxnSpLocks/>
                  <a:stCxn id="110" idx="6"/>
                  <a:endCxn id="111"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32F6762-9919-471E-A2D6-7A554B70D361}"/>
                    </a:ext>
                  </a:extLst>
                </p:cNvPr>
                <p:cNvCxnSpPr>
                  <a:cxnSpLocks/>
                  <a:stCxn id="110" idx="4"/>
                  <a:endCxn id="107"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B334BC8-5F91-4CC5-80E9-5BFC5E565371}"/>
                    </a:ext>
                  </a:extLst>
                </p:cNvPr>
                <p:cNvCxnSpPr>
                  <a:cxnSpLocks/>
                  <a:stCxn id="111" idx="4"/>
                  <a:endCxn id="108"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34A4D8AE-D02D-479F-8D2F-C5ED6ECB17BA}"/>
                  </a:ext>
                </a:extLst>
              </p:cNvPr>
              <p:cNvGrpSpPr/>
              <p:nvPr/>
            </p:nvGrpSpPr>
            <p:grpSpPr>
              <a:xfrm>
                <a:off x="7432020" y="5139077"/>
                <a:ext cx="1386368" cy="1322439"/>
                <a:chOff x="7510442" y="4853789"/>
                <a:chExt cx="1386368" cy="1322439"/>
              </a:xfrm>
            </p:grpSpPr>
            <p:sp>
              <p:nvSpPr>
                <p:cNvPr id="99" name="Oval 98">
                  <a:extLst>
                    <a:ext uri="{FF2B5EF4-FFF2-40B4-BE49-F238E27FC236}">
                      <a16:creationId xmlns:a16="http://schemas.microsoft.com/office/drawing/2014/main" id="{FB386ABB-31C0-4828-9121-C084E23A5129}"/>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00" name="Oval 99">
                  <a:extLst>
                    <a:ext uri="{FF2B5EF4-FFF2-40B4-BE49-F238E27FC236}">
                      <a16:creationId xmlns:a16="http://schemas.microsoft.com/office/drawing/2014/main" id="{617F1942-2C20-4166-B0E0-6A872081A97E}"/>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101" name="Straight Connector 100">
                  <a:extLst>
                    <a:ext uri="{FF2B5EF4-FFF2-40B4-BE49-F238E27FC236}">
                      <a16:creationId xmlns:a16="http://schemas.microsoft.com/office/drawing/2014/main" id="{4D0F0BF9-3225-40F3-9562-3430A1587935}"/>
                    </a:ext>
                  </a:extLst>
                </p:cNvPr>
                <p:cNvCxnSpPr>
                  <a:cxnSpLocks/>
                  <a:stCxn id="99" idx="6"/>
                  <a:endCxn id="100"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87DFF811-A56F-4340-AB93-28241397417C}"/>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sp>
              <p:nvSpPr>
                <p:cNvPr id="103" name="Oval 102">
                  <a:extLst>
                    <a:ext uri="{FF2B5EF4-FFF2-40B4-BE49-F238E27FC236}">
                      <a16:creationId xmlns:a16="http://schemas.microsoft.com/office/drawing/2014/main" id="{F7940F08-3D5C-4412-B9FF-EC462C2727E5}"/>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a:solidFill>
                      <a:schemeClr val="tx1"/>
                    </a:solidFill>
                  </a:endParaRPr>
                </a:p>
              </p:txBody>
            </p:sp>
            <p:cxnSp>
              <p:nvCxnSpPr>
                <p:cNvPr id="104" name="Straight Connector 103">
                  <a:extLst>
                    <a:ext uri="{FF2B5EF4-FFF2-40B4-BE49-F238E27FC236}">
                      <a16:creationId xmlns:a16="http://schemas.microsoft.com/office/drawing/2014/main" id="{0FA0BE95-C542-4302-80C4-CDCBDB909547}"/>
                    </a:ext>
                  </a:extLst>
                </p:cNvPr>
                <p:cNvCxnSpPr>
                  <a:cxnSpLocks/>
                  <a:stCxn id="102" idx="6"/>
                  <a:endCxn id="103"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CF0C01D-9C85-4B1D-897A-8F06CD0F5E02}"/>
                    </a:ext>
                  </a:extLst>
                </p:cNvPr>
                <p:cNvCxnSpPr>
                  <a:cxnSpLocks/>
                  <a:stCxn id="102" idx="4"/>
                  <a:endCxn id="99"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5DC44EF-9685-46F2-A0C6-E5F1D42F8FE0}"/>
                    </a:ext>
                  </a:extLst>
                </p:cNvPr>
                <p:cNvCxnSpPr>
                  <a:cxnSpLocks/>
                  <a:stCxn id="103" idx="4"/>
                  <a:endCxn id="100"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9" name="Group 68">
              <a:extLst>
                <a:ext uri="{FF2B5EF4-FFF2-40B4-BE49-F238E27FC236}">
                  <a16:creationId xmlns:a16="http://schemas.microsoft.com/office/drawing/2014/main" id="{603420E7-FC76-4B5C-BE01-823DB741C359}"/>
                </a:ext>
              </a:extLst>
            </p:cNvPr>
            <p:cNvGrpSpPr/>
            <p:nvPr/>
          </p:nvGrpSpPr>
          <p:grpSpPr>
            <a:xfrm>
              <a:off x="7020879" y="4428642"/>
              <a:ext cx="862737" cy="715267"/>
              <a:chOff x="5928751" y="4327186"/>
              <a:chExt cx="862737" cy="715267"/>
            </a:xfrm>
          </p:grpSpPr>
          <p:sp>
            <p:nvSpPr>
              <p:cNvPr id="91" name="Oval 90">
                <a:extLst>
                  <a:ext uri="{FF2B5EF4-FFF2-40B4-BE49-F238E27FC236}">
                    <a16:creationId xmlns:a16="http://schemas.microsoft.com/office/drawing/2014/main" id="{8E0BA21A-54CF-4C58-95E3-9062B287E0C9}"/>
                  </a:ext>
                </a:extLst>
              </p:cNvPr>
              <p:cNvSpPr/>
              <p:nvPr/>
            </p:nvSpPr>
            <p:spPr>
              <a:xfrm>
                <a:off x="5998253" y="4327186"/>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7740C62-5EBB-43F2-BE26-BD43D120E713}"/>
                      </a:ext>
                    </a:extLst>
                  </p:cNvPr>
                  <p:cNvSpPr txBox="1"/>
                  <p:nvPr/>
                </p:nvSpPr>
                <p:spPr>
                  <a:xfrm>
                    <a:off x="5928751" y="4392431"/>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0</m:t>
                          </m:r>
                        </m:oMath>
                      </m:oMathPara>
                    </a14:m>
                    <a:endParaRPr lang="en-CA" dirty="0">
                      <a:solidFill>
                        <a:schemeClr val="tx1"/>
                      </a:solidFill>
                    </a:endParaRPr>
                  </a:p>
                </p:txBody>
              </p:sp>
            </mc:Choice>
            <mc:Fallback xmlns="">
              <p:sp>
                <p:nvSpPr>
                  <p:cNvPr id="92" name="TextBox 91">
                    <a:extLst>
                      <a:ext uri="{FF2B5EF4-FFF2-40B4-BE49-F238E27FC236}">
                        <a16:creationId xmlns:a16="http://schemas.microsoft.com/office/drawing/2014/main" id="{37740C62-5EBB-43F2-BE26-BD43D120E713}"/>
                      </a:ext>
                    </a:extLst>
                  </p:cNvPr>
                  <p:cNvSpPr txBox="1">
                    <a:spLocks noRot="1" noChangeAspect="1" noMove="1" noResize="1" noEditPoints="1" noAdjustHandles="1" noChangeArrowheads="1" noChangeShapeType="1" noTextEdit="1"/>
                  </p:cNvSpPr>
                  <p:nvPr/>
                </p:nvSpPr>
                <p:spPr>
                  <a:xfrm>
                    <a:off x="5928751" y="4392431"/>
                    <a:ext cx="862737" cy="598331"/>
                  </a:xfrm>
                  <a:prstGeom prst="rect">
                    <a:avLst/>
                  </a:prstGeom>
                  <a:blipFill>
                    <a:blip r:embed="rId18"/>
                    <a:stretch>
                      <a:fillRect/>
                    </a:stretch>
                  </a:blipFill>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12337BDD-3473-421C-A951-706BCAEC44BC}"/>
                </a:ext>
              </a:extLst>
            </p:cNvPr>
            <p:cNvGrpSpPr/>
            <p:nvPr/>
          </p:nvGrpSpPr>
          <p:grpSpPr>
            <a:xfrm>
              <a:off x="10041589" y="1326503"/>
              <a:ext cx="1554776" cy="715267"/>
              <a:chOff x="5170445" y="5604284"/>
              <a:chExt cx="1554776" cy="715267"/>
            </a:xfrm>
          </p:grpSpPr>
          <p:sp>
            <p:nvSpPr>
              <p:cNvPr id="89" name="Oval 88">
                <a:extLst>
                  <a:ext uri="{FF2B5EF4-FFF2-40B4-BE49-F238E27FC236}">
                    <a16:creationId xmlns:a16="http://schemas.microsoft.com/office/drawing/2014/main" id="{ED4743D5-EC14-415A-90C1-B69A1766698F}"/>
                  </a:ext>
                </a:extLst>
              </p:cNvPr>
              <p:cNvSpPr/>
              <p:nvPr/>
            </p:nvSpPr>
            <p:spPr>
              <a:xfrm>
                <a:off x="5583356" y="5604284"/>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CC92BB5-06FB-4EE1-9592-AD2071F6FC6B}"/>
                      </a:ext>
                    </a:extLst>
                  </p:cNvPr>
                  <p:cNvSpPr txBox="1"/>
                  <p:nvPr/>
                </p:nvSpPr>
                <p:spPr>
                  <a:xfrm>
                    <a:off x="5170445" y="5744184"/>
                    <a:ext cx="1554776" cy="448748"/>
                  </a:xfrm>
                  <a:prstGeom prst="rect">
                    <a:avLst/>
                  </a:prstGeom>
                  <a:solidFill>
                    <a:schemeClr val="accent5">
                      <a:lumMod val="75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dirty="0" smtClean="0">
                                  <a:solidFill>
                                    <a:schemeClr val="tx1"/>
                                  </a:solidFill>
                                  <a:latin typeface="Cambria Math" panose="02040503050406030204" pitchFamily="18" charset="0"/>
                                </a:rPr>
                              </m:ctrlPr>
                            </m:sSupPr>
                            <m:e>
                              <m:r>
                                <a:rPr lang="en-US" sz="1200" b="0" i="1" dirty="0" smtClean="0">
                                  <a:solidFill>
                                    <a:schemeClr val="tx1"/>
                                  </a:solidFill>
                                  <a:latin typeface="Cambria Math" panose="02040503050406030204" pitchFamily="18" charset="0"/>
                                </a:rPr>
                                <m:t>𝑥</m:t>
                              </m:r>
                            </m:e>
                            <m:sup>
                              <m:r>
                                <a:rPr lang="en-US" sz="1200" b="0" i="1" dirty="0" smtClean="0">
                                  <a:solidFill>
                                    <a:schemeClr val="tx1"/>
                                  </a:solidFill>
                                  <a:latin typeface="Cambria Math" panose="02040503050406030204" pitchFamily="18" charset="0"/>
                                </a:rPr>
                                <m:t>2</m:t>
                              </m:r>
                            </m:sup>
                          </m:sSup>
                          <m:r>
                            <a:rPr lang="en-US" sz="1200" b="0" i="1" dirty="0" smtClean="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𝑥</m:t>
                          </m:r>
                          <m:r>
                            <a:rPr lang="en-US" sz="1200" b="0" i="1" dirty="0"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90" name="TextBox 89">
                    <a:extLst>
                      <a:ext uri="{FF2B5EF4-FFF2-40B4-BE49-F238E27FC236}">
                        <a16:creationId xmlns:a16="http://schemas.microsoft.com/office/drawing/2014/main" id="{1CC92BB5-06FB-4EE1-9592-AD2071F6FC6B}"/>
                      </a:ext>
                    </a:extLst>
                  </p:cNvPr>
                  <p:cNvSpPr txBox="1">
                    <a:spLocks noRot="1" noChangeAspect="1" noMove="1" noResize="1" noEditPoints="1" noAdjustHandles="1" noChangeArrowheads="1" noChangeShapeType="1" noTextEdit="1"/>
                  </p:cNvSpPr>
                  <p:nvPr/>
                </p:nvSpPr>
                <p:spPr>
                  <a:xfrm>
                    <a:off x="5170445" y="5744184"/>
                    <a:ext cx="1554776" cy="448748"/>
                  </a:xfrm>
                  <a:prstGeom prst="rect">
                    <a:avLst/>
                  </a:prstGeom>
                  <a:blipFill>
                    <a:blip r:embed="rId28"/>
                    <a:stretch>
                      <a:fillRect/>
                    </a:stretch>
                  </a:blipFill>
                  <a:effectLst>
                    <a:softEdge rad="63500"/>
                  </a:effectLst>
                </p:spPr>
                <p:txBody>
                  <a:bodyPr/>
                  <a:lstStyle/>
                  <a:p>
                    <a:r>
                      <a:rPr lang="en-CA">
                        <a:noFill/>
                      </a:rPr>
                      <a:t> </a:t>
                    </a:r>
                  </a:p>
                </p:txBody>
              </p:sp>
            </mc:Fallback>
          </mc:AlternateContent>
        </p:grpSp>
        <p:grpSp>
          <p:nvGrpSpPr>
            <p:cNvPr id="71" name="Group 70">
              <a:extLst>
                <a:ext uri="{FF2B5EF4-FFF2-40B4-BE49-F238E27FC236}">
                  <a16:creationId xmlns:a16="http://schemas.microsoft.com/office/drawing/2014/main" id="{D91F7A3C-3CEA-4AA9-903C-62FD0BF5327C}"/>
                </a:ext>
              </a:extLst>
            </p:cNvPr>
            <p:cNvGrpSpPr/>
            <p:nvPr/>
          </p:nvGrpSpPr>
          <p:grpSpPr>
            <a:xfrm>
              <a:off x="8120994" y="3454639"/>
              <a:ext cx="862737" cy="715267"/>
              <a:chOff x="6317594" y="3734039"/>
              <a:chExt cx="862737" cy="715267"/>
            </a:xfrm>
          </p:grpSpPr>
          <p:sp>
            <p:nvSpPr>
              <p:cNvPr id="87" name="Oval 86">
                <a:extLst>
                  <a:ext uri="{FF2B5EF4-FFF2-40B4-BE49-F238E27FC236}">
                    <a16:creationId xmlns:a16="http://schemas.microsoft.com/office/drawing/2014/main" id="{78B6C8A3-0FD6-45A0-A64E-0055FD73A86F}"/>
                  </a:ext>
                </a:extLst>
              </p:cNvPr>
              <p:cNvSpPr/>
              <p:nvPr/>
            </p:nvSpPr>
            <p:spPr>
              <a:xfrm>
                <a:off x="6391330" y="3734039"/>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B580096-0453-411E-9AD0-575C74594D14}"/>
                      </a:ext>
                    </a:extLst>
                  </p:cNvPr>
                  <p:cNvSpPr txBox="1"/>
                  <p:nvPr/>
                </p:nvSpPr>
                <p:spPr>
                  <a:xfrm>
                    <a:off x="6317594" y="3803799"/>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2</m:t>
                              </m:r>
                            </m:sup>
                          </m:sSup>
                        </m:oMath>
                      </m:oMathPara>
                    </a14:m>
                    <a:endParaRPr lang="en-CA" dirty="0">
                      <a:solidFill>
                        <a:schemeClr val="tx1"/>
                      </a:solidFill>
                    </a:endParaRPr>
                  </a:p>
                </p:txBody>
              </p:sp>
            </mc:Choice>
            <mc:Fallback xmlns="">
              <p:sp>
                <p:nvSpPr>
                  <p:cNvPr id="88" name="TextBox 87">
                    <a:extLst>
                      <a:ext uri="{FF2B5EF4-FFF2-40B4-BE49-F238E27FC236}">
                        <a16:creationId xmlns:a16="http://schemas.microsoft.com/office/drawing/2014/main" id="{AB580096-0453-411E-9AD0-575C74594D14}"/>
                      </a:ext>
                    </a:extLst>
                  </p:cNvPr>
                  <p:cNvSpPr txBox="1">
                    <a:spLocks noRot="1" noChangeAspect="1" noMove="1" noResize="1" noEditPoints="1" noAdjustHandles="1" noChangeArrowheads="1" noChangeShapeType="1" noTextEdit="1"/>
                  </p:cNvSpPr>
                  <p:nvPr/>
                </p:nvSpPr>
                <p:spPr>
                  <a:xfrm>
                    <a:off x="6317594" y="3803799"/>
                    <a:ext cx="862737" cy="598331"/>
                  </a:xfrm>
                  <a:prstGeom prst="rect">
                    <a:avLst/>
                  </a:prstGeom>
                  <a:blipFill>
                    <a:blip r:embed="rId20"/>
                    <a:stretch>
                      <a:fillRect/>
                    </a:stretch>
                  </a:blipFill>
                </p:spPr>
                <p:txBody>
                  <a:bodyPr/>
                  <a:lstStyle/>
                  <a:p>
                    <a:r>
                      <a:rPr lang="en-CA">
                        <a:noFill/>
                      </a:rPr>
                      <a:t> </a:t>
                    </a:r>
                  </a:p>
                </p:txBody>
              </p:sp>
            </mc:Fallback>
          </mc:AlternateContent>
        </p:grpSp>
        <p:grpSp>
          <p:nvGrpSpPr>
            <p:cNvPr id="72" name="Group 71">
              <a:extLst>
                <a:ext uri="{FF2B5EF4-FFF2-40B4-BE49-F238E27FC236}">
                  <a16:creationId xmlns:a16="http://schemas.microsoft.com/office/drawing/2014/main" id="{FF02A8A2-F737-4E73-A358-0D0D346C464B}"/>
                </a:ext>
              </a:extLst>
            </p:cNvPr>
            <p:cNvGrpSpPr/>
            <p:nvPr/>
          </p:nvGrpSpPr>
          <p:grpSpPr>
            <a:xfrm>
              <a:off x="7031158" y="2273751"/>
              <a:ext cx="862737" cy="715267"/>
              <a:chOff x="5227758" y="2553151"/>
              <a:chExt cx="862737" cy="715267"/>
            </a:xfrm>
          </p:grpSpPr>
          <p:sp>
            <p:nvSpPr>
              <p:cNvPr id="85" name="Oval 84">
                <a:extLst>
                  <a:ext uri="{FF2B5EF4-FFF2-40B4-BE49-F238E27FC236}">
                    <a16:creationId xmlns:a16="http://schemas.microsoft.com/office/drawing/2014/main" id="{E80F9287-942D-42C4-9E52-99152FAEECD0}"/>
                  </a:ext>
                </a:extLst>
              </p:cNvPr>
              <p:cNvSpPr/>
              <p:nvPr/>
            </p:nvSpPr>
            <p:spPr>
              <a:xfrm>
                <a:off x="5301494" y="2553151"/>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6DBA75B-84FF-46CE-B17B-BB3929B08592}"/>
                      </a:ext>
                    </a:extLst>
                  </p:cNvPr>
                  <p:cNvSpPr txBox="1"/>
                  <p:nvPr/>
                </p:nvSpPr>
                <p:spPr>
                  <a:xfrm>
                    <a:off x="5227758" y="2622911"/>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86" name="TextBox 85">
                    <a:extLst>
                      <a:ext uri="{FF2B5EF4-FFF2-40B4-BE49-F238E27FC236}">
                        <a16:creationId xmlns:a16="http://schemas.microsoft.com/office/drawing/2014/main" id="{96DBA75B-84FF-46CE-B17B-BB3929B08592}"/>
                      </a:ext>
                    </a:extLst>
                  </p:cNvPr>
                  <p:cNvSpPr txBox="1">
                    <a:spLocks noRot="1" noChangeAspect="1" noMove="1" noResize="1" noEditPoints="1" noAdjustHandles="1" noChangeArrowheads="1" noChangeShapeType="1" noTextEdit="1"/>
                  </p:cNvSpPr>
                  <p:nvPr/>
                </p:nvSpPr>
                <p:spPr>
                  <a:xfrm>
                    <a:off x="5227758" y="2622911"/>
                    <a:ext cx="862737" cy="598331"/>
                  </a:xfrm>
                  <a:prstGeom prst="rect">
                    <a:avLst/>
                  </a:prstGeom>
                  <a:blipFill>
                    <a:blip r:embed="rId21"/>
                    <a:stretch>
                      <a:fillRect/>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A1EB5414-145C-4FC5-9192-2C8586753CF3}"/>
                </a:ext>
              </a:extLst>
            </p:cNvPr>
            <p:cNvGrpSpPr/>
            <p:nvPr/>
          </p:nvGrpSpPr>
          <p:grpSpPr>
            <a:xfrm>
              <a:off x="9280658" y="4415899"/>
              <a:ext cx="862737" cy="715267"/>
              <a:chOff x="7477258" y="4695299"/>
              <a:chExt cx="862737" cy="715267"/>
            </a:xfrm>
          </p:grpSpPr>
          <p:sp>
            <p:nvSpPr>
              <p:cNvPr id="83" name="Oval 82">
                <a:extLst>
                  <a:ext uri="{FF2B5EF4-FFF2-40B4-BE49-F238E27FC236}">
                    <a16:creationId xmlns:a16="http://schemas.microsoft.com/office/drawing/2014/main" id="{A11A4B07-96D5-4542-8A0D-87E8BF2129FC}"/>
                  </a:ext>
                </a:extLst>
              </p:cNvPr>
              <p:cNvSpPr/>
              <p:nvPr/>
            </p:nvSpPr>
            <p:spPr>
              <a:xfrm>
                <a:off x="7550994" y="4695299"/>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2C711532-A53F-476D-8C8A-57EC46FD5922}"/>
                      </a:ext>
                    </a:extLst>
                  </p:cNvPr>
                  <p:cNvSpPr txBox="1"/>
                  <p:nvPr/>
                </p:nvSpPr>
                <p:spPr>
                  <a:xfrm>
                    <a:off x="7477258" y="4765059"/>
                    <a:ext cx="862737" cy="598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1</m:t>
                          </m:r>
                        </m:oMath>
                      </m:oMathPara>
                    </a14:m>
                    <a:endParaRPr lang="en-CA" dirty="0">
                      <a:solidFill>
                        <a:schemeClr val="tx1"/>
                      </a:solidFill>
                    </a:endParaRPr>
                  </a:p>
                </p:txBody>
              </p:sp>
            </mc:Choice>
            <mc:Fallback xmlns="">
              <p:sp>
                <p:nvSpPr>
                  <p:cNvPr id="84" name="TextBox 83">
                    <a:extLst>
                      <a:ext uri="{FF2B5EF4-FFF2-40B4-BE49-F238E27FC236}">
                        <a16:creationId xmlns:a16="http://schemas.microsoft.com/office/drawing/2014/main" id="{2C711532-A53F-476D-8C8A-57EC46FD5922}"/>
                      </a:ext>
                    </a:extLst>
                  </p:cNvPr>
                  <p:cNvSpPr txBox="1">
                    <a:spLocks noRot="1" noChangeAspect="1" noMove="1" noResize="1" noEditPoints="1" noAdjustHandles="1" noChangeArrowheads="1" noChangeShapeType="1" noTextEdit="1"/>
                  </p:cNvSpPr>
                  <p:nvPr/>
                </p:nvSpPr>
                <p:spPr>
                  <a:xfrm>
                    <a:off x="7477258" y="4765059"/>
                    <a:ext cx="862737" cy="598331"/>
                  </a:xfrm>
                  <a:prstGeom prst="rect">
                    <a:avLst/>
                  </a:prstGeom>
                  <a:blipFill>
                    <a:blip r:embed="rId22"/>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52794CE8-3DF3-4CD2-A01F-13A983329E3C}"/>
                </a:ext>
              </a:extLst>
            </p:cNvPr>
            <p:cNvGrpSpPr/>
            <p:nvPr/>
          </p:nvGrpSpPr>
          <p:grpSpPr>
            <a:xfrm>
              <a:off x="9242607" y="2280765"/>
              <a:ext cx="942145" cy="715267"/>
              <a:chOff x="7439207" y="2560165"/>
              <a:chExt cx="942145" cy="715267"/>
            </a:xfrm>
          </p:grpSpPr>
          <p:sp>
            <p:nvSpPr>
              <p:cNvPr id="81" name="Oval 80">
                <a:extLst>
                  <a:ext uri="{FF2B5EF4-FFF2-40B4-BE49-F238E27FC236}">
                    <a16:creationId xmlns:a16="http://schemas.microsoft.com/office/drawing/2014/main" id="{333AD159-3ACD-4FEB-8E78-0D925DBCFB32}"/>
                  </a:ext>
                </a:extLst>
              </p:cNvPr>
              <p:cNvSpPr/>
              <p:nvPr/>
            </p:nvSpPr>
            <p:spPr>
              <a:xfrm>
                <a:off x="7550993" y="2560165"/>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4B3C289-9595-4994-B4B5-8DF7F9FC697F}"/>
                      </a:ext>
                    </a:extLst>
                  </p:cNvPr>
                  <p:cNvSpPr txBox="1"/>
                  <p:nvPr/>
                </p:nvSpPr>
                <p:spPr>
                  <a:xfrm>
                    <a:off x="7439207" y="2690469"/>
                    <a:ext cx="942145" cy="448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82" name="TextBox 81">
                    <a:extLst>
                      <a:ext uri="{FF2B5EF4-FFF2-40B4-BE49-F238E27FC236}">
                        <a16:creationId xmlns:a16="http://schemas.microsoft.com/office/drawing/2014/main" id="{64B3C289-9595-4994-B4B5-8DF7F9FC697F}"/>
                      </a:ext>
                    </a:extLst>
                  </p:cNvPr>
                  <p:cNvSpPr txBox="1">
                    <a:spLocks noRot="1" noChangeAspect="1" noMove="1" noResize="1" noEditPoints="1" noAdjustHandles="1" noChangeArrowheads="1" noChangeShapeType="1" noTextEdit="1"/>
                  </p:cNvSpPr>
                  <p:nvPr/>
                </p:nvSpPr>
                <p:spPr>
                  <a:xfrm>
                    <a:off x="7439207" y="2690469"/>
                    <a:ext cx="942145" cy="448748"/>
                  </a:xfrm>
                  <a:prstGeom prst="rect">
                    <a:avLst/>
                  </a:prstGeom>
                  <a:blipFill>
                    <a:blip r:embed="rId23"/>
                    <a:stretch>
                      <a:fillRect/>
                    </a:stretch>
                  </a:blipFill>
                </p:spPr>
                <p:txBody>
                  <a:bodyPr/>
                  <a:lstStyle/>
                  <a:p>
                    <a:r>
                      <a:rPr lang="en-CA">
                        <a:noFill/>
                      </a:rPr>
                      <a:t> </a:t>
                    </a:r>
                  </a:p>
                </p:txBody>
              </p:sp>
            </mc:Fallback>
          </mc:AlternateContent>
        </p:grpSp>
        <p:grpSp>
          <p:nvGrpSpPr>
            <p:cNvPr id="75" name="Group 74">
              <a:extLst>
                <a:ext uri="{FF2B5EF4-FFF2-40B4-BE49-F238E27FC236}">
                  <a16:creationId xmlns:a16="http://schemas.microsoft.com/office/drawing/2014/main" id="{0623E44D-54CB-453B-992C-E672922821BA}"/>
                </a:ext>
              </a:extLst>
            </p:cNvPr>
            <p:cNvGrpSpPr/>
            <p:nvPr/>
          </p:nvGrpSpPr>
          <p:grpSpPr>
            <a:xfrm>
              <a:off x="10222364" y="3454639"/>
              <a:ext cx="1158778" cy="715267"/>
              <a:chOff x="8418964" y="3734039"/>
              <a:chExt cx="1158778" cy="715267"/>
            </a:xfrm>
          </p:grpSpPr>
          <p:sp>
            <p:nvSpPr>
              <p:cNvPr id="79" name="Oval 78">
                <a:extLst>
                  <a:ext uri="{FF2B5EF4-FFF2-40B4-BE49-F238E27FC236}">
                    <a16:creationId xmlns:a16="http://schemas.microsoft.com/office/drawing/2014/main" id="{1BC02268-A578-4A06-865F-05C2C2BDA0C9}"/>
                  </a:ext>
                </a:extLst>
              </p:cNvPr>
              <p:cNvSpPr/>
              <p:nvPr/>
            </p:nvSpPr>
            <p:spPr>
              <a:xfrm>
                <a:off x="8640422" y="3734039"/>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3EB8B23-E911-4E12-A1DF-F78940ADAFFD}"/>
                      </a:ext>
                    </a:extLst>
                  </p:cNvPr>
                  <p:cNvSpPr txBox="1"/>
                  <p:nvPr/>
                </p:nvSpPr>
                <p:spPr>
                  <a:xfrm>
                    <a:off x="8418964" y="3862249"/>
                    <a:ext cx="1158778" cy="448748"/>
                  </a:xfrm>
                  <a:prstGeom prst="rect">
                    <a:avLst/>
                  </a:prstGeom>
                  <a:solidFill>
                    <a:schemeClr val="accent5">
                      <a:lumMod val="75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𝑥</m:t>
                              </m:r>
                            </m:e>
                            <m:sup>
                              <m:r>
                                <a:rPr lang="en-US" sz="1200" b="0" i="1" smtClean="0">
                                  <a:solidFill>
                                    <a:schemeClr val="tx1"/>
                                  </a:solidFill>
                                  <a:latin typeface="Cambria Math" panose="02040503050406030204" pitchFamily="18" charset="0"/>
                                </a:rPr>
                                <m:t>2</m:t>
                              </m:r>
                            </m:sup>
                          </m:sSup>
                          <m:r>
                            <a:rPr lang="en-US" sz="1200" b="0" i="1" smtClean="0">
                              <a:solidFill>
                                <a:schemeClr val="tx1"/>
                              </a:solidFill>
                              <a:latin typeface="Cambria Math" panose="02040503050406030204" pitchFamily="18" charset="0"/>
                            </a:rPr>
                            <m:t>+1</m:t>
                          </m:r>
                        </m:oMath>
                      </m:oMathPara>
                    </a14:m>
                    <a:endParaRPr lang="en-CA" sz="1200" dirty="0">
                      <a:solidFill>
                        <a:schemeClr val="tx1"/>
                      </a:solidFill>
                    </a:endParaRPr>
                  </a:p>
                </p:txBody>
              </p:sp>
            </mc:Choice>
            <mc:Fallback xmlns="">
              <p:sp>
                <p:nvSpPr>
                  <p:cNvPr id="80" name="TextBox 79">
                    <a:extLst>
                      <a:ext uri="{FF2B5EF4-FFF2-40B4-BE49-F238E27FC236}">
                        <a16:creationId xmlns:a16="http://schemas.microsoft.com/office/drawing/2014/main" id="{93EB8B23-E911-4E12-A1DF-F78940ADAFFD}"/>
                      </a:ext>
                    </a:extLst>
                  </p:cNvPr>
                  <p:cNvSpPr txBox="1">
                    <a:spLocks noRot="1" noChangeAspect="1" noMove="1" noResize="1" noEditPoints="1" noAdjustHandles="1" noChangeArrowheads="1" noChangeShapeType="1" noTextEdit="1"/>
                  </p:cNvSpPr>
                  <p:nvPr/>
                </p:nvSpPr>
                <p:spPr>
                  <a:xfrm>
                    <a:off x="8418964" y="3862249"/>
                    <a:ext cx="1158778" cy="448748"/>
                  </a:xfrm>
                  <a:prstGeom prst="rect">
                    <a:avLst/>
                  </a:prstGeom>
                  <a:blipFill>
                    <a:blip r:embed="rId29"/>
                    <a:stretch>
                      <a:fillRect/>
                    </a:stretch>
                  </a:blipFill>
                  <a:effectLst>
                    <a:softEdge rad="635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3E74C3E4-24A5-43F2-A703-E97AA857B6DD}"/>
                </a:ext>
              </a:extLst>
            </p:cNvPr>
            <p:cNvGrpSpPr/>
            <p:nvPr/>
          </p:nvGrpSpPr>
          <p:grpSpPr>
            <a:xfrm>
              <a:off x="7972925" y="1317062"/>
              <a:ext cx="1166721" cy="715267"/>
              <a:chOff x="6169525" y="1596462"/>
              <a:chExt cx="1166721" cy="715267"/>
            </a:xfrm>
          </p:grpSpPr>
          <p:sp>
            <p:nvSpPr>
              <p:cNvPr id="77" name="Oval 76">
                <a:extLst>
                  <a:ext uri="{FF2B5EF4-FFF2-40B4-BE49-F238E27FC236}">
                    <a16:creationId xmlns:a16="http://schemas.microsoft.com/office/drawing/2014/main" id="{989454A0-4061-4704-A505-1E9FEFA0BB16}"/>
                  </a:ext>
                </a:extLst>
              </p:cNvPr>
              <p:cNvSpPr/>
              <p:nvPr/>
            </p:nvSpPr>
            <p:spPr>
              <a:xfrm>
                <a:off x="6391330" y="1596462"/>
                <a:ext cx="715267" cy="715267"/>
              </a:xfrm>
              <a:prstGeom prst="ellipse">
                <a:avLst/>
              </a:prstGeom>
              <a:solidFill>
                <a:schemeClr val="accent5">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solidFill>
                    <a:schemeClr val="tx1"/>
                  </a:solidFill>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0D7FCE1-69A1-41CD-BA87-D65648FEF817}"/>
                      </a:ext>
                    </a:extLst>
                  </p:cNvPr>
                  <p:cNvSpPr txBox="1"/>
                  <p:nvPr/>
                </p:nvSpPr>
                <p:spPr>
                  <a:xfrm>
                    <a:off x="6169525" y="1748052"/>
                    <a:ext cx="1166721" cy="448748"/>
                  </a:xfrm>
                  <a:prstGeom prst="rect">
                    <a:avLst/>
                  </a:prstGeom>
                  <a:solidFill>
                    <a:schemeClr val="accent5">
                      <a:lumMod val="75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solidFill>
                                    <a:schemeClr val="tx1"/>
                                  </a:solidFill>
                                  <a:latin typeface="Cambria Math" panose="02040503050406030204" pitchFamily="18" charset="0"/>
                                </a:rPr>
                              </m:ctrlPr>
                            </m:sSupPr>
                            <m:e>
                              <m:r>
                                <a:rPr lang="en-US" sz="1200" b="0" i="1" smtClean="0">
                                  <a:solidFill>
                                    <a:schemeClr val="tx1"/>
                                  </a:solidFill>
                                  <a:latin typeface="Cambria Math" panose="02040503050406030204" pitchFamily="18" charset="0"/>
                                </a:rPr>
                                <m:t>𝑥</m:t>
                              </m:r>
                            </m:e>
                            <m:sup>
                              <m:r>
                                <a:rPr lang="en-US" sz="1200" b="0" i="1" smtClean="0">
                                  <a:solidFill>
                                    <a:schemeClr val="tx1"/>
                                  </a:solidFill>
                                  <a:latin typeface="Cambria Math" panose="02040503050406030204" pitchFamily="18" charset="0"/>
                                </a:rPr>
                                <m:t>2</m:t>
                              </m:r>
                            </m:sup>
                          </m:sSup>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oMath>
                      </m:oMathPara>
                    </a14:m>
                    <a:endParaRPr lang="en-CA" sz="1200" dirty="0">
                      <a:solidFill>
                        <a:schemeClr val="tx1"/>
                      </a:solidFill>
                    </a:endParaRPr>
                  </a:p>
                </p:txBody>
              </p:sp>
            </mc:Choice>
            <mc:Fallback xmlns="">
              <p:sp>
                <p:nvSpPr>
                  <p:cNvPr id="78" name="TextBox 77">
                    <a:extLst>
                      <a:ext uri="{FF2B5EF4-FFF2-40B4-BE49-F238E27FC236}">
                        <a16:creationId xmlns:a16="http://schemas.microsoft.com/office/drawing/2014/main" id="{50D7FCE1-69A1-41CD-BA87-D65648FEF817}"/>
                      </a:ext>
                    </a:extLst>
                  </p:cNvPr>
                  <p:cNvSpPr txBox="1">
                    <a:spLocks noRot="1" noChangeAspect="1" noMove="1" noResize="1" noEditPoints="1" noAdjustHandles="1" noChangeArrowheads="1" noChangeShapeType="1" noTextEdit="1"/>
                  </p:cNvSpPr>
                  <p:nvPr/>
                </p:nvSpPr>
                <p:spPr>
                  <a:xfrm>
                    <a:off x="6169525" y="1748052"/>
                    <a:ext cx="1166721" cy="448748"/>
                  </a:xfrm>
                  <a:prstGeom prst="rect">
                    <a:avLst/>
                  </a:prstGeom>
                  <a:blipFill>
                    <a:blip r:embed="rId30"/>
                    <a:stretch>
                      <a:fillRect/>
                    </a:stretch>
                  </a:blipFill>
                  <a:effectLst>
                    <a:softEdge rad="63500"/>
                  </a:effectLst>
                </p:spPr>
                <p:txBody>
                  <a:bodyPr/>
                  <a:lstStyle/>
                  <a:p>
                    <a:r>
                      <a:rPr lang="en-CA">
                        <a:noFill/>
                      </a:rPr>
                      <a:t> </a:t>
                    </a:r>
                  </a:p>
                </p:txBody>
              </p:sp>
            </mc:Fallback>
          </mc:AlternateContent>
        </p:grpSp>
      </p:grpSp>
      <p:pic>
        <p:nvPicPr>
          <p:cNvPr id="115" name="Picture 114">
            <a:extLst>
              <a:ext uri="{FF2B5EF4-FFF2-40B4-BE49-F238E27FC236}">
                <a16:creationId xmlns:a16="http://schemas.microsoft.com/office/drawing/2014/main" id="{498E8473-EA19-4CB6-9CC3-EE6167C2A8DC}"/>
              </a:ext>
            </a:extLst>
          </p:cNvPr>
          <p:cNvPicPr>
            <a:picLocks noChangeAspect="1"/>
          </p:cNvPicPr>
          <p:nvPr/>
        </p:nvPicPr>
        <p:blipFill>
          <a:blip r:embed="rId31"/>
          <a:stretch>
            <a:fillRect/>
          </a:stretch>
        </p:blipFill>
        <p:spPr>
          <a:xfrm>
            <a:off x="7176895" y="166558"/>
            <a:ext cx="4653155" cy="3107471"/>
          </a:xfrm>
          <a:prstGeom prst="rect">
            <a:avLst/>
          </a:prstGeom>
        </p:spPr>
      </p:pic>
      <mc:AlternateContent xmlns:mc="http://schemas.openxmlformats.org/markup-compatibility/2006" xmlns:a14="http://schemas.microsoft.com/office/drawing/2010/main">
        <mc:Choice Requires="a14">
          <p:sp>
            <p:nvSpPr>
              <p:cNvPr id="117" name="Arrow: Right 116">
                <a:extLst>
                  <a:ext uri="{FF2B5EF4-FFF2-40B4-BE49-F238E27FC236}">
                    <a16:creationId xmlns:a16="http://schemas.microsoft.com/office/drawing/2014/main" id="{96A83FA4-6611-44AE-B7D2-4BDCF27F9A76}"/>
                  </a:ext>
                </a:extLst>
              </p:cNvPr>
              <p:cNvSpPr/>
              <p:nvPr/>
            </p:nvSpPr>
            <p:spPr>
              <a:xfrm rot="801906">
                <a:off x="8115300" y="5924550"/>
                <a:ext cx="1181100" cy="590550"/>
              </a:xfrm>
              <a:prstGeom prst="rightArrow">
                <a:avLst/>
              </a:prstGeom>
              <a:solidFill>
                <a:srgbClr val="FF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oMath>
                  </m:oMathPara>
                </a14:m>
                <a:endParaRPr lang="en-CA" sz="2400" dirty="0"/>
              </a:p>
            </p:txBody>
          </p:sp>
        </mc:Choice>
        <mc:Fallback xmlns="">
          <p:sp>
            <p:nvSpPr>
              <p:cNvPr id="117" name="Arrow: Right 116">
                <a:extLst>
                  <a:ext uri="{FF2B5EF4-FFF2-40B4-BE49-F238E27FC236}">
                    <a16:creationId xmlns:a16="http://schemas.microsoft.com/office/drawing/2014/main" id="{96A83FA4-6611-44AE-B7D2-4BDCF27F9A76}"/>
                  </a:ext>
                </a:extLst>
              </p:cNvPr>
              <p:cNvSpPr>
                <a:spLocks noRot="1" noChangeAspect="1" noMove="1" noResize="1" noEditPoints="1" noAdjustHandles="1" noChangeArrowheads="1" noChangeShapeType="1" noTextEdit="1"/>
              </p:cNvSpPr>
              <p:nvPr/>
            </p:nvSpPr>
            <p:spPr>
              <a:xfrm rot="801906">
                <a:off x="8115300" y="5924550"/>
                <a:ext cx="1181100" cy="590550"/>
              </a:xfrm>
              <a:prstGeom prst="rightArrow">
                <a:avLst/>
              </a:prstGeom>
              <a:blipFill>
                <a:blip r:embed="rId27"/>
                <a:stretch>
                  <a:fillRect/>
                </a:stretch>
              </a:blipFill>
              <a:ln w="76200">
                <a:solidFill>
                  <a:srgbClr val="C00000"/>
                </a:solidFill>
              </a:ln>
            </p:spPr>
            <p:txBody>
              <a:bodyPr/>
              <a:lstStyle/>
              <a:p>
                <a:r>
                  <a:rPr lang="en-CA">
                    <a:noFill/>
                  </a:rPr>
                  <a:t> </a:t>
                </a:r>
              </a:p>
            </p:txBody>
          </p:sp>
        </mc:Fallback>
      </mc:AlternateContent>
      <p:sp>
        <p:nvSpPr>
          <p:cNvPr id="118" name="Oval 117">
            <a:extLst>
              <a:ext uri="{FF2B5EF4-FFF2-40B4-BE49-F238E27FC236}">
                <a16:creationId xmlns:a16="http://schemas.microsoft.com/office/drawing/2014/main" id="{059C40F9-DD92-4E3A-A3B9-1FE93D9AD20D}"/>
              </a:ext>
            </a:extLst>
          </p:cNvPr>
          <p:cNvSpPr/>
          <p:nvPr/>
        </p:nvSpPr>
        <p:spPr>
          <a:xfrm>
            <a:off x="7726589" y="2833914"/>
            <a:ext cx="188686" cy="1886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Oval 118">
            <a:extLst>
              <a:ext uri="{FF2B5EF4-FFF2-40B4-BE49-F238E27FC236}">
                <a16:creationId xmlns:a16="http://schemas.microsoft.com/office/drawing/2014/main" id="{385790E3-6F6D-40E4-AF2D-960747E33564}"/>
              </a:ext>
            </a:extLst>
          </p:cNvPr>
          <p:cNvSpPr/>
          <p:nvPr/>
        </p:nvSpPr>
        <p:spPr>
          <a:xfrm>
            <a:off x="8564789" y="2843439"/>
            <a:ext cx="188686" cy="1886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Oval 119">
            <a:extLst>
              <a:ext uri="{FF2B5EF4-FFF2-40B4-BE49-F238E27FC236}">
                <a16:creationId xmlns:a16="http://schemas.microsoft.com/office/drawing/2014/main" id="{D0A52999-CCFA-4236-BB39-192773E68CD0}"/>
              </a:ext>
            </a:extLst>
          </p:cNvPr>
          <p:cNvSpPr/>
          <p:nvPr/>
        </p:nvSpPr>
        <p:spPr>
          <a:xfrm>
            <a:off x="10222139" y="2843439"/>
            <a:ext cx="188686" cy="1886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Oval 120">
            <a:extLst>
              <a:ext uri="{FF2B5EF4-FFF2-40B4-BE49-F238E27FC236}">
                <a16:creationId xmlns:a16="http://schemas.microsoft.com/office/drawing/2014/main" id="{7E1C2FE4-C017-4EFC-9F6C-D469A16C903F}"/>
              </a:ext>
            </a:extLst>
          </p:cNvPr>
          <p:cNvSpPr/>
          <p:nvPr/>
        </p:nvSpPr>
        <p:spPr>
          <a:xfrm>
            <a:off x="11079391" y="2852964"/>
            <a:ext cx="188686" cy="1886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Oval 121">
            <a:extLst>
              <a:ext uri="{FF2B5EF4-FFF2-40B4-BE49-F238E27FC236}">
                <a16:creationId xmlns:a16="http://schemas.microsoft.com/office/drawing/2014/main" id="{C49DCCBE-0D41-455C-89E3-30FC45ED1DD1}"/>
              </a:ext>
            </a:extLst>
          </p:cNvPr>
          <p:cNvSpPr/>
          <p:nvPr/>
        </p:nvSpPr>
        <p:spPr>
          <a:xfrm>
            <a:off x="9364889" y="2862489"/>
            <a:ext cx="188686" cy="1886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Oval 122">
            <a:extLst>
              <a:ext uri="{FF2B5EF4-FFF2-40B4-BE49-F238E27FC236}">
                <a16:creationId xmlns:a16="http://schemas.microsoft.com/office/drawing/2014/main" id="{D4D600DC-62C4-4D85-B89A-50835C5E37F7}"/>
              </a:ext>
            </a:extLst>
          </p:cNvPr>
          <p:cNvSpPr/>
          <p:nvPr/>
        </p:nvSpPr>
        <p:spPr>
          <a:xfrm>
            <a:off x="7726589" y="1233714"/>
            <a:ext cx="188686" cy="188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Oval 123">
            <a:extLst>
              <a:ext uri="{FF2B5EF4-FFF2-40B4-BE49-F238E27FC236}">
                <a16:creationId xmlns:a16="http://schemas.microsoft.com/office/drawing/2014/main" id="{355764E7-CE0C-4F59-9C8B-F3C0497628A5}"/>
              </a:ext>
            </a:extLst>
          </p:cNvPr>
          <p:cNvSpPr/>
          <p:nvPr/>
        </p:nvSpPr>
        <p:spPr>
          <a:xfrm>
            <a:off x="8561614" y="2281464"/>
            <a:ext cx="188686" cy="188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Oval 124">
            <a:extLst>
              <a:ext uri="{FF2B5EF4-FFF2-40B4-BE49-F238E27FC236}">
                <a16:creationId xmlns:a16="http://schemas.microsoft.com/office/drawing/2014/main" id="{DC3551C1-2215-4904-A9BF-A11A1E773DB8}"/>
              </a:ext>
            </a:extLst>
          </p:cNvPr>
          <p:cNvSpPr/>
          <p:nvPr/>
        </p:nvSpPr>
        <p:spPr>
          <a:xfrm>
            <a:off x="10222139" y="2652939"/>
            <a:ext cx="188686" cy="188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Oval 125">
            <a:extLst>
              <a:ext uri="{FF2B5EF4-FFF2-40B4-BE49-F238E27FC236}">
                <a16:creationId xmlns:a16="http://schemas.microsoft.com/office/drawing/2014/main" id="{44B7EDE5-4CAC-4992-BB31-A75891A507DD}"/>
              </a:ext>
            </a:extLst>
          </p:cNvPr>
          <p:cNvSpPr/>
          <p:nvPr/>
        </p:nvSpPr>
        <p:spPr>
          <a:xfrm>
            <a:off x="11079391" y="1971901"/>
            <a:ext cx="188686" cy="188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Oval 126">
            <a:extLst>
              <a:ext uri="{FF2B5EF4-FFF2-40B4-BE49-F238E27FC236}">
                <a16:creationId xmlns:a16="http://schemas.microsoft.com/office/drawing/2014/main" id="{3A343200-08EA-4AD8-931F-6980A372E139}"/>
              </a:ext>
            </a:extLst>
          </p:cNvPr>
          <p:cNvSpPr/>
          <p:nvPr/>
        </p:nvSpPr>
        <p:spPr>
          <a:xfrm>
            <a:off x="9364889" y="2719614"/>
            <a:ext cx="188686" cy="18868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9" name="Straight Arrow Connector 128">
            <a:extLst>
              <a:ext uri="{FF2B5EF4-FFF2-40B4-BE49-F238E27FC236}">
                <a16:creationId xmlns:a16="http://schemas.microsoft.com/office/drawing/2014/main" id="{EDEBC99A-4834-4C49-81E4-303EEA837D3F}"/>
              </a:ext>
            </a:extLst>
          </p:cNvPr>
          <p:cNvCxnSpPr>
            <a:cxnSpLocks/>
          </p:cNvCxnSpPr>
          <p:nvPr/>
        </p:nvCxnSpPr>
        <p:spPr>
          <a:xfrm flipV="1">
            <a:off x="7821613" y="1365250"/>
            <a:ext cx="0" cy="15573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27F5187-84B2-4705-9AE7-31093D1BC6C0}"/>
              </a:ext>
            </a:extLst>
          </p:cNvPr>
          <p:cNvCxnSpPr>
            <a:cxnSpLocks/>
          </p:cNvCxnSpPr>
          <p:nvPr/>
        </p:nvCxnSpPr>
        <p:spPr>
          <a:xfrm flipV="1">
            <a:off x="8651876" y="2400300"/>
            <a:ext cx="0" cy="5270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77D64A4-2284-4F29-8D3C-E5DE20A7231E}"/>
              </a:ext>
            </a:extLst>
          </p:cNvPr>
          <p:cNvCxnSpPr>
            <a:cxnSpLocks/>
          </p:cNvCxnSpPr>
          <p:nvPr/>
        </p:nvCxnSpPr>
        <p:spPr>
          <a:xfrm flipV="1">
            <a:off x="9464676" y="2813050"/>
            <a:ext cx="0" cy="1095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8F272BA-0D91-4CB6-87D9-4C49993E0F1F}"/>
              </a:ext>
            </a:extLst>
          </p:cNvPr>
          <p:cNvCxnSpPr>
            <a:cxnSpLocks/>
          </p:cNvCxnSpPr>
          <p:nvPr/>
        </p:nvCxnSpPr>
        <p:spPr>
          <a:xfrm flipV="1">
            <a:off x="10321927" y="2762250"/>
            <a:ext cx="0" cy="1555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5FE4BAC-6DC6-40EA-BDDE-9C3938911B71}"/>
              </a:ext>
            </a:extLst>
          </p:cNvPr>
          <p:cNvCxnSpPr>
            <a:cxnSpLocks/>
          </p:cNvCxnSpPr>
          <p:nvPr/>
        </p:nvCxnSpPr>
        <p:spPr>
          <a:xfrm flipV="1">
            <a:off x="11174414" y="2076450"/>
            <a:ext cx="0" cy="8366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1A9F659-7822-4590-8FDD-33A42685AC55}"/>
              </a:ext>
            </a:extLst>
          </p:cNvPr>
          <p:cNvSpPr txBox="1"/>
          <p:nvPr/>
        </p:nvSpPr>
        <p:spPr>
          <a:xfrm>
            <a:off x="7734300" y="685800"/>
            <a:ext cx="601447" cy="584775"/>
          </a:xfrm>
          <a:prstGeom prst="rect">
            <a:avLst/>
          </a:prstGeom>
          <a:noFill/>
        </p:spPr>
        <p:txBody>
          <a:bodyPr wrap="none" rtlCol="0">
            <a:spAutoFit/>
          </a:bodyPr>
          <a:lstStyle/>
          <a:p>
            <a:r>
              <a:rPr lang="en-US" sz="3200" dirty="0">
                <a:solidFill>
                  <a:schemeClr val="accent5">
                    <a:lumMod val="75000"/>
                  </a:schemeClr>
                </a:solidFill>
              </a:rPr>
              <a:t>17</a:t>
            </a:r>
            <a:endParaRPr lang="en-CA" sz="3200" dirty="0">
              <a:solidFill>
                <a:schemeClr val="accent5">
                  <a:lumMod val="75000"/>
                </a:schemeClr>
              </a:solidFill>
            </a:endParaRPr>
          </a:p>
        </p:txBody>
      </p:sp>
      <p:sp>
        <p:nvSpPr>
          <p:cNvPr id="144" name="TextBox 143">
            <a:extLst>
              <a:ext uri="{FF2B5EF4-FFF2-40B4-BE49-F238E27FC236}">
                <a16:creationId xmlns:a16="http://schemas.microsoft.com/office/drawing/2014/main" id="{74E30EE8-8E98-4179-B560-19EB685AB675}"/>
              </a:ext>
            </a:extLst>
          </p:cNvPr>
          <p:cNvSpPr txBox="1"/>
          <p:nvPr/>
        </p:nvSpPr>
        <p:spPr>
          <a:xfrm>
            <a:off x="8496300" y="1663700"/>
            <a:ext cx="393056" cy="584775"/>
          </a:xfrm>
          <a:prstGeom prst="rect">
            <a:avLst/>
          </a:prstGeom>
          <a:noFill/>
        </p:spPr>
        <p:txBody>
          <a:bodyPr wrap="none" rtlCol="0">
            <a:spAutoFit/>
          </a:bodyPr>
          <a:lstStyle/>
          <a:p>
            <a:r>
              <a:rPr lang="en-US" sz="3200" dirty="0">
                <a:solidFill>
                  <a:schemeClr val="accent5">
                    <a:lumMod val="75000"/>
                  </a:schemeClr>
                </a:solidFill>
              </a:rPr>
              <a:t>6</a:t>
            </a:r>
            <a:endParaRPr lang="en-CA" sz="3200" dirty="0">
              <a:solidFill>
                <a:schemeClr val="accent5">
                  <a:lumMod val="75000"/>
                </a:schemeClr>
              </a:solidFill>
            </a:endParaRPr>
          </a:p>
        </p:txBody>
      </p:sp>
      <p:sp>
        <p:nvSpPr>
          <p:cNvPr id="145" name="TextBox 144">
            <a:extLst>
              <a:ext uri="{FF2B5EF4-FFF2-40B4-BE49-F238E27FC236}">
                <a16:creationId xmlns:a16="http://schemas.microsoft.com/office/drawing/2014/main" id="{C1066A15-AB67-43E5-BD99-28887350ED2F}"/>
              </a:ext>
            </a:extLst>
          </p:cNvPr>
          <p:cNvSpPr txBox="1"/>
          <p:nvPr/>
        </p:nvSpPr>
        <p:spPr>
          <a:xfrm>
            <a:off x="9448800" y="2286000"/>
            <a:ext cx="393056" cy="584775"/>
          </a:xfrm>
          <a:prstGeom prst="rect">
            <a:avLst/>
          </a:prstGeom>
          <a:noFill/>
        </p:spPr>
        <p:txBody>
          <a:bodyPr wrap="none" rtlCol="0">
            <a:spAutoFit/>
          </a:bodyPr>
          <a:lstStyle/>
          <a:p>
            <a:r>
              <a:rPr lang="en-US" sz="3200" dirty="0">
                <a:solidFill>
                  <a:schemeClr val="accent5">
                    <a:lumMod val="75000"/>
                  </a:schemeClr>
                </a:solidFill>
              </a:rPr>
              <a:t>1</a:t>
            </a:r>
            <a:endParaRPr lang="en-CA" sz="3200" dirty="0">
              <a:solidFill>
                <a:schemeClr val="accent5">
                  <a:lumMod val="75000"/>
                </a:schemeClr>
              </a:solidFill>
            </a:endParaRPr>
          </a:p>
        </p:txBody>
      </p:sp>
      <p:sp>
        <p:nvSpPr>
          <p:cNvPr id="146" name="TextBox 145">
            <a:extLst>
              <a:ext uri="{FF2B5EF4-FFF2-40B4-BE49-F238E27FC236}">
                <a16:creationId xmlns:a16="http://schemas.microsoft.com/office/drawing/2014/main" id="{EF612FDD-8B8A-4465-B73C-B7CC51AA59F7}"/>
              </a:ext>
            </a:extLst>
          </p:cNvPr>
          <p:cNvSpPr txBox="1"/>
          <p:nvPr/>
        </p:nvSpPr>
        <p:spPr>
          <a:xfrm>
            <a:off x="10160000" y="2095500"/>
            <a:ext cx="393056" cy="584775"/>
          </a:xfrm>
          <a:prstGeom prst="rect">
            <a:avLst/>
          </a:prstGeom>
          <a:noFill/>
        </p:spPr>
        <p:txBody>
          <a:bodyPr wrap="none" rtlCol="0">
            <a:spAutoFit/>
          </a:bodyPr>
          <a:lstStyle/>
          <a:p>
            <a:r>
              <a:rPr lang="en-US" sz="3200" dirty="0">
                <a:solidFill>
                  <a:schemeClr val="accent5">
                    <a:lumMod val="75000"/>
                  </a:schemeClr>
                </a:solidFill>
              </a:rPr>
              <a:t>2</a:t>
            </a:r>
            <a:endParaRPr lang="en-CA" sz="3200" dirty="0">
              <a:solidFill>
                <a:schemeClr val="accent5">
                  <a:lumMod val="75000"/>
                </a:schemeClr>
              </a:solidFill>
            </a:endParaRPr>
          </a:p>
        </p:txBody>
      </p:sp>
      <p:sp>
        <p:nvSpPr>
          <p:cNvPr id="147" name="TextBox 146">
            <a:extLst>
              <a:ext uri="{FF2B5EF4-FFF2-40B4-BE49-F238E27FC236}">
                <a16:creationId xmlns:a16="http://schemas.microsoft.com/office/drawing/2014/main" id="{529E2ADE-F7AE-4D61-9F58-3E79FCF86F54}"/>
              </a:ext>
            </a:extLst>
          </p:cNvPr>
          <p:cNvSpPr txBox="1"/>
          <p:nvPr/>
        </p:nvSpPr>
        <p:spPr>
          <a:xfrm>
            <a:off x="10972800" y="1384300"/>
            <a:ext cx="393056" cy="584775"/>
          </a:xfrm>
          <a:prstGeom prst="rect">
            <a:avLst/>
          </a:prstGeom>
          <a:noFill/>
        </p:spPr>
        <p:txBody>
          <a:bodyPr wrap="none" rtlCol="0">
            <a:spAutoFit/>
          </a:bodyPr>
          <a:lstStyle/>
          <a:p>
            <a:r>
              <a:rPr lang="en-US" sz="3200" dirty="0">
                <a:solidFill>
                  <a:schemeClr val="accent5">
                    <a:lumMod val="75000"/>
                  </a:schemeClr>
                </a:solidFill>
              </a:rPr>
              <a:t>9</a:t>
            </a:r>
            <a:endParaRPr lang="en-CA" sz="3200" dirty="0">
              <a:solidFill>
                <a:schemeClr val="accent5">
                  <a:lumMod val="75000"/>
                </a:schemeClr>
              </a:solidFill>
            </a:endParaRPr>
          </a:p>
        </p:txBody>
      </p:sp>
    </p:spTree>
    <p:extLst>
      <p:ext uri="{BB962C8B-B14F-4D97-AF65-F5344CB8AC3E}">
        <p14:creationId xmlns:p14="http://schemas.microsoft.com/office/powerpoint/2010/main" val="2407526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273957" y="1072695"/>
                <a:ext cx="9174843" cy="2356305"/>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d>
                          <m:r>
                            <a:rPr lang="en-US" sz="3600" i="1">
                              <a:solidFill>
                                <a:schemeClr val="accent2">
                                  <a:lumMod val="75000"/>
                                </a:schemeClr>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d>
                        </m:e>
                      </m:d>
                      <m:r>
                        <a:rPr lang="en-US" sz="3600" b="0" i="1" dirty="0" smtClean="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273957" y="1072695"/>
                <a:ext cx="9174843" cy="2356305"/>
              </a:xfrm>
              <a:blipFill>
                <a:blip r:embed="rId5"/>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6D0CF4-29EF-4D1F-AEF1-ED99D38BE434}"/>
                  </a:ext>
                </a:extLst>
              </p:cNvPr>
              <p:cNvSpPr txBox="1">
                <a:spLocks/>
              </p:cNvSpPr>
              <p:nvPr/>
            </p:nvSpPr>
            <p:spPr>
              <a:xfrm>
                <a:off x="172357" y="3663495"/>
                <a:ext cx="10038443" cy="2356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US" sz="3600" dirty="0"/>
              </a:p>
              <a:p>
                <a:pPr marL="0" indent="0">
                  <a:buNone/>
                </a:pPr>
                <a:endParaRPr lang="en-US" sz="400" dirty="0"/>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CA" sz="3600" dirty="0"/>
              </a:p>
              <a:p>
                <a:pPr marL="0" indent="0">
                  <a:buNone/>
                </a:pPr>
                <a:r>
                  <a:rPr lang="en-US" sz="3600" b="0" dirty="0"/>
                  <a:t>     </a:t>
                </a:r>
                <a14:m>
                  <m:oMath xmlns:m="http://schemas.openxmlformats.org/officeDocument/2006/math">
                    <m:r>
                      <a:rPr lang="en-US" sz="3600" b="0" i="1" smtClean="0">
                        <a:latin typeface="Cambria Math" panose="02040503050406030204" pitchFamily="18" charset="0"/>
                      </a:rPr>
                      <m:t>⋮</m:t>
                    </m:r>
                  </m:oMath>
                </a14:m>
                <a:endParaRPr lang="en-US" sz="3600" b="0" dirty="0"/>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CA" sz="3600" dirty="0"/>
              </a:p>
            </p:txBody>
          </p:sp>
        </mc:Choice>
        <mc:Fallback xmlns="">
          <p:sp>
            <p:nvSpPr>
              <p:cNvPr id="5" name="Content Placeholder 2">
                <a:extLst>
                  <a:ext uri="{FF2B5EF4-FFF2-40B4-BE49-F238E27FC236}">
                    <a16:creationId xmlns:a16="http://schemas.microsoft.com/office/drawing/2014/main" id="{C86D0CF4-29EF-4D1F-AEF1-ED99D38BE434}"/>
                  </a:ext>
                </a:extLst>
              </p:cNvPr>
              <p:cNvSpPr txBox="1">
                <a:spLocks noRot="1" noChangeAspect="1" noMove="1" noResize="1" noEditPoints="1" noAdjustHandles="1" noChangeArrowheads="1" noChangeShapeType="1" noTextEdit="1"/>
              </p:cNvSpPr>
              <p:nvPr/>
            </p:nvSpPr>
            <p:spPr>
              <a:xfrm>
                <a:off x="172357" y="3663495"/>
                <a:ext cx="10038443" cy="2356305"/>
              </a:xfrm>
              <a:prstGeom prst="rect">
                <a:avLst/>
              </a:prstGeom>
              <a:blipFill>
                <a:blip r:embed="rId4"/>
                <a:stretch>
                  <a:fillRect b="-4910"/>
                </a:stretch>
              </a:blipFill>
            </p:spPr>
            <p:txBody>
              <a:bodyPr/>
              <a:lstStyle/>
              <a:p>
                <a:r>
                  <a:rPr lang="en-CA">
                    <a:noFill/>
                  </a:rPr>
                  <a:t> </a:t>
                </a:r>
              </a:p>
            </p:txBody>
          </p:sp>
        </mc:Fallback>
      </mc:AlternateContent>
    </p:spTree>
    <p:extLst>
      <p:ext uri="{BB962C8B-B14F-4D97-AF65-F5344CB8AC3E}">
        <p14:creationId xmlns:p14="http://schemas.microsoft.com/office/powerpoint/2010/main" val="1781187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273957" y="1072695"/>
                <a:ext cx="9174843" cy="2356305"/>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d>
                          <m:r>
                            <a:rPr lang="en-US" sz="3600" i="1">
                              <a:solidFill>
                                <a:schemeClr val="accent2">
                                  <a:lumMod val="75000"/>
                                </a:schemeClr>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d>
                        </m:e>
                      </m:d>
                      <m:r>
                        <a:rPr lang="en-US" sz="3600" b="0" i="1" dirty="0" smtClean="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273957" y="1072695"/>
                <a:ext cx="9174843" cy="2356305"/>
              </a:xfrm>
              <a:blipFill>
                <a:blip r:embed="rId2"/>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6D0CF4-29EF-4D1F-AEF1-ED99D38BE434}"/>
                  </a:ext>
                </a:extLst>
              </p:cNvPr>
              <p:cNvSpPr txBox="1">
                <a:spLocks/>
              </p:cNvSpPr>
              <p:nvPr/>
            </p:nvSpPr>
            <p:spPr>
              <a:xfrm>
                <a:off x="172357" y="3530600"/>
                <a:ext cx="11854543" cy="2356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US" sz="3600" i="1" dirty="0">
                  <a:latin typeface="Cambria Math" panose="02040503050406030204" pitchFamily="18" charset="0"/>
                </a:endParaRPr>
              </a:p>
              <a:p>
                <a:pPr marL="0" indent="0">
                  <a:buNone/>
                </a:pPr>
                <a:endParaRPr lang="en-US" sz="600" i="1" dirty="0">
                  <a:latin typeface="Cambria Math" panose="02040503050406030204" pitchFamily="18" charset="0"/>
                </a:endParaRPr>
              </a:p>
              <a:p>
                <a:pPr marL="0" indent="0">
                  <a:buNone/>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d>
                      <m:dPr>
                        <m:begChr m:val="["/>
                        <m:endChr m:val="]"/>
                        <m:ctrlPr>
                          <a:rPr lang="en-US" sz="3600" i="1" dirty="0" smtClean="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2</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e>
                    </m:d>
                  </m:oMath>
                </a14:m>
                <a:r>
                  <a:rPr lang="en-US" sz="3600" b="0" i="0" dirty="0">
                    <a:latin typeface="+mj-lt"/>
                  </a:rPr>
                  <a:t> </a:t>
                </a:r>
                <a14:m>
                  <m:oMath xmlns:m="http://schemas.openxmlformats.org/officeDocument/2006/math">
                    <m:d>
                      <m:dPr>
                        <m:begChr m:val="["/>
                        <m:endChr m:val="]"/>
                        <m:ctrlPr>
                          <a:rPr lang="en-US" sz="3200" b="0" i="1" dirty="0" smtClean="0">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m:t>
                            </m:r>
                          </m:e>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2</m:t>
                                </m:r>
                              </m:sup>
                            </m:sSup>
                          </m:e>
                          <m:e>
                            <m:r>
                              <a:rPr lang="en-US" sz="3200" i="1">
                                <a:latin typeface="Cambria Math" panose="02040503050406030204" pitchFamily="18" charset="0"/>
                              </a:rPr>
                              <m:t>⋮</m:t>
                            </m:r>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𝑘</m:t>
                                </m:r>
                                <m:r>
                                  <a:rPr lang="en-US" sz="3200" i="1">
                                    <a:latin typeface="Cambria Math" panose="02040503050406030204" pitchFamily="18" charset="0"/>
                                  </a:rPr>
                                  <m:t>−1</m:t>
                                </m:r>
                              </m:sup>
                            </m:sSup>
                          </m:e>
                        </m:eqArr>
                      </m:e>
                    </m:d>
                  </m:oMath>
                </a14:m>
                <a:endParaRPr lang="en-US" sz="3200" b="0" i="0" dirty="0">
                  <a:latin typeface="+mj-lt"/>
                </a:endParaRPr>
              </a:p>
            </p:txBody>
          </p:sp>
        </mc:Choice>
        <mc:Fallback xmlns="">
          <p:sp>
            <p:nvSpPr>
              <p:cNvPr id="5" name="Content Placeholder 2">
                <a:extLst>
                  <a:ext uri="{FF2B5EF4-FFF2-40B4-BE49-F238E27FC236}">
                    <a16:creationId xmlns:a16="http://schemas.microsoft.com/office/drawing/2014/main" id="{C86D0CF4-29EF-4D1F-AEF1-ED99D38BE434}"/>
                  </a:ext>
                </a:extLst>
              </p:cNvPr>
              <p:cNvSpPr txBox="1">
                <a:spLocks noRot="1" noChangeAspect="1" noMove="1" noResize="1" noEditPoints="1" noAdjustHandles="1" noChangeArrowheads="1" noChangeShapeType="1" noTextEdit="1"/>
              </p:cNvSpPr>
              <p:nvPr/>
            </p:nvSpPr>
            <p:spPr>
              <a:xfrm>
                <a:off x="172357" y="3530600"/>
                <a:ext cx="11854543" cy="2356305"/>
              </a:xfrm>
              <a:prstGeom prst="rect">
                <a:avLst/>
              </a:prstGeom>
              <a:blipFill>
                <a:blip r:embed="rId3"/>
                <a:stretch>
                  <a:fillRect b="-37209"/>
                </a:stretch>
              </a:blipFill>
            </p:spPr>
            <p:txBody>
              <a:bodyPr/>
              <a:lstStyle/>
              <a:p>
                <a:r>
                  <a:rPr lang="en-CA">
                    <a:noFill/>
                  </a:rPr>
                  <a:t> </a:t>
                </a:r>
              </a:p>
            </p:txBody>
          </p:sp>
        </mc:Fallback>
      </mc:AlternateContent>
    </p:spTree>
    <p:extLst>
      <p:ext uri="{BB962C8B-B14F-4D97-AF65-F5344CB8AC3E}">
        <p14:creationId xmlns:p14="http://schemas.microsoft.com/office/powerpoint/2010/main" val="834282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273957" y="1072695"/>
                <a:ext cx="9174843" cy="2356305"/>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d>
                          <m:r>
                            <a:rPr lang="en-US" sz="3600" i="1">
                              <a:solidFill>
                                <a:schemeClr val="accent2">
                                  <a:lumMod val="75000"/>
                                </a:schemeClr>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d>
                        </m:e>
                      </m:d>
                      <m:r>
                        <a:rPr lang="en-US" sz="3600" b="0" i="1" dirty="0" smtClean="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273957" y="1072695"/>
                <a:ext cx="9174843" cy="2356305"/>
              </a:xfrm>
              <a:blipFill>
                <a:blip r:embed="rId4"/>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6D0CF4-29EF-4D1F-AEF1-ED99D38BE434}"/>
                  </a:ext>
                </a:extLst>
              </p:cNvPr>
              <p:cNvSpPr txBox="1">
                <a:spLocks/>
              </p:cNvSpPr>
              <p:nvPr/>
            </p:nvSpPr>
            <p:spPr>
              <a:xfrm>
                <a:off x="172357" y="3663495"/>
                <a:ext cx="10038443" cy="2356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b="0" i="1" smtClean="0">
                          <a:solidFill>
                            <a:schemeClr val="tx1"/>
                          </a:solidFill>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US" sz="3600" dirty="0"/>
              </a:p>
              <a:p>
                <a:pPr marL="0" indent="0">
                  <a:buNone/>
                </a:pPr>
                <a:endParaRPr lang="en-US" sz="400" dirty="0"/>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CA" sz="3600" dirty="0"/>
              </a:p>
              <a:p>
                <a:pPr marL="0" indent="0">
                  <a:buNone/>
                </a:pPr>
                <a:r>
                  <a:rPr lang="en-US" sz="3600" b="0" dirty="0"/>
                  <a:t>     </a:t>
                </a:r>
                <a14:m>
                  <m:oMath xmlns:m="http://schemas.openxmlformats.org/officeDocument/2006/math">
                    <m:r>
                      <a:rPr lang="en-US" sz="3600" b="0" i="1" smtClean="0">
                        <a:latin typeface="Cambria Math" panose="02040503050406030204" pitchFamily="18" charset="0"/>
                      </a:rPr>
                      <m:t>⋮</m:t>
                    </m:r>
                  </m:oMath>
                </a14:m>
                <a:endParaRPr lang="en-US" sz="3600" b="0" dirty="0"/>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CA" sz="3600" dirty="0"/>
              </a:p>
            </p:txBody>
          </p:sp>
        </mc:Choice>
        <mc:Fallback xmlns="">
          <p:sp>
            <p:nvSpPr>
              <p:cNvPr id="5" name="Content Placeholder 2">
                <a:extLst>
                  <a:ext uri="{FF2B5EF4-FFF2-40B4-BE49-F238E27FC236}">
                    <a16:creationId xmlns:a16="http://schemas.microsoft.com/office/drawing/2014/main" id="{C86D0CF4-29EF-4D1F-AEF1-ED99D38BE434}"/>
                  </a:ext>
                </a:extLst>
              </p:cNvPr>
              <p:cNvSpPr txBox="1">
                <a:spLocks noRot="1" noChangeAspect="1" noMove="1" noResize="1" noEditPoints="1" noAdjustHandles="1" noChangeArrowheads="1" noChangeShapeType="1" noTextEdit="1"/>
              </p:cNvSpPr>
              <p:nvPr/>
            </p:nvSpPr>
            <p:spPr>
              <a:xfrm>
                <a:off x="172357" y="3663495"/>
                <a:ext cx="10038443" cy="2356305"/>
              </a:xfrm>
              <a:prstGeom prst="rect">
                <a:avLst/>
              </a:prstGeom>
              <a:blipFill>
                <a:blip r:embed="rId3"/>
                <a:stretch>
                  <a:fillRect b="-4910"/>
                </a:stretch>
              </a:blipFill>
            </p:spPr>
            <p:txBody>
              <a:bodyPr/>
              <a:lstStyle/>
              <a:p>
                <a:r>
                  <a:rPr lang="en-CA">
                    <a:noFill/>
                  </a:rPr>
                  <a:t> </a:t>
                </a:r>
              </a:p>
            </p:txBody>
          </p:sp>
        </mc:Fallback>
      </mc:AlternateContent>
    </p:spTree>
    <p:extLst>
      <p:ext uri="{BB962C8B-B14F-4D97-AF65-F5344CB8AC3E}">
        <p14:creationId xmlns:p14="http://schemas.microsoft.com/office/powerpoint/2010/main" val="3262961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273957" y="1072695"/>
                <a:ext cx="9174843" cy="2356305"/>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d>
                          <m:r>
                            <a:rPr lang="en-US" sz="3600" i="1">
                              <a:solidFill>
                                <a:schemeClr val="accent2">
                                  <a:lumMod val="75000"/>
                                </a:schemeClr>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d>
                        </m:e>
                      </m:d>
                      <m:r>
                        <a:rPr lang="en-US" sz="3600" b="0" i="1" dirty="0" smtClean="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273957" y="1072695"/>
                <a:ext cx="9174843" cy="2356305"/>
              </a:xfrm>
              <a:blipFill>
                <a:blip r:embed="rId4"/>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6D0CF4-29EF-4D1F-AEF1-ED99D38BE434}"/>
                  </a:ext>
                </a:extLst>
              </p:cNvPr>
              <p:cNvSpPr txBox="1">
                <a:spLocks/>
              </p:cNvSpPr>
              <p:nvPr/>
            </p:nvSpPr>
            <p:spPr>
              <a:xfrm>
                <a:off x="337457" y="3625395"/>
                <a:ext cx="11854543" cy="2356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begChr m:val="["/>
                        <m:endChr m:val="]"/>
                        <m:ctrlPr>
                          <a:rPr lang="en-US" sz="3600" i="1" dirty="0" smtClean="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2</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e>
                    </m:d>
                  </m:oMath>
                </a14:m>
                <a:r>
                  <a:rPr lang="en-US" sz="3600" b="0" i="0" dirty="0">
                    <a:latin typeface="+mj-lt"/>
                  </a:rPr>
                  <a:t> </a:t>
                </a:r>
                <a14:m>
                  <m:oMath xmlns:m="http://schemas.openxmlformats.org/officeDocument/2006/math">
                    <m:d>
                      <m:dPr>
                        <m:begChr m:val="["/>
                        <m:endChr m:val="]"/>
                        <m:ctrlPr>
                          <a:rPr lang="en-US" sz="3200" b="0" i="1" dirty="0" smtClean="0">
                            <a:latin typeface="Cambria Math" panose="02040503050406030204" pitchFamily="18" charset="0"/>
                          </a:rPr>
                        </m:ctrlPr>
                      </m:dPr>
                      <m:e>
                        <m:m>
                          <m:mPr>
                            <m:mcs>
                              <m:mc>
                                <m:mcPr>
                                  <m:count m:val="3"/>
                                  <m:mcJc m:val="center"/>
                                </m:mcPr>
                              </m:mc>
                            </m:mcs>
                            <m:ctrlPr>
                              <a:rPr lang="en-US" sz="3200" b="0" i="1" dirty="0" smtClean="0">
                                <a:latin typeface="Cambria Math" panose="02040503050406030204" pitchFamily="18" charset="0"/>
                              </a:rPr>
                            </m:ctrlPr>
                          </m:mPr>
                          <m:mr>
                            <m:e>
                              <m:eqArr>
                                <m:eqArrPr>
                                  <m:ctrlPr>
                                    <a:rPr lang="en-US" sz="3200" i="1">
                                      <a:latin typeface="Cambria Math" panose="02040503050406030204" pitchFamily="18" charset="0"/>
                                    </a:rPr>
                                  </m:ctrlPr>
                                </m:eqArrPr>
                                <m:e>
                                  <m:r>
                                    <a:rPr lang="en-US" sz="3200" i="1">
                                      <a:latin typeface="Cambria Math" panose="02040503050406030204" pitchFamily="18" charset="0"/>
                                    </a:rPr>
                                    <m:t>1</m:t>
                                  </m:r>
                                </m:e>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2</m:t>
                                      </m:r>
                                    </m:sup>
                                  </m:sSup>
                                </m:e>
                                <m:e>
                                  <m:r>
                                    <a:rPr lang="en-US" sz="3200" i="1">
                                      <a:latin typeface="Cambria Math" panose="02040503050406030204" pitchFamily="18" charset="0"/>
                                    </a:rPr>
                                    <m:t>⋮</m:t>
                                  </m:r>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𝑘</m:t>
                                      </m:r>
                                      <m:r>
                                        <a:rPr lang="en-US" sz="3200" i="1">
                                          <a:latin typeface="Cambria Math" panose="02040503050406030204" pitchFamily="18" charset="0"/>
                                        </a:rPr>
                                        <m:t>−1</m:t>
                                      </m:r>
                                    </m:sup>
                                  </m:sSup>
                                </m:e>
                              </m:eqArr>
                            </m:e>
                            <m:e>
                              <m:eqArr>
                                <m:eqArrPr>
                                  <m:ctrlPr>
                                    <a:rPr lang="en-US" sz="3200" i="1">
                                      <a:latin typeface="Cambria Math" panose="02040503050406030204" pitchFamily="18" charset="0"/>
                                    </a:rPr>
                                  </m:ctrlPr>
                                </m:eqArrPr>
                                <m:e>
                                  <m:r>
                                    <a:rPr lang="en-US" sz="3200" i="1">
                                      <a:latin typeface="Cambria Math" panose="02040503050406030204" pitchFamily="18" charset="0"/>
                                    </a:rPr>
                                    <m:t>1</m:t>
                                  </m:r>
                                </m:e>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2</m:t>
                                      </m:r>
                                    </m:sub>
                                  </m:sSub>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2</m:t>
                                          </m:r>
                                        </m:sub>
                                      </m:sSub>
                                    </m:e>
                                    <m:sup>
                                      <m:r>
                                        <a:rPr lang="en-US" sz="3200" i="1">
                                          <a:latin typeface="Cambria Math" panose="02040503050406030204" pitchFamily="18" charset="0"/>
                                        </a:rPr>
                                        <m:t>2</m:t>
                                      </m:r>
                                    </m:sup>
                                  </m:sSup>
                                </m:e>
                                <m:e>
                                  <m:r>
                                    <a:rPr lang="en-US" sz="3200" i="1">
                                      <a:latin typeface="Cambria Math" panose="02040503050406030204" pitchFamily="18" charset="0"/>
                                    </a:rPr>
                                    <m:t>⋮</m:t>
                                  </m:r>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2</m:t>
                                          </m:r>
                                        </m:sub>
                                      </m:sSub>
                                    </m:e>
                                    <m:sup>
                                      <m:r>
                                        <a:rPr lang="en-US" sz="3200" i="1">
                                          <a:latin typeface="Cambria Math" panose="02040503050406030204" pitchFamily="18" charset="0"/>
                                        </a:rPr>
                                        <m:t>𝑘</m:t>
                                      </m:r>
                                      <m:r>
                                        <a:rPr lang="en-US" sz="3200" i="1">
                                          <a:latin typeface="Cambria Math" panose="02040503050406030204" pitchFamily="18" charset="0"/>
                                        </a:rPr>
                                        <m:t>−1</m:t>
                                      </m:r>
                                    </m:sup>
                                  </m:sSup>
                                </m:e>
                              </m:eqArr>
                            </m:e>
                            <m:e>
                              <m:m>
                                <m:mPr>
                                  <m:mcs>
                                    <m:mc>
                                      <m:mcPr>
                                        <m:count m:val="2"/>
                                        <m:mcJc m:val="center"/>
                                      </m:mcPr>
                                    </m:mc>
                                  </m:mcs>
                                  <m:ctrlPr>
                                    <a:rPr lang="en-US" sz="3200" b="0" i="1" dirty="0" smtClean="0">
                                      <a:latin typeface="Cambria Math" panose="02040503050406030204" pitchFamily="18" charset="0"/>
                                    </a:rPr>
                                  </m:ctrlPr>
                                </m:mPr>
                                <m:mr>
                                  <m:e>
                                    <m:r>
                                      <a:rPr lang="en-US" sz="3200" b="0" i="1" dirty="0" smtClean="0">
                                        <a:latin typeface="Cambria Math" panose="02040503050406030204" pitchFamily="18" charset="0"/>
                                      </a:rPr>
                                      <m:t>⋯</m:t>
                                    </m:r>
                                  </m:e>
                                  <m:e>
                                    <m:eqArr>
                                      <m:eqArrPr>
                                        <m:ctrlPr>
                                          <a:rPr lang="en-US" sz="3200" i="1">
                                            <a:latin typeface="Cambria Math" panose="02040503050406030204" pitchFamily="18" charset="0"/>
                                          </a:rPr>
                                        </m:ctrlPr>
                                      </m:eqArrPr>
                                      <m:e>
                                        <m:r>
                                          <a:rPr lang="en-US" sz="3200" i="1">
                                            <a:latin typeface="Cambria Math" panose="02040503050406030204" pitchFamily="18" charset="0"/>
                                          </a:rPr>
                                          <m:t>1</m:t>
                                        </m:r>
                                      </m:e>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𝑛</m:t>
                                            </m:r>
                                          </m:sub>
                                        </m:sSub>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𝑛</m:t>
                                                </m:r>
                                              </m:sub>
                                            </m:sSub>
                                          </m:e>
                                          <m:sup>
                                            <m:r>
                                              <a:rPr lang="en-US" sz="3200" i="1">
                                                <a:latin typeface="Cambria Math" panose="02040503050406030204" pitchFamily="18" charset="0"/>
                                              </a:rPr>
                                              <m:t>2</m:t>
                                            </m:r>
                                          </m:sup>
                                        </m:sSup>
                                      </m:e>
                                      <m:e>
                                        <m:r>
                                          <a:rPr lang="en-US" sz="3200" i="1">
                                            <a:latin typeface="Cambria Math" panose="02040503050406030204" pitchFamily="18" charset="0"/>
                                          </a:rPr>
                                          <m:t>⋮</m:t>
                                        </m:r>
                                      </m:e>
                                      <m:e>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𝑛</m:t>
                                                </m:r>
                                              </m:sub>
                                            </m:sSub>
                                          </m:e>
                                          <m:sup>
                                            <m:r>
                                              <a:rPr lang="en-US" sz="3200" i="1">
                                                <a:latin typeface="Cambria Math" panose="02040503050406030204" pitchFamily="18" charset="0"/>
                                              </a:rPr>
                                              <m:t>𝑘</m:t>
                                            </m:r>
                                            <m:r>
                                              <a:rPr lang="en-US" sz="3200" i="1">
                                                <a:latin typeface="Cambria Math" panose="02040503050406030204" pitchFamily="18" charset="0"/>
                                              </a:rPr>
                                              <m:t>−1</m:t>
                                            </m:r>
                                          </m:sup>
                                        </m:sSup>
                                      </m:e>
                                    </m:eqArr>
                                  </m:e>
                                </m:mr>
                              </m:m>
                            </m:e>
                          </m:mr>
                        </m:m>
                      </m:e>
                    </m:d>
                  </m:oMath>
                </a14:m>
                <a:endParaRPr lang="en-US" sz="3200" b="0" i="0" dirty="0">
                  <a:latin typeface="+mj-lt"/>
                </a:endParaRPr>
              </a:p>
              <a:p>
                <a:pPr marL="0" indent="0">
                  <a:buNone/>
                </a:pPr>
                <a:endParaRPr lang="en-US" sz="400" b="0" i="0" dirty="0">
                  <a:latin typeface="+mj-lt"/>
                </a:endParaRPr>
              </a:p>
              <a:p>
                <a:pPr marL="0" indent="0">
                  <a:buNone/>
                </a:pPr>
                <a:r>
                  <a:rPr lang="en-US" sz="3600" dirty="0"/>
                  <a:t>                                            </a:t>
                </a:r>
                <a14:m>
                  <m:oMath xmlns:m="http://schemas.openxmlformats.org/officeDocument/2006/math">
                    <m:r>
                      <a:rPr lang="en-US" sz="3200" i="1" dirty="0">
                        <a:latin typeface="Cambria Math" panose="02040503050406030204" pitchFamily="18" charset="0"/>
                      </a:rPr>
                      <m:t>=</m:t>
                    </m:r>
                    <m:d>
                      <m:dPr>
                        <m:begChr m:val="["/>
                        <m:endChr m:val="]"/>
                        <m:ctrlPr>
                          <a:rPr lang="en-US" sz="3200" i="1" dirty="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d>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2</m:t>
                                </m:r>
                              </m:sub>
                            </m:sSub>
                          </m:e>
                        </m:d>
                        <m:r>
                          <a:rPr lang="en-US" sz="3200" i="1">
                            <a:solidFill>
                              <a:schemeClr val="accent2">
                                <a:lumMod val="75000"/>
                              </a:schemeClr>
                            </a:solidFill>
                            <a:latin typeface="Cambria Math" panose="02040503050406030204" pitchFamily="18" charset="0"/>
                          </a:rPr>
                          <m:t>   </m:t>
                        </m:r>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𝑛</m:t>
                                </m:r>
                              </m:sub>
                            </m:sSub>
                          </m:e>
                        </m:d>
                      </m:e>
                    </m:d>
                  </m:oMath>
                </a14:m>
                <a:endParaRPr lang="en-CA" sz="3600" dirty="0"/>
              </a:p>
            </p:txBody>
          </p:sp>
        </mc:Choice>
        <mc:Fallback xmlns="">
          <p:sp>
            <p:nvSpPr>
              <p:cNvPr id="5" name="Content Placeholder 2">
                <a:extLst>
                  <a:ext uri="{FF2B5EF4-FFF2-40B4-BE49-F238E27FC236}">
                    <a16:creationId xmlns:a16="http://schemas.microsoft.com/office/drawing/2014/main" id="{C86D0CF4-29EF-4D1F-AEF1-ED99D38BE434}"/>
                  </a:ext>
                </a:extLst>
              </p:cNvPr>
              <p:cNvSpPr txBox="1">
                <a:spLocks noRot="1" noChangeAspect="1" noMove="1" noResize="1" noEditPoints="1" noAdjustHandles="1" noChangeArrowheads="1" noChangeShapeType="1" noTextEdit="1"/>
              </p:cNvSpPr>
              <p:nvPr/>
            </p:nvSpPr>
            <p:spPr>
              <a:xfrm>
                <a:off x="337457" y="3625395"/>
                <a:ext cx="11854543" cy="2356305"/>
              </a:xfrm>
              <a:prstGeom prst="rect">
                <a:avLst/>
              </a:prstGeom>
              <a:blipFill>
                <a:blip r:embed="rId5"/>
                <a:stretch>
                  <a:fillRect t="-3368" b="-30052"/>
                </a:stretch>
              </a:blipFill>
            </p:spPr>
            <p:txBody>
              <a:bodyPr/>
              <a:lstStyle/>
              <a:p>
                <a:r>
                  <a:rPr lang="en-CA">
                    <a:noFill/>
                  </a:rPr>
                  <a:t> </a:t>
                </a:r>
              </a:p>
            </p:txBody>
          </p:sp>
        </mc:Fallback>
      </mc:AlternateContent>
    </p:spTree>
    <p:extLst>
      <p:ext uri="{BB962C8B-B14F-4D97-AF65-F5344CB8AC3E}">
        <p14:creationId xmlns:p14="http://schemas.microsoft.com/office/powerpoint/2010/main" val="3369823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273957" y="1072695"/>
                <a:ext cx="9174843" cy="2356305"/>
              </a:xfrm>
            </p:spPr>
            <p:txBody>
              <a:bodyPr>
                <a:noAutofit/>
              </a:bodyPr>
              <a:lstStyle/>
              <a:p>
                <a:pPr marL="0" indent="0">
                  <a:buNone/>
                </a:pPr>
                <a14:m>
                  <m:oMathPara xmlns:m="http://schemas.openxmlformats.org/officeDocument/2006/math">
                    <m:oMathParaPr>
                      <m:jc m:val="left"/>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2</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2</m:t>
                          </m:r>
                        </m:sub>
                      </m:sSub>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𝑘</m:t>
                          </m:r>
                          <m:r>
                            <a:rPr lang="en-US" sz="3600" b="0" i="1" smtClean="0">
                              <a:latin typeface="Cambria Math" panose="02040503050406030204" pitchFamily="18" charset="0"/>
                            </a:rPr>
                            <m:t>−1</m:t>
                          </m:r>
                        </m:sub>
                      </m:sSub>
                      <m:sSup>
                        <m:sSupPr>
                          <m:ctrlPr>
                            <a:rPr lang="en-US" sz="3600" b="0" i="1" smtClean="0">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b="0" i="1" smtClean="0">
                              <a:latin typeface="Cambria Math" panose="02040503050406030204" pitchFamily="18" charset="0"/>
                            </a:rPr>
                            <m:t>𝑘</m:t>
                          </m:r>
                          <m:r>
                            <a:rPr lang="en-US" sz="3600" b="0" i="1" smtClean="0">
                              <a:latin typeface="Cambria Math" panose="02040503050406030204" pitchFamily="18" charset="0"/>
                            </a:rPr>
                            <m:t>−1</m:t>
                          </m:r>
                        </m:sup>
                      </m:sSup>
                    </m:oMath>
                  </m:oMathPara>
                </a14:m>
                <a:endParaRPr lang="en-CA" sz="3600" dirty="0"/>
              </a:p>
              <a:p>
                <a:pPr marL="0" indent="0">
                  <a:buNone/>
                </a:pPr>
                <a:endParaRPr lang="en-CA" sz="12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2</m:t>
                                  </m:r>
                                </m:sub>
                              </m:sSub>
                            </m:e>
                          </m:d>
                          <m:r>
                            <a:rPr lang="en-US" sz="3600" i="1">
                              <a:solidFill>
                                <a:schemeClr val="accent2">
                                  <a:lumMod val="75000"/>
                                </a:schemeClr>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𝑛</m:t>
                                  </m:r>
                                </m:sub>
                              </m:sSub>
                            </m:e>
                          </m:d>
                        </m:e>
                      </m:d>
                      <m:r>
                        <a:rPr lang="en-US" sz="3600" b="0" i="1" dirty="0" smtClean="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273957" y="1072695"/>
                <a:ext cx="9174843" cy="2356305"/>
              </a:xfrm>
              <a:blipFill>
                <a:blip r:embed="rId2"/>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006816-EC58-4851-9699-B73EF24BD677}"/>
                  </a:ext>
                </a:extLst>
              </p:cNvPr>
              <p:cNvSpPr txBox="1">
                <a:spLocks/>
              </p:cNvSpPr>
              <p:nvPr/>
            </p:nvSpPr>
            <p:spPr>
              <a:xfrm>
                <a:off x="-38100" y="3409950"/>
                <a:ext cx="12344399" cy="3429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For </a:t>
                </a:r>
                <a:r>
                  <a:rPr lang="en-US" sz="3600" u="sng" dirty="0"/>
                  <a:t>Linear Codes</a:t>
                </a:r>
                <a:r>
                  <a:rPr lang="en-US" sz="3600" dirty="0"/>
                  <a:t>: </a:t>
                </a:r>
                <a14:m>
                  <m:oMath xmlns:m="http://schemas.openxmlformats.org/officeDocument/2006/math">
                    <m:r>
                      <a:rPr lang="en-US" sz="3600" b="0" i="1" smtClean="0">
                        <a:latin typeface="Cambria Math" panose="02040503050406030204" pitchFamily="18" charset="0"/>
                      </a:rPr>
                      <m:t>𝑑</m:t>
                    </m:r>
                  </m:oMath>
                </a14:m>
                <a:r>
                  <a:rPr lang="en-US" sz="3600" dirty="0"/>
                  <a:t> = smallest non-zero hamming weight </a:t>
                </a:r>
                <a14:m>
                  <m:oMath xmlns:m="http://schemas.openxmlformats.org/officeDocument/2006/math">
                    <m:r>
                      <a:rPr lang="en-US" sz="3600" b="0" i="1" smtClean="0">
                        <a:latin typeface="Cambria Math" panose="02040503050406030204" pitchFamily="18" charset="0"/>
                      </a:rPr>
                      <m:t>𝑤</m:t>
                    </m:r>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𝑐</m:t>
                        </m:r>
                      </m:e>
                    </m:acc>
                    <m:r>
                      <a:rPr lang="en-US" sz="3600" b="0" i="1" smtClean="0">
                        <a:latin typeface="Cambria Math" panose="02040503050406030204" pitchFamily="18" charset="0"/>
                      </a:rPr>
                      <m:t>)</m:t>
                    </m:r>
                  </m:oMath>
                </a14:m>
                <a:endParaRPr lang="en-CA" sz="3600" dirty="0"/>
              </a:p>
              <a:p>
                <a:r>
                  <a:rPr lang="en-CA" sz="3600" u="sng" dirty="0"/>
                  <a:t>Fundamental Theorem of Algebra</a:t>
                </a:r>
                <a:r>
                  <a:rPr lang="en-CA" sz="3600" dirty="0"/>
                  <a:t>: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CA" sz="4000" dirty="0"/>
                  <a:t> </a:t>
                </a:r>
                <a:r>
                  <a:rPr lang="en-CA" sz="3600" dirty="0"/>
                  <a:t>of degree </a:t>
                </a:r>
                <a14:m>
                  <m:oMath xmlns:m="http://schemas.openxmlformats.org/officeDocument/2006/math">
                    <m:r>
                      <a:rPr lang="en-US" sz="3200" b="0" i="1" smtClean="0">
                        <a:latin typeface="Cambria Math" panose="02040503050406030204" pitchFamily="18" charset="0"/>
                      </a:rPr>
                      <m:t>𝑁</m:t>
                    </m:r>
                  </m:oMath>
                </a14:m>
                <a:r>
                  <a:rPr lang="en-CA" sz="3600" dirty="0"/>
                  <a:t> has at most </a:t>
                </a:r>
                <a14:m>
                  <m:oMath xmlns:m="http://schemas.openxmlformats.org/officeDocument/2006/math">
                    <m:r>
                      <a:rPr lang="en-US" sz="3600" b="0" i="1" smtClean="0">
                        <a:latin typeface="Cambria Math" panose="02040503050406030204" pitchFamily="18" charset="0"/>
                      </a:rPr>
                      <m:t>𝑁</m:t>
                    </m:r>
                  </m:oMath>
                </a14:m>
                <a:r>
                  <a:rPr lang="en-CA" sz="3600" dirty="0"/>
                  <a:t> roots, where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0</m:t>
                            </m:r>
                          </m:sub>
                        </m:sSub>
                      </m:e>
                    </m:d>
                    <m:r>
                      <a:rPr lang="en-US" sz="3600" b="0" i="1" smtClean="0">
                        <a:latin typeface="Cambria Math" panose="02040503050406030204" pitchFamily="18" charset="0"/>
                      </a:rPr>
                      <m:t>=0</m:t>
                    </m:r>
                  </m:oMath>
                </a14:m>
                <a:endParaRPr lang="en-CA" sz="3600" dirty="0"/>
              </a:p>
              <a:p>
                <a:pPr lvl="1"/>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𝑧</m:t>
                        </m:r>
                      </m:e>
                    </m:d>
                  </m:oMath>
                </a14:m>
                <a:r>
                  <a:rPr lang="en-CA" sz="3200" dirty="0"/>
                  <a:t> is degree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CA" sz="3200" dirty="0"/>
                  <a:t>, so there are at most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CA" sz="3200" dirty="0"/>
                  <a:t> roots</a:t>
                </a:r>
              </a:p>
              <a:p>
                <a:r>
                  <a:rPr lang="en-CA" sz="3600" dirty="0"/>
                  <a:t>For RS code, </a:t>
                </a:r>
                <a14:m>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a:latin typeface="Cambria Math" panose="02040503050406030204" pitchFamily="18" charset="0"/>
                      </a:rPr>
                      <m:t> </m:t>
                    </m:r>
                  </m:oMath>
                </a14:m>
                <a:r>
                  <a:rPr lang="en-CA" sz="3600" dirty="0"/>
                  <a:t>has at most </a:t>
                </a:r>
                <a14:m>
                  <m:oMath xmlns:m="http://schemas.openxmlformats.org/officeDocument/2006/math">
                    <m:r>
                      <a:rPr lang="en-US" sz="3600" b="0" i="1" smtClean="0">
                        <a:latin typeface="Cambria Math" panose="02040503050406030204" pitchFamily="18" charset="0"/>
                      </a:rPr>
                      <m:t>𝑘</m:t>
                    </m:r>
                    <m:r>
                      <a:rPr lang="en-US" sz="3600" b="0" i="1" smtClean="0">
                        <a:latin typeface="Cambria Math" panose="02040503050406030204" pitchFamily="18" charset="0"/>
                      </a:rPr>
                      <m:t>−1</m:t>
                    </m:r>
                  </m:oMath>
                </a14:m>
                <a:r>
                  <a:rPr lang="en-CA" sz="3600" dirty="0"/>
                  <a:t> entries that are zero.</a:t>
                </a:r>
              </a:p>
              <a:p>
                <a:r>
                  <a:rPr lang="en-CA" sz="3600" dirty="0"/>
                  <a:t>For RS code, </a:t>
                </a:r>
                <a14:m>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a:latin typeface="Cambria Math" panose="02040503050406030204" pitchFamily="18" charset="0"/>
                      </a:rPr>
                      <m:t> </m:t>
                    </m:r>
                  </m:oMath>
                </a14:m>
                <a:r>
                  <a:rPr lang="en-CA" sz="3600" dirty="0"/>
                  <a:t>has at least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−1)</m:t>
                    </m:r>
                  </m:oMath>
                </a14:m>
                <a:r>
                  <a:rPr lang="en-CA" sz="3600" dirty="0"/>
                  <a:t> entries that are non-zero</a:t>
                </a:r>
              </a:p>
            </p:txBody>
          </p:sp>
        </mc:Choice>
        <mc:Fallback xmlns="">
          <p:sp>
            <p:nvSpPr>
              <p:cNvPr id="6" name="Content Placeholder 2">
                <a:extLst>
                  <a:ext uri="{FF2B5EF4-FFF2-40B4-BE49-F238E27FC236}">
                    <a16:creationId xmlns:a16="http://schemas.microsoft.com/office/drawing/2014/main" id="{C3006816-EC58-4851-9699-B73EF24BD677}"/>
                  </a:ext>
                </a:extLst>
              </p:cNvPr>
              <p:cNvSpPr txBox="1">
                <a:spLocks noRot="1" noChangeAspect="1" noMove="1" noResize="1" noEditPoints="1" noAdjustHandles="1" noChangeArrowheads="1" noChangeShapeType="1" noTextEdit="1"/>
              </p:cNvSpPr>
              <p:nvPr/>
            </p:nvSpPr>
            <p:spPr>
              <a:xfrm>
                <a:off x="-38100" y="3409950"/>
                <a:ext cx="12344399" cy="3429000"/>
              </a:xfrm>
              <a:prstGeom prst="rect">
                <a:avLst/>
              </a:prstGeom>
              <a:blipFill>
                <a:blip r:embed="rId6"/>
                <a:stretch>
                  <a:fillRect l="-1383" t="-4263" r="-889" b="-87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7900C12-25D0-4DD8-B2EE-C06ABCABEF9E}"/>
                  </a:ext>
                </a:extLst>
              </p:cNvPr>
              <p:cNvSpPr txBox="1">
                <a:spLocks/>
              </p:cNvSpPr>
              <p:nvPr/>
            </p:nvSpPr>
            <p:spPr>
              <a:xfrm>
                <a:off x="8420100" y="247650"/>
                <a:ext cx="3600449" cy="914400"/>
              </a:xfrm>
              <a:prstGeom prst="rect">
                <a:avLst/>
              </a:prstGeom>
              <a:solidFill>
                <a:schemeClr val="accent5">
                  <a:lumMod val="20000"/>
                  <a:lumOff val="80000"/>
                </a:schemeClr>
              </a:solidFill>
              <a:ln w="571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𝑑</m:t>
                      </m:r>
                      <m:r>
                        <a:rPr lang="en-US" sz="4000" b="0" i="1" smtClean="0">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+1</m:t>
                      </m:r>
                    </m:oMath>
                  </m:oMathPara>
                </a14:m>
                <a:endParaRPr lang="en-CA" sz="4000" dirty="0"/>
              </a:p>
            </p:txBody>
          </p:sp>
        </mc:Choice>
        <mc:Fallback xmlns="">
          <p:sp>
            <p:nvSpPr>
              <p:cNvPr id="7" name="Content Placeholder 2">
                <a:extLst>
                  <a:ext uri="{FF2B5EF4-FFF2-40B4-BE49-F238E27FC236}">
                    <a16:creationId xmlns:a16="http://schemas.microsoft.com/office/drawing/2014/main" id="{E7900C12-25D0-4DD8-B2EE-C06ABCABEF9E}"/>
                  </a:ext>
                </a:extLst>
              </p:cNvPr>
              <p:cNvSpPr txBox="1">
                <a:spLocks noRot="1" noChangeAspect="1" noMove="1" noResize="1" noEditPoints="1" noAdjustHandles="1" noChangeArrowheads="1" noChangeShapeType="1" noTextEdit="1"/>
              </p:cNvSpPr>
              <p:nvPr/>
            </p:nvSpPr>
            <p:spPr>
              <a:xfrm>
                <a:off x="8420100" y="247650"/>
                <a:ext cx="3600449" cy="914400"/>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429313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9F94CE9-E42A-4A5A-9C69-BA2A8DE0E289}"/>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11" name="Content Placeholder 2">
                <a:extLst>
                  <a:ext uri="{FF2B5EF4-FFF2-40B4-BE49-F238E27FC236}">
                    <a16:creationId xmlns:a16="http://schemas.microsoft.com/office/drawing/2014/main" id="{C9F94CE9-E42A-4A5A-9C69-BA2A8DE0E289}"/>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3"/>
                <a:stretch>
                  <a:fillRect l="-711" t="-11765" b="-25490"/>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317F9EC-38DF-47C8-8532-14074FCF1795}"/>
                  </a:ext>
                </a:extLst>
              </p:cNvPr>
              <p:cNvSpPr txBox="1">
                <a:spLocks/>
              </p:cNvSpPr>
              <p:nvPr/>
            </p:nvSpPr>
            <p:spPr>
              <a:xfrm>
                <a:off x="6229350" y="2781300"/>
                <a:ext cx="5429250" cy="1809750"/>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t>Hamming (7,4) Code:</a:t>
                </a:r>
              </a:p>
              <a:p>
                <a:pPr marL="0" indent="0" algn="ctr">
                  <a:buNone/>
                </a:pPr>
                <a:endParaRPr lang="en-US" sz="2000" dirty="0"/>
              </a:p>
              <a:p>
                <a:pPr marL="0" indent="0" algn="ctr">
                  <a:buNone/>
                </a:pPr>
                <a:r>
                  <a:rPr lang="en-US" sz="4400" dirty="0"/>
                  <a:t>Minimum Distance</a:t>
                </a:r>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𝑑</m:t>
                      </m:r>
                      <m:r>
                        <a:rPr lang="en-US" sz="4400" b="0" i="1" smtClean="0">
                          <a:latin typeface="Cambria Math" panose="02040503050406030204" pitchFamily="18" charset="0"/>
                        </a:rPr>
                        <m:t>=3</m:t>
                      </m:r>
                    </m:oMath>
                  </m:oMathPara>
                </a14:m>
                <a:endParaRPr lang="en-CA" sz="4400" dirty="0"/>
              </a:p>
            </p:txBody>
          </p:sp>
        </mc:Choice>
        <mc:Fallback xmlns="">
          <p:sp>
            <p:nvSpPr>
              <p:cNvPr id="6" name="Content Placeholder 2">
                <a:extLst>
                  <a:ext uri="{FF2B5EF4-FFF2-40B4-BE49-F238E27FC236}">
                    <a16:creationId xmlns:a16="http://schemas.microsoft.com/office/drawing/2014/main" id="{4317F9EC-38DF-47C8-8532-14074FCF1795}"/>
                  </a:ext>
                </a:extLst>
              </p:cNvPr>
              <p:cNvSpPr txBox="1">
                <a:spLocks noRot="1" noChangeAspect="1" noMove="1" noResize="1" noEditPoints="1" noAdjustHandles="1" noChangeArrowheads="1" noChangeShapeType="1" noTextEdit="1"/>
              </p:cNvSpPr>
              <p:nvPr/>
            </p:nvSpPr>
            <p:spPr>
              <a:xfrm>
                <a:off x="6229350" y="2781300"/>
                <a:ext cx="5429250" cy="1809750"/>
              </a:xfrm>
              <a:prstGeom prst="rect">
                <a:avLst/>
              </a:prstGeom>
              <a:blipFill>
                <a:blip r:embed="rId5"/>
                <a:stretch>
                  <a:fillRect l="-673" t="-27609" r="-449" b="-7071"/>
                </a:stretch>
              </a:blipFill>
              <a:ln>
                <a:noFill/>
              </a:ln>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2B7382B8-EC3E-459C-B1CD-28EFDBDC8D4C}"/>
              </a:ext>
            </a:extLst>
          </p:cNvPr>
          <p:cNvGraphicFramePr>
            <a:graphicFrameLocks noGrp="1"/>
          </p:cNvGraphicFramePr>
          <p:nvPr>
            <p:extLst>
              <p:ext uri="{D42A27DB-BD31-4B8C-83A1-F6EECF244321}">
                <p14:modId xmlns:p14="http://schemas.microsoft.com/office/powerpoint/2010/main" val="3844459158"/>
              </p:ext>
            </p:extLst>
          </p:nvPr>
        </p:nvGraphicFramePr>
        <p:xfrm>
          <a:off x="736600" y="1957916"/>
          <a:ext cx="5187950" cy="4480560"/>
        </p:xfrm>
        <a:graphic>
          <a:graphicData uri="http://schemas.openxmlformats.org/drawingml/2006/table">
            <a:tbl>
              <a:tblPr firstRow="1" bandRow="1">
                <a:tableStyleId>{2D5ABB26-0587-4C30-8999-92F81FD0307C}</a:tableStyleId>
              </a:tblPr>
              <a:tblGrid>
                <a:gridCol w="2593975">
                  <a:extLst>
                    <a:ext uri="{9D8B030D-6E8A-4147-A177-3AD203B41FA5}">
                      <a16:colId xmlns:a16="http://schemas.microsoft.com/office/drawing/2014/main" val="3306383523"/>
                    </a:ext>
                  </a:extLst>
                </a:gridCol>
                <a:gridCol w="2593975">
                  <a:extLst>
                    <a:ext uri="{9D8B030D-6E8A-4147-A177-3AD203B41FA5}">
                      <a16:colId xmlns:a16="http://schemas.microsoft.com/office/drawing/2014/main" val="2349619326"/>
                    </a:ext>
                  </a:extLst>
                </a:gridCol>
              </a:tblGrid>
              <a:tr h="370840">
                <a:tc>
                  <a:txBody>
                    <a:bodyPr/>
                    <a:lstStyle/>
                    <a:p>
                      <a:pPr lvl="0" algn="ctr">
                        <a:defRPr/>
                      </a:pPr>
                      <a:r>
                        <a:rPr lang="en-US" sz="3600" b="1" dirty="0"/>
                        <a:t>0000 000</a:t>
                      </a:r>
                    </a:p>
                    <a:p>
                      <a:pPr algn="ctr">
                        <a:defRPr/>
                      </a:pPr>
                      <a:r>
                        <a:rPr lang="en-US" sz="3600" b="1" dirty="0"/>
                        <a:t>0001 111</a:t>
                      </a:r>
                      <a:endParaRPr lang="en-CA" sz="3600" b="1" dirty="0"/>
                    </a:p>
                    <a:p>
                      <a:pPr algn="ctr">
                        <a:defRPr/>
                      </a:pPr>
                      <a:r>
                        <a:rPr lang="en-US" sz="3600" b="1" dirty="0"/>
                        <a:t>0010 011</a:t>
                      </a:r>
                      <a:endParaRPr lang="en-CA" sz="3600" b="1" dirty="0"/>
                    </a:p>
                    <a:p>
                      <a:pPr algn="ctr">
                        <a:defRPr/>
                      </a:pPr>
                      <a:r>
                        <a:rPr lang="en-US" sz="3600" b="1" dirty="0"/>
                        <a:t>0011 100</a:t>
                      </a:r>
                      <a:endParaRPr lang="en-CA" sz="3600" b="1" dirty="0"/>
                    </a:p>
                    <a:p>
                      <a:pPr algn="ctr">
                        <a:defRPr/>
                      </a:pPr>
                      <a:r>
                        <a:rPr lang="en-US" sz="3600" b="1" dirty="0"/>
                        <a:t>0100 101</a:t>
                      </a:r>
                      <a:endParaRPr lang="en-CA" sz="3600" b="1" dirty="0"/>
                    </a:p>
                    <a:p>
                      <a:pPr algn="ctr">
                        <a:defRPr/>
                      </a:pPr>
                      <a:r>
                        <a:rPr lang="en-US" sz="3600" b="1" dirty="0"/>
                        <a:t>0101 010</a:t>
                      </a:r>
                      <a:endParaRPr lang="en-CA" sz="3600" b="1" dirty="0"/>
                    </a:p>
                    <a:p>
                      <a:pPr algn="ctr">
                        <a:defRPr/>
                      </a:pPr>
                      <a:r>
                        <a:rPr lang="en-US" sz="3600" b="1" dirty="0"/>
                        <a:t>0110 110</a:t>
                      </a:r>
                      <a:endParaRPr lang="en-CA" sz="3600" b="1" dirty="0"/>
                    </a:p>
                    <a:p>
                      <a:pPr algn="ctr">
                        <a:defRPr/>
                      </a:pPr>
                      <a:r>
                        <a:rPr lang="en-US" sz="3600" b="1" dirty="0"/>
                        <a:t>0111 001</a:t>
                      </a:r>
                    </a:p>
                  </a:txBody>
                  <a:tcPr/>
                </a:tc>
                <a:tc>
                  <a:txBody>
                    <a:bodyPr/>
                    <a:lstStyle/>
                    <a:p>
                      <a:pPr algn="ctr">
                        <a:defRPr/>
                      </a:pPr>
                      <a:r>
                        <a:rPr lang="en-US" sz="3600" b="1" dirty="0"/>
                        <a:t>1000 110</a:t>
                      </a:r>
                      <a:endParaRPr lang="en-CA" sz="3600" b="1" dirty="0"/>
                    </a:p>
                    <a:p>
                      <a:pPr algn="ctr">
                        <a:defRPr/>
                      </a:pPr>
                      <a:r>
                        <a:rPr lang="en-US" sz="3600" b="1" dirty="0"/>
                        <a:t>1001 001</a:t>
                      </a:r>
                      <a:endParaRPr lang="en-CA" sz="3600" b="1" dirty="0"/>
                    </a:p>
                    <a:p>
                      <a:pPr algn="ctr">
                        <a:defRPr/>
                      </a:pPr>
                      <a:r>
                        <a:rPr lang="en-US" sz="3600" b="1" dirty="0"/>
                        <a:t>1010 101</a:t>
                      </a:r>
                      <a:endParaRPr lang="en-CA" sz="3600" b="1" dirty="0"/>
                    </a:p>
                    <a:p>
                      <a:pPr algn="ctr">
                        <a:defRPr/>
                      </a:pPr>
                      <a:r>
                        <a:rPr lang="en-US" sz="3600" b="1" dirty="0"/>
                        <a:t>1011 010</a:t>
                      </a:r>
                    </a:p>
                    <a:p>
                      <a:pPr algn="ctr">
                        <a:defRPr/>
                      </a:pPr>
                      <a:r>
                        <a:rPr lang="en-US" sz="3600" b="1" dirty="0"/>
                        <a:t>1100 011</a:t>
                      </a:r>
                      <a:endParaRPr lang="en-CA" sz="3600" b="1" dirty="0"/>
                    </a:p>
                    <a:p>
                      <a:pPr algn="ctr">
                        <a:defRPr/>
                      </a:pPr>
                      <a:r>
                        <a:rPr lang="en-US" sz="3600" b="1" dirty="0"/>
                        <a:t>1101 100</a:t>
                      </a:r>
                      <a:endParaRPr lang="en-CA" sz="3600" b="1" dirty="0"/>
                    </a:p>
                    <a:p>
                      <a:pPr algn="ctr">
                        <a:defRPr/>
                      </a:pPr>
                      <a:r>
                        <a:rPr lang="en-US" sz="3600" b="1" dirty="0"/>
                        <a:t>1110 000</a:t>
                      </a:r>
                      <a:endParaRPr lang="en-CA" sz="3600" b="1" dirty="0"/>
                    </a:p>
                    <a:p>
                      <a:pPr algn="ctr">
                        <a:defRPr/>
                      </a:pPr>
                      <a:r>
                        <a:rPr lang="en-US" sz="3600" b="1" dirty="0"/>
                        <a:t>1111 111</a:t>
                      </a:r>
                      <a:endParaRPr lang="en-CA" sz="3600" dirty="0"/>
                    </a:p>
                  </a:txBody>
                  <a:tcPr/>
                </a:tc>
                <a:extLst>
                  <a:ext uri="{0D108BD9-81ED-4DB2-BD59-A6C34878D82A}">
                    <a16:rowId xmlns:a16="http://schemas.microsoft.com/office/drawing/2014/main" val="3159278112"/>
                  </a:ext>
                </a:extLst>
              </a:tr>
            </a:tbl>
          </a:graphicData>
        </a:graphic>
      </p:graphicFrame>
    </p:spTree>
    <p:extLst>
      <p:ext uri="{BB962C8B-B14F-4D97-AF65-F5344CB8AC3E}">
        <p14:creationId xmlns:p14="http://schemas.microsoft.com/office/powerpoint/2010/main" val="2064147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317F9EC-38DF-47C8-8532-14074FCF1795}"/>
                  </a:ext>
                </a:extLst>
              </p:cNvPr>
              <p:cNvSpPr txBox="1">
                <a:spLocks/>
              </p:cNvSpPr>
              <p:nvPr/>
            </p:nvSpPr>
            <p:spPr>
              <a:xfrm>
                <a:off x="6229350" y="2781300"/>
                <a:ext cx="5429250" cy="1809750"/>
              </a:xfrm>
              <a:prstGeom prst="rect">
                <a:avLst/>
              </a:prstGeom>
              <a:ln>
                <a:no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t>Hamming (7,4) Code:</a:t>
                </a:r>
              </a:p>
              <a:p>
                <a:pPr marL="0" indent="0" algn="ctr">
                  <a:buNone/>
                </a:pPr>
                <a:endParaRPr lang="en-US" sz="2000" dirty="0"/>
              </a:p>
              <a:p>
                <a:pPr marL="0" indent="0" algn="ctr">
                  <a:buNone/>
                </a:pPr>
                <a:r>
                  <a:rPr lang="en-US" sz="4400" dirty="0"/>
                  <a:t>Minimum Distance</a:t>
                </a:r>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𝑑</m:t>
                      </m:r>
                      <m:r>
                        <a:rPr lang="en-US" sz="4400" b="0" i="1" smtClean="0">
                          <a:latin typeface="Cambria Math" panose="02040503050406030204" pitchFamily="18" charset="0"/>
                        </a:rPr>
                        <m:t>=3</m:t>
                      </m:r>
                    </m:oMath>
                  </m:oMathPara>
                </a14:m>
                <a:endParaRPr lang="en-CA" sz="4400" dirty="0"/>
              </a:p>
            </p:txBody>
          </p:sp>
        </mc:Choice>
        <mc:Fallback xmlns="">
          <p:sp>
            <p:nvSpPr>
              <p:cNvPr id="6" name="Content Placeholder 2">
                <a:extLst>
                  <a:ext uri="{FF2B5EF4-FFF2-40B4-BE49-F238E27FC236}">
                    <a16:creationId xmlns:a16="http://schemas.microsoft.com/office/drawing/2014/main" id="{4317F9EC-38DF-47C8-8532-14074FCF1795}"/>
                  </a:ext>
                </a:extLst>
              </p:cNvPr>
              <p:cNvSpPr txBox="1">
                <a:spLocks noRot="1" noChangeAspect="1" noMove="1" noResize="1" noEditPoints="1" noAdjustHandles="1" noChangeArrowheads="1" noChangeShapeType="1" noTextEdit="1"/>
              </p:cNvSpPr>
              <p:nvPr/>
            </p:nvSpPr>
            <p:spPr>
              <a:xfrm>
                <a:off x="6229350" y="2781300"/>
                <a:ext cx="5429250" cy="1809750"/>
              </a:xfrm>
              <a:prstGeom prst="rect">
                <a:avLst/>
              </a:prstGeom>
              <a:blipFill>
                <a:blip r:embed="rId3"/>
                <a:stretch>
                  <a:fillRect l="-673" t="-27609" r="-449" b="-7071"/>
                </a:stretch>
              </a:blipFill>
              <a:ln>
                <a:noFill/>
              </a:ln>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2B7382B8-EC3E-459C-B1CD-28EFDBDC8D4C}"/>
              </a:ext>
            </a:extLst>
          </p:cNvPr>
          <p:cNvGraphicFramePr>
            <a:graphicFrameLocks noGrp="1"/>
          </p:cNvGraphicFramePr>
          <p:nvPr>
            <p:extLst>
              <p:ext uri="{D42A27DB-BD31-4B8C-83A1-F6EECF244321}">
                <p14:modId xmlns:p14="http://schemas.microsoft.com/office/powerpoint/2010/main" val="1777473898"/>
              </p:ext>
            </p:extLst>
          </p:nvPr>
        </p:nvGraphicFramePr>
        <p:xfrm>
          <a:off x="736600" y="1957916"/>
          <a:ext cx="5187950" cy="4480560"/>
        </p:xfrm>
        <a:graphic>
          <a:graphicData uri="http://schemas.openxmlformats.org/drawingml/2006/table">
            <a:tbl>
              <a:tblPr firstRow="1" bandRow="1">
                <a:tableStyleId>{2D5ABB26-0587-4C30-8999-92F81FD0307C}</a:tableStyleId>
              </a:tblPr>
              <a:tblGrid>
                <a:gridCol w="2593975">
                  <a:extLst>
                    <a:ext uri="{9D8B030D-6E8A-4147-A177-3AD203B41FA5}">
                      <a16:colId xmlns:a16="http://schemas.microsoft.com/office/drawing/2014/main" val="3306383523"/>
                    </a:ext>
                  </a:extLst>
                </a:gridCol>
                <a:gridCol w="2593975">
                  <a:extLst>
                    <a:ext uri="{9D8B030D-6E8A-4147-A177-3AD203B41FA5}">
                      <a16:colId xmlns:a16="http://schemas.microsoft.com/office/drawing/2014/main" val="2349619326"/>
                    </a:ext>
                  </a:extLst>
                </a:gridCol>
              </a:tblGrid>
              <a:tr h="370840">
                <a:tc>
                  <a:txBody>
                    <a:bodyPr/>
                    <a:lstStyle/>
                    <a:p>
                      <a:pPr lvl="0" algn="ctr">
                        <a:defRPr/>
                      </a:pPr>
                      <a:r>
                        <a:rPr lang="en-US" sz="3600" b="1" dirty="0"/>
                        <a:t>0000 000</a:t>
                      </a:r>
                    </a:p>
                    <a:p>
                      <a:pPr algn="ctr">
                        <a:defRPr/>
                      </a:pPr>
                      <a:r>
                        <a:rPr lang="en-US" sz="3600" b="1" dirty="0"/>
                        <a:t>0001 111</a:t>
                      </a:r>
                      <a:endParaRPr lang="en-CA" sz="3600" b="1" dirty="0"/>
                    </a:p>
                    <a:p>
                      <a:pPr algn="ctr">
                        <a:defRPr/>
                      </a:pPr>
                      <a:r>
                        <a:rPr lang="en-US" sz="3600" b="1" dirty="0">
                          <a:solidFill>
                            <a:srgbClr val="FF0000"/>
                          </a:solidFill>
                        </a:rPr>
                        <a:t>0010</a:t>
                      </a:r>
                      <a:r>
                        <a:rPr lang="en-US" sz="3600" b="1" dirty="0"/>
                        <a:t> 011</a:t>
                      </a:r>
                      <a:endParaRPr lang="en-CA" sz="3600" b="1" dirty="0"/>
                    </a:p>
                    <a:p>
                      <a:pPr algn="ctr">
                        <a:defRPr/>
                      </a:pPr>
                      <a:r>
                        <a:rPr lang="en-US" sz="3600" b="1" dirty="0">
                          <a:solidFill>
                            <a:srgbClr val="FF0000"/>
                          </a:solidFill>
                        </a:rPr>
                        <a:t>0011</a:t>
                      </a:r>
                      <a:r>
                        <a:rPr lang="en-US" sz="3600" b="1" dirty="0"/>
                        <a:t> 100</a:t>
                      </a:r>
                      <a:endParaRPr lang="en-CA" sz="3600" b="1" dirty="0"/>
                    </a:p>
                    <a:p>
                      <a:pPr algn="ctr">
                        <a:defRPr/>
                      </a:pPr>
                      <a:r>
                        <a:rPr lang="en-US" sz="3600" b="1" dirty="0"/>
                        <a:t>0100 101</a:t>
                      </a:r>
                      <a:endParaRPr lang="en-CA" sz="3600" b="1" dirty="0"/>
                    </a:p>
                    <a:p>
                      <a:pPr algn="ctr">
                        <a:defRPr/>
                      </a:pPr>
                      <a:r>
                        <a:rPr lang="en-US" sz="3600" b="1" dirty="0"/>
                        <a:t>0101 010</a:t>
                      </a:r>
                      <a:endParaRPr lang="en-CA" sz="3600" b="1" dirty="0"/>
                    </a:p>
                    <a:p>
                      <a:pPr algn="ctr">
                        <a:defRPr/>
                      </a:pPr>
                      <a:r>
                        <a:rPr lang="en-US" sz="3600" b="1" dirty="0"/>
                        <a:t>0110 110</a:t>
                      </a:r>
                      <a:endParaRPr lang="en-CA" sz="3600" b="1" dirty="0"/>
                    </a:p>
                    <a:p>
                      <a:pPr algn="ctr">
                        <a:defRPr/>
                      </a:pPr>
                      <a:r>
                        <a:rPr lang="en-US" sz="3600" b="1" dirty="0"/>
                        <a:t>0111 001</a:t>
                      </a:r>
                    </a:p>
                  </a:txBody>
                  <a:tcPr/>
                </a:tc>
                <a:tc>
                  <a:txBody>
                    <a:bodyPr/>
                    <a:lstStyle/>
                    <a:p>
                      <a:pPr algn="ctr">
                        <a:defRPr/>
                      </a:pPr>
                      <a:r>
                        <a:rPr lang="en-US" sz="3600" b="1" dirty="0"/>
                        <a:t>1000 110</a:t>
                      </a:r>
                      <a:endParaRPr lang="en-CA" sz="3600" b="1" dirty="0"/>
                    </a:p>
                    <a:p>
                      <a:pPr algn="ctr">
                        <a:defRPr/>
                      </a:pPr>
                      <a:r>
                        <a:rPr lang="en-US" sz="3600" b="1" dirty="0"/>
                        <a:t>1001 001</a:t>
                      </a:r>
                      <a:endParaRPr lang="en-CA" sz="3600" b="1" dirty="0"/>
                    </a:p>
                    <a:p>
                      <a:pPr algn="ctr">
                        <a:defRPr/>
                      </a:pPr>
                      <a:r>
                        <a:rPr lang="en-US" sz="3600" b="1" dirty="0"/>
                        <a:t>1010 101</a:t>
                      </a:r>
                      <a:endParaRPr lang="en-CA" sz="3600" b="1" dirty="0"/>
                    </a:p>
                    <a:p>
                      <a:pPr algn="ctr">
                        <a:defRPr/>
                      </a:pPr>
                      <a:r>
                        <a:rPr lang="en-US" sz="3600" b="1" dirty="0"/>
                        <a:t>1011 010</a:t>
                      </a:r>
                    </a:p>
                    <a:p>
                      <a:pPr algn="ctr">
                        <a:defRPr/>
                      </a:pPr>
                      <a:r>
                        <a:rPr lang="en-US" sz="3600" b="1" dirty="0"/>
                        <a:t>1100 011</a:t>
                      </a:r>
                      <a:endParaRPr lang="en-CA" sz="3600" b="1" dirty="0"/>
                    </a:p>
                    <a:p>
                      <a:pPr algn="ctr">
                        <a:defRPr/>
                      </a:pPr>
                      <a:r>
                        <a:rPr lang="en-US" sz="3600" b="1" dirty="0"/>
                        <a:t>1101 100</a:t>
                      </a:r>
                      <a:endParaRPr lang="en-CA" sz="3600" b="1" dirty="0"/>
                    </a:p>
                    <a:p>
                      <a:pPr algn="ctr">
                        <a:defRPr/>
                      </a:pPr>
                      <a:r>
                        <a:rPr lang="en-US" sz="3600" b="1" dirty="0"/>
                        <a:t>1110 000</a:t>
                      </a:r>
                      <a:endParaRPr lang="en-CA" sz="3600" b="1" dirty="0"/>
                    </a:p>
                    <a:p>
                      <a:pPr algn="ctr">
                        <a:defRPr/>
                      </a:pPr>
                      <a:r>
                        <a:rPr lang="en-US" sz="3600" b="1" dirty="0"/>
                        <a:t>1111 111</a:t>
                      </a:r>
                      <a:endParaRPr lang="en-CA" sz="3600" dirty="0"/>
                    </a:p>
                  </a:txBody>
                  <a:tcPr/>
                </a:tc>
                <a:extLst>
                  <a:ext uri="{0D108BD9-81ED-4DB2-BD59-A6C34878D82A}">
                    <a16:rowId xmlns:a16="http://schemas.microsoft.com/office/drawing/2014/main" val="3159278112"/>
                  </a:ext>
                </a:extLst>
              </a:tr>
            </a:tbl>
          </a:graphicData>
        </a:graphic>
      </p:graphicFrame>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1951489-C893-48DE-8290-3337B2C5613F}"/>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7" name="Content Placeholder 2">
                <a:extLst>
                  <a:ext uri="{FF2B5EF4-FFF2-40B4-BE49-F238E27FC236}">
                    <a16:creationId xmlns:a16="http://schemas.microsoft.com/office/drawing/2014/main" id="{31951489-C893-48DE-8290-3337B2C5613F}"/>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208029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3"/>
                <a:stretch>
                  <a:fillRect l="-711" t="-11765" b="-25490"/>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5168923-2A48-49EC-8384-8E9CE5F02C5B}"/>
                  </a:ext>
                </a:extLst>
              </p:cNvPr>
              <p:cNvSpPr/>
              <p:nvPr/>
            </p:nvSpPr>
            <p:spPr>
              <a:xfrm>
                <a:off x="442451" y="2312020"/>
                <a:ext cx="5309420" cy="1938992"/>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a:latin typeface="Cambria Math" panose="02040503050406030204" pitchFamily="18" charset="0"/>
                                </a:rPr>
                                <m:t>𝑐</m:t>
                              </m:r>
                            </m:e>
                            <m:sub>
                              <m:r>
                                <a:rPr lang="en-US" sz="6000" b="0" i="1" dirty="0">
                                  <a:latin typeface="Cambria Math" panose="02040503050406030204" pitchFamily="18" charset="0"/>
                                </a:rPr>
                                <m:t>1</m:t>
                              </m:r>
                            </m:sub>
                          </m:sSub>
                        </m:e>
                      </m:acc>
                      <m:r>
                        <a:rPr lang="en-US" sz="6000" b="0" i="1" dirty="0" smtClean="0">
                          <a:latin typeface="Cambria Math" panose="02040503050406030204" pitchFamily="18" charset="0"/>
                        </a:rPr>
                        <m:t>=0010 111</m:t>
                      </m:r>
                    </m:oMath>
                  </m:oMathPara>
                </a14:m>
                <a:endParaRPr lang="en-CA" sz="6000" dirty="0"/>
              </a:p>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smtClean="0">
                                  <a:latin typeface="Cambria Math" panose="02040503050406030204" pitchFamily="18" charset="0"/>
                                </a:rPr>
                                <m:t>𝑐</m:t>
                              </m:r>
                            </m:e>
                            <m:sub>
                              <m:r>
                                <a:rPr lang="en-US" sz="6000" b="0" i="1" dirty="0" smtClean="0">
                                  <a:latin typeface="Cambria Math" panose="02040503050406030204" pitchFamily="18" charset="0"/>
                                </a:rPr>
                                <m:t>2</m:t>
                              </m:r>
                            </m:sub>
                          </m:sSub>
                        </m:e>
                      </m:acc>
                      <m:r>
                        <a:rPr lang="en-US" sz="6000" b="0" i="1" dirty="0" smtClean="0">
                          <a:latin typeface="Cambria Math" panose="02040503050406030204" pitchFamily="18" charset="0"/>
                        </a:rPr>
                        <m:t>=0011 111</m:t>
                      </m:r>
                    </m:oMath>
                  </m:oMathPara>
                </a14:m>
                <a:endParaRPr lang="en-CA" sz="6000" dirty="0"/>
              </a:p>
            </p:txBody>
          </p:sp>
        </mc:Choice>
        <mc:Fallback xmlns="">
          <p:sp>
            <p:nvSpPr>
              <p:cNvPr id="4" name="Rectangle 3">
                <a:extLst>
                  <a:ext uri="{FF2B5EF4-FFF2-40B4-BE49-F238E27FC236}">
                    <a16:creationId xmlns:a16="http://schemas.microsoft.com/office/drawing/2014/main" id="{15168923-2A48-49EC-8384-8E9CE5F02C5B}"/>
                  </a:ext>
                </a:extLst>
              </p:cNvPr>
              <p:cNvSpPr>
                <a:spLocks noRot="1" noChangeAspect="1" noMove="1" noResize="1" noEditPoints="1" noAdjustHandles="1" noChangeArrowheads="1" noChangeShapeType="1" noTextEdit="1"/>
              </p:cNvSpPr>
              <p:nvPr/>
            </p:nvSpPr>
            <p:spPr>
              <a:xfrm>
                <a:off x="442451" y="2312020"/>
                <a:ext cx="5309420" cy="1938992"/>
              </a:xfrm>
              <a:prstGeom prst="rect">
                <a:avLst/>
              </a:prstGeom>
              <a:blipFill>
                <a:blip r:embed="rId6"/>
                <a:stretch>
                  <a:fillRect/>
                </a:stretch>
              </a:blipFill>
            </p:spPr>
            <p:txBody>
              <a:bodyPr/>
              <a:lstStyle/>
              <a:p>
                <a:r>
                  <a:rPr lang="en-CA">
                    <a:noFill/>
                  </a:rPr>
                  <a:t> </a:t>
                </a:r>
              </a:p>
            </p:txBody>
          </p:sp>
        </mc:Fallback>
      </mc:AlternateContent>
      <p:graphicFrame>
        <p:nvGraphicFramePr>
          <p:cNvPr id="12" name="Table 11">
            <a:extLst>
              <a:ext uri="{FF2B5EF4-FFF2-40B4-BE49-F238E27FC236}">
                <a16:creationId xmlns:a16="http://schemas.microsoft.com/office/drawing/2014/main" id="{61025946-DE6D-470D-80E2-AAF948EB5E37}"/>
              </a:ext>
            </a:extLst>
          </p:cNvPr>
          <p:cNvGraphicFramePr>
            <a:graphicFrameLocks noGrp="1"/>
          </p:cNvGraphicFramePr>
          <p:nvPr>
            <p:extLst>
              <p:ext uri="{D42A27DB-BD31-4B8C-83A1-F6EECF244321}">
                <p14:modId xmlns:p14="http://schemas.microsoft.com/office/powerpoint/2010/main" val="537683706"/>
              </p:ext>
            </p:extLst>
          </p:nvPr>
        </p:nvGraphicFramePr>
        <p:xfrm>
          <a:off x="7580670" y="1737360"/>
          <a:ext cx="4552336" cy="5120640"/>
        </p:xfrm>
        <a:graphic>
          <a:graphicData uri="http://schemas.openxmlformats.org/drawingml/2006/table">
            <a:tbl>
              <a:tblPr firstRow="1" bandRow="1">
                <a:tableStyleId>{2D5ABB26-0587-4C30-8999-92F81FD0307C}</a:tableStyleId>
              </a:tblPr>
              <a:tblGrid>
                <a:gridCol w="2276168">
                  <a:extLst>
                    <a:ext uri="{9D8B030D-6E8A-4147-A177-3AD203B41FA5}">
                      <a16:colId xmlns:a16="http://schemas.microsoft.com/office/drawing/2014/main" val="3306383523"/>
                    </a:ext>
                  </a:extLst>
                </a:gridCol>
                <a:gridCol w="2276168">
                  <a:extLst>
                    <a:ext uri="{9D8B030D-6E8A-4147-A177-3AD203B41FA5}">
                      <a16:colId xmlns:a16="http://schemas.microsoft.com/office/drawing/2014/main" val="2349619326"/>
                    </a:ext>
                  </a:extLst>
                </a:gridCol>
              </a:tblGrid>
              <a:tr h="370840">
                <a:tc>
                  <a:txBody>
                    <a:bodyPr/>
                    <a:lstStyle/>
                    <a:p>
                      <a:pPr algn="r">
                        <a:defRPr/>
                      </a:pPr>
                      <a:r>
                        <a:rPr lang="en-US" sz="3600" b="1" dirty="0"/>
                        <a:t>Hamming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3600" dirty="0"/>
                        <a:t>(7,4)</a:t>
                      </a:r>
                      <a:endParaRPr lang="en-CA" sz="3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3208279"/>
                  </a:ext>
                </a:extLst>
              </a:tr>
              <a:tr h="370840">
                <a:tc>
                  <a:txBody>
                    <a:bodyPr/>
                    <a:lstStyle/>
                    <a:p>
                      <a:pPr lvl="0" algn="ctr">
                        <a:defRPr/>
                      </a:pPr>
                      <a:r>
                        <a:rPr lang="en-US" sz="3600" b="0" dirty="0">
                          <a:solidFill>
                            <a:schemeClr val="tx1"/>
                          </a:solidFill>
                        </a:rPr>
                        <a:t>0000 000</a:t>
                      </a:r>
                    </a:p>
                    <a:p>
                      <a:pPr algn="ctr">
                        <a:defRPr/>
                      </a:pPr>
                      <a:r>
                        <a:rPr lang="en-US" sz="3600" b="0" dirty="0">
                          <a:solidFill>
                            <a:schemeClr val="tx1"/>
                          </a:solidFill>
                        </a:rPr>
                        <a:t>0001 111</a:t>
                      </a:r>
                      <a:endParaRPr lang="en-CA" sz="3600" b="0" dirty="0">
                        <a:solidFill>
                          <a:schemeClr val="tx1"/>
                        </a:solidFill>
                      </a:endParaRPr>
                    </a:p>
                    <a:p>
                      <a:pPr algn="ctr">
                        <a:defRPr/>
                      </a:pPr>
                      <a:r>
                        <a:rPr lang="en-US" sz="3600" b="0" dirty="0">
                          <a:solidFill>
                            <a:schemeClr val="tx1"/>
                          </a:solidFill>
                        </a:rPr>
                        <a:t>0010 011</a:t>
                      </a:r>
                      <a:endParaRPr lang="en-CA" sz="3600" b="0" dirty="0">
                        <a:solidFill>
                          <a:schemeClr val="tx1"/>
                        </a:solidFill>
                      </a:endParaRPr>
                    </a:p>
                    <a:p>
                      <a:pPr algn="ctr">
                        <a:defRPr/>
                      </a:pPr>
                      <a:r>
                        <a:rPr lang="en-US" sz="3600" b="0" dirty="0">
                          <a:solidFill>
                            <a:schemeClr val="tx1"/>
                          </a:solidFill>
                        </a:rPr>
                        <a:t>0011 100</a:t>
                      </a:r>
                      <a:endParaRPr lang="en-CA" sz="3600" b="0" dirty="0">
                        <a:solidFill>
                          <a:schemeClr val="tx1"/>
                        </a:solidFill>
                      </a:endParaRPr>
                    </a:p>
                    <a:p>
                      <a:pPr algn="ctr">
                        <a:defRPr/>
                      </a:pPr>
                      <a:r>
                        <a:rPr lang="en-US" sz="3600" b="0" dirty="0">
                          <a:solidFill>
                            <a:schemeClr val="tx1"/>
                          </a:solidFill>
                        </a:rPr>
                        <a:t>0100 101</a:t>
                      </a:r>
                      <a:endParaRPr lang="en-CA" sz="3600" b="0" dirty="0">
                        <a:solidFill>
                          <a:schemeClr val="tx1"/>
                        </a:solidFill>
                      </a:endParaRPr>
                    </a:p>
                    <a:p>
                      <a:pPr algn="ctr">
                        <a:defRPr/>
                      </a:pPr>
                      <a:r>
                        <a:rPr lang="en-US" sz="3600" b="0" dirty="0">
                          <a:solidFill>
                            <a:schemeClr val="tx1"/>
                          </a:solidFill>
                        </a:rPr>
                        <a:t>0101 010</a:t>
                      </a:r>
                      <a:endParaRPr lang="en-CA" sz="3600" b="0" dirty="0">
                        <a:solidFill>
                          <a:schemeClr val="tx1"/>
                        </a:solidFill>
                      </a:endParaRPr>
                    </a:p>
                    <a:p>
                      <a:pPr algn="ctr">
                        <a:defRPr/>
                      </a:pPr>
                      <a:r>
                        <a:rPr lang="en-US" sz="3600" b="0" dirty="0">
                          <a:solidFill>
                            <a:schemeClr val="tx1"/>
                          </a:solidFill>
                        </a:rPr>
                        <a:t>0110 110</a:t>
                      </a:r>
                      <a:endParaRPr lang="en-CA" sz="3600" b="0" dirty="0">
                        <a:solidFill>
                          <a:schemeClr val="tx1"/>
                        </a:solidFill>
                      </a:endParaRPr>
                    </a:p>
                    <a:p>
                      <a:pPr algn="ctr">
                        <a:defRPr/>
                      </a:pPr>
                      <a:r>
                        <a:rPr lang="en-US" sz="3600" b="0" dirty="0">
                          <a:solidFill>
                            <a:schemeClr val="tx1"/>
                          </a:solidFill>
                        </a:rPr>
                        <a:t>0111 001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defRPr/>
                      </a:pPr>
                      <a:r>
                        <a:rPr lang="en-US" sz="3600" b="0" dirty="0">
                          <a:solidFill>
                            <a:schemeClr val="tx1"/>
                          </a:solidFill>
                        </a:rPr>
                        <a:t>1000 110</a:t>
                      </a:r>
                      <a:endParaRPr lang="en-CA" sz="3600" b="0" dirty="0">
                        <a:solidFill>
                          <a:schemeClr val="tx1"/>
                        </a:solidFill>
                      </a:endParaRPr>
                    </a:p>
                    <a:p>
                      <a:pPr algn="ctr">
                        <a:defRPr/>
                      </a:pPr>
                      <a:r>
                        <a:rPr lang="en-US" sz="3600" b="0" dirty="0">
                          <a:solidFill>
                            <a:schemeClr val="tx1"/>
                          </a:solidFill>
                        </a:rPr>
                        <a:t>1001 001</a:t>
                      </a:r>
                      <a:endParaRPr lang="en-CA" sz="3600" b="0" dirty="0">
                        <a:solidFill>
                          <a:schemeClr val="tx1"/>
                        </a:solidFill>
                      </a:endParaRPr>
                    </a:p>
                    <a:p>
                      <a:pPr algn="ctr">
                        <a:defRPr/>
                      </a:pPr>
                      <a:r>
                        <a:rPr lang="en-US" sz="3600" b="0" dirty="0">
                          <a:solidFill>
                            <a:schemeClr val="tx1"/>
                          </a:solidFill>
                        </a:rPr>
                        <a:t>1010 101</a:t>
                      </a:r>
                      <a:endParaRPr lang="en-CA" sz="3600" b="0" dirty="0">
                        <a:solidFill>
                          <a:schemeClr val="tx1"/>
                        </a:solidFill>
                      </a:endParaRPr>
                    </a:p>
                    <a:p>
                      <a:pPr algn="ctr">
                        <a:defRPr/>
                      </a:pPr>
                      <a:r>
                        <a:rPr lang="en-US" sz="3600" b="0" dirty="0">
                          <a:solidFill>
                            <a:schemeClr val="tx1"/>
                          </a:solidFill>
                        </a:rPr>
                        <a:t>1011 010</a:t>
                      </a:r>
                    </a:p>
                    <a:p>
                      <a:pPr algn="ctr">
                        <a:defRPr/>
                      </a:pPr>
                      <a:r>
                        <a:rPr lang="en-US" sz="3600" b="0" dirty="0">
                          <a:solidFill>
                            <a:schemeClr val="tx1"/>
                          </a:solidFill>
                        </a:rPr>
                        <a:t>1100 011</a:t>
                      </a:r>
                      <a:endParaRPr lang="en-CA" sz="3600" b="0" dirty="0">
                        <a:solidFill>
                          <a:schemeClr val="tx1"/>
                        </a:solidFill>
                      </a:endParaRPr>
                    </a:p>
                    <a:p>
                      <a:pPr algn="ctr">
                        <a:defRPr/>
                      </a:pPr>
                      <a:r>
                        <a:rPr lang="en-US" sz="3600" b="0" dirty="0">
                          <a:solidFill>
                            <a:schemeClr val="tx1"/>
                          </a:solidFill>
                        </a:rPr>
                        <a:t>1101 100</a:t>
                      </a:r>
                      <a:endParaRPr lang="en-CA" sz="3600" b="0" dirty="0">
                        <a:solidFill>
                          <a:schemeClr val="tx1"/>
                        </a:solidFill>
                      </a:endParaRPr>
                    </a:p>
                    <a:p>
                      <a:pPr algn="ctr">
                        <a:defRPr/>
                      </a:pPr>
                      <a:r>
                        <a:rPr lang="en-US" sz="3600" b="0" dirty="0">
                          <a:solidFill>
                            <a:schemeClr val="tx1"/>
                          </a:solidFill>
                        </a:rPr>
                        <a:t>1110 000</a:t>
                      </a:r>
                      <a:endParaRPr lang="en-CA" sz="3600" b="0" dirty="0">
                        <a:solidFill>
                          <a:schemeClr val="tx1"/>
                        </a:solidFill>
                      </a:endParaRPr>
                    </a:p>
                    <a:p>
                      <a:pPr algn="ctr">
                        <a:defRPr/>
                      </a:pPr>
                      <a:r>
                        <a:rPr lang="en-US" sz="3600" b="0" dirty="0">
                          <a:solidFill>
                            <a:schemeClr val="tx1"/>
                          </a:solidFill>
                        </a:rPr>
                        <a:t>1111 111</a:t>
                      </a:r>
                      <a:endParaRPr lang="en-CA" sz="36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278112"/>
                  </a:ext>
                </a:extLst>
              </a:tr>
            </a:tbl>
          </a:graphicData>
        </a:graphic>
      </p:graphicFrame>
      <p:sp>
        <p:nvSpPr>
          <p:cNvPr id="14" name="Rectangle 13">
            <a:extLst>
              <a:ext uri="{FF2B5EF4-FFF2-40B4-BE49-F238E27FC236}">
                <a16:creationId xmlns:a16="http://schemas.microsoft.com/office/drawing/2014/main" id="{70D171D5-AD20-477A-985D-C872DBB6C65E}"/>
              </a:ext>
            </a:extLst>
          </p:cNvPr>
          <p:cNvSpPr/>
          <p:nvPr/>
        </p:nvSpPr>
        <p:spPr>
          <a:xfrm>
            <a:off x="4100051" y="2035277"/>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4671E53-E201-4B06-A347-38933AD1B506}"/>
                  </a:ext>
                </a:extLst>
              </p:cNvPr>
              <p:cNvSpPr/>
              <p:nvPr/>
            </p:nvSpPr>
            <p:spPr>
              <a:xfrm>
                <a:off x="855408" y="5266615"/>
                <a:ext cx="5073445"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𝐷</m:t>
                      </m:r>
                      <m:d>
                        <m:dPr>
                          <m:ctrlPr>
                            <a:rPr lang="en-US" sz="6000" i="1" smtClean="0">
                              <a:latin typeface="Cambria Math" panose="02040503050406030204" pitchFamily="18" charset="0"/>
                            </a:rPr>
                          </m:ctrlPr>
                        </m:dPr>
                        <m:e>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1</m:t>
                                  </m:r>
                                </m:sub>
                              </m:sSub>
                            </m:e>
                          </m:acc>
                          <m:r>
                            <a:rPr lang="en-US" sz="6000" b="0" i="1" smtClean="0">
                              <a:latin typeface="Cambria Math" panose="02040503050406030204" pitchFamily="18" charset="0"/>
                            </a:rPr>
                            <m:t>,</m:t>
                          </m:r>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2</m:t>
                                  </m:r>
                                </m:sub>
                              </m:sSub>
                            </m:e>
                          </m:acc>
                        </m:e>
                      </m:d>
                      <m:r>
                        <a:rPr lang="en-US" sz="6000" b="0" i="1" smtClean="0">
                          <a:latin typeface="Cambria Math" panose="02040503050406030204" pitchFamily="18" charset="0"/>
                        </a:rPr>
                        <m:t> =1</m:t>
                      </m:r>
                    </m:oMath>
                  </m:oMathPara>
                </a14:m>
                <a:endParaRPr lang="en-CA" sz="6000" dirty="0"/>
              </a:p>
            </p:txBody>
          </p:sp>
        </mc:Choice>
        <mc:Fallback xmlns="">
          <p:sp>
            <p:nvSpPr>
              <p:cNvPr id="15" name="Rectangle 14">
                <a:extLst>
                  <a:ext uri="{FF2B5EF4-FFF2-40B4-BE49-F238E27FC236}">
                    <a16:creationId xmlns:a16="http://schemas.microsoft.com/office/drawing/2014/main" id="{A4671E53-E201-4B06-A347-38933AD1B506}"/>
                  </a:ext>
                </a:extLst>
              </p:cNvPr>
              <p:cNvSpPr>
                <a:spLocks noRot="1" noChangeAspect="1" noMove="1" noResize="1" noEditPoints="1" noAdjustHandles="1" noChangeArrowheads="1" noChangeShapeType="1" noTextEdit="1"/>
              </p:cNvSpPr>
              <p:nvPr/>
            </p:nvSpPr>
            <p:spPr>
              <a:xfrm>
                <a:off x="855408" y="5266615"/>
                <a:ext cx="5073445" cy="1015663"/>
              </a:xfrm>
              <a:prstGeom prst="rect">
                <a:avLst/>
              </a:prstGeom>
              <a:blipFill>
                <a:blip r:embed="rId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03097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F32D7EA4-6B3F-44DF-B187-DFF3EFBAC9ED}"/>
                  </a:ext>
                </a:extLst>
              </p:cNvPr>
              <p:cNvSpPr>
                <a:spLocks noGrp="1"/>
              </p:cNvSpPr>
              <p:nvPr>
                <p:ph type="title"/>
              </p:nvPr>
            </p:nvSpPr>
            <p:spPr>
              <a:xfrm>
                <a:off x="0" y="0"/>
                <a:ext cx="10515600" cy="1325563"/>
              </a:xfrm>
            </p:spPr>
            <p:txBody>
              <a:bodyPr>
                <a:normAutofit/>
              </a:bodyPr>
              <a:lstStyle/>
              <a:p>
                <a:r>
                  <a:rPr lang="en-US" sz="6000" dirty="0"/>
                  <a:t>Polynomial Set Notation </a:t>
                </a:r>
                <a14:m>
                  <m:oMath xmlns:m="http://schemas.openxmlformats.org/officeDocument/2006/math">
                    <m:r>
                      <a:rPr lang="en-US" sz="6000" b="0" i="1" smtClean="0">
                        <a:latin typeface="Cambria Math" panose="02040503050406030204" pitchFamily="18" charset="0"/>
                      </a:rPr>
                      <m:t>ℝ</m:t>
                    </m:r>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m:t>
                    </m:r>
                  </m:oMath>
                </a14:m>
                <a:endParaRPr lang="en-CA" sz="6000" dirty="0">
                  <a:solidFill>
                    <a:srgbClr val="FF0000"/>
                  </a:solidFill>
                </a:endParaRPr>
              </a:p>
            </p:txBody>
          </p:sp>
        </mc:Choice>
        <mc:Fallback xmlns="">
          <p:sp>
            <p:nvSpPr>
              <p:cNvPr id="34" name="Title 1">
                <a:extLst>
                  <a:ext uri="{FF2B5EF4-FFF2-40B4-BE49-F238E27FC236}">
                    <a16:creationId xmlns:a16="http://schemas.microsoft.com/office/drawing/2014/main" id="{F32D7EA4-6B3F-44DF-B187-DFF3EFBAC9ED}"/>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3478" t="-5530" b="-161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itle 1">
                <a:extLst>
                  <a:ext uri="{FF2B5EF4-FFF2-40B4-BE49-F238E27FC236}">
                    <a16:creationId xmlns:a16="http://schemas.microsoft.com/office/drawing/2014/main" id="{B72B30E0-DF13-43B9-B4CE-F1DEE97B33F8}"/>
                  </a:ext>
                </a:extLst>
              </p:cNvPr>
              <p:cNvSpPr txBox="1">
                <a:spLocks/>
              </p:cNvSpPr>
              <p:nvPr/>
            </p:nvSpPr>
            <p:spPr>
              <a:xfrm>
                <a:off x="209550" y="2819400"/>
                <a:ext cx="11849100" cy="10017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6000" i="1" smtClean="0">
                        <a:latin typeface="Cambria Math" panose="02040503050406030204" pitchFamily="18" charset="0"/>
                      </a:rPr>
                      <m:t>ℝ</m:t>
                    </m:r>
                    <m:d>
                      <m:dPr>
                        <m:begChr m:val="["/>
                        <m:endChr m:val="]"/>
                        <m:ctrlPr>
                          <a:rPr lang="en-US" sz="6000" i="1" smtClean="0">
                            <a:solidFill>
                              <a:schemeClr val="tx1"/>
                            </a:solidFill>
                            <a:latin typeface="Cambria Math" panose="02040503050406030204" pitchFamily="18" charset="0"/>
                          </a:rPr>
                        </m:ctrlPr>
                      </m:dPr>
                      <m:e>
                        <m:r>
                          <a:rPr lang="en-US" sz="6000" i="1" smtClean="0">
                            <a:solidFill>
                              <a:srgbClr val="0070C0"/>
                            </a:solidFill>
                            <a:latin typeface="Cambria Math" panose="02040503050406030204" pitchFamily="18" charset="0"/>
                          </a:rPr>
                          <m:t>𝑥</m:t>
                        </m:r>
                      </m:e>
                    </m:d>
                  </m:oMath>
                </a14:m>
                <a:r>
                  <a:rPr lang="en-CA" sz="6000" dirty="0">
                    <a:solidFill>
                      <a:srgbClr val="FF0000"/>
                    </a:solidFill>
                  </a:rPr>
                  <a:t> </a:t>
                </a:r>
                <a14:m>
                  <m:oMath xmlns:m="http://schemas.openxmlformats.org/officeDocument/2006/math">
                    <m:r>
                      <a:rPr lang="en-US" sz="6000" b="0" i="0" smtClean="0">
                        <a:latin typeface="Cambria Math" panose="02040503050406030204" pitchFamily="18" charset="0"/>
                      </a:rPr>
                      <m:t>      </m:t>
                    </m:r>
                    <m:r>
                      <a:rPr lang="en-US" sz="6000" i="1">
                        <a:latin typeface="Cambria Math" panose="02040503050406030204" pitchFamily="18" charset="0"/>
                      </a:rPr>
                      <m:t>1</m:t>
                    </m:r>
                    <m:r>
                      <a:rPr lang="en-US" sz="6000" b="0" i="1" smtClean="0">
                        <a:latin typeface="Cambria Math" panose="02040503050406030204" pitchFamily="18" charset="0"/>
                      </a:rPr>
                      <m:t>.1</m:t>
                    </m:r>
                    <m:r>
                      <a:rPr lang="en-US" sz="6000" i="1">
                        <a:latin typeface="Cambria Math" panose="02040503050406030204" pitchFamily="18" charset="0"/>
                      </a:rPr>
                      <m:t>+</m:t>
                    </m:r>
                    <m:r>
                      <a:rPr lang="en-US" sz="6000" b="0" i="1" smtClean="0">
                        <a:latin typeface="Cambria Math" panose="02040503050406030204" pitchFamily="18" charset="0"/>
                      </a:rPr>
                      <m:t>7.5</m:t>
                    </m:r>
                    <m:r>
                      <a:rPr lang="en-US" sz="6000" i="1">
                        <a:solidFill>
                          <a:srgbClr val="0070C0"/>
                        </a:solidFill>
                        <a:latin typeface="Cambria Math" panose="02040503050406030204" pitchFamily="18" charset="0"/>
                      </a:rPr>
                      <m:t>𝑥</m:t>
                    </m:r>
                    <m:r>
                      <a:rPr lang="en-US" sz="6000" b="0" i="1" smtClean="0">
                        <a:latin typeface="Cambria Math" panose="02040503050406030204" pitchFamily="18" charset="0"/>
                      </a:rPr>
                      <m:t>−0.2</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+6.2</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5</m:t>
                        </m:r>
                      </m:sup>
                    </m:sSup>
                  </m:oMath>
                </a14:m>
                <a:endParaRPr lang="en-CA" sz="6000" dirty="0">
                  <a:solidFill>
                    <a:srgbClr val="FF0000"/>
                  </a:solidFill>
                </a:endParaRPr>
              </a:p>
            </p:txBody>
          </p:sp>
        </mc:Choice>
        <mc:Fallback xmlns="">
          <p:sp>
            <p:nvSpPr>
              <p:cNvPr id="35" name="Title 1">
                <a:extLst>
                  <a:ext uri="{FF2B5EF4-FFF2-40B4-BE49-F238E27FC236}">
                    <a16:creationId xmlns:a16="http://schemas.microsoft.com/office/drawing/2014/main" id="{B72B30E0-DF13-43B9-B4CE-F1DEE97B33F8}"/>
                  </a:ext>
                </a:extLst>
              </p:cNvPr>
              <p:cNvSpPr txBox="1">
                <a:spLocks noRot="1" noChangeAspect="1" noMove="1" noResize="1" noEditPoints="1" noAdjustHandles="1" noChangeArrowheads="1" noChangeShapeType="1" noTextEdit="1"/>
              </p:cNvSpPr>
              <p:nvPr/>
            </p:nvSpPr>
            <p:spPr>
              <a:xfrm>
                <a:off x="209550" y="2819400"/>
                <a:ext cx="11849100" cy="100171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3E41CE30-C7D6-4622-8384-E39C37B952EA}"/>
                  </a:ext>
                </a:extLst>
              </p:cNvPr>
              <p:cNvSpPr txBox="1">
                <a:spLocks/>
              </p:cNvSpPr>
              <p:nvPr/>
            </p:nvSpPr>
            <p:spPr>
              <a:xfrm>
                <a:off x="285750" y="4305301"/>
                <a:ext cx="10515600" cy="8953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6000" b="0" i="1" smtClean="0">
                        <a:latin typeface="Cambria Math" panose="02040503050406030204" pitchFamily="18" charset="0"/>
                      </a:rPr>
                      <m:t>ℤ</m:t>
                    </m:r>
                    <m:d>
                      <m:dPr>
                        <m:begChr m:val="["/>
                        <m:endChr m:val="]"/>
                        <m:ctrlPr>
                          <a:rPr lang="en-US" sz="6000" b="0" i="1" smtClean="0">
                            <a:solidFill>
                              <a:schemeClr val="tx1"/>
                            </a:solidFill>
                            <a:latin typeface="Cambria Math" panose="02040503050406030204" pitchFamily="18" charset="0"/>
                          </a:rPr>
                        </m:ctrlPr>
                      </m:dPr>
                      <m:e>
                        <m:r>
                          <a:rPr lang="en-US" sz="6000" b="0" i="1" smtClean="0">
                            <a:solidFill>
                              <a:srgbClr val="FF0000"/>
                            </a:solidFill>
                            <a:latin typeface="Cambria Math" panose="02040503050406030204" pitchFamily="18" charset="0"/>
                          </a:rPr>
                          <m:t>𝑦</m:t>
                        </m:r>
                      </m:e>
                    </m:d>
                  </m:oMath>
                </a14:m>
                <a:r>
                  <a:rPr lang="en-CA" sz="6000" dirty="0">
                    <a:solidFill>
                      <a:srgbClr val="FF0000"/>
                    </a:solidFill>
                  </a:rPr>
                  <a:t> </a:t>
                </a:r>
                <a14:m>
                  <m:oMath xmlns:m="http://schemas.openxmlformats.org/officeDocument/2006/math">
                    <m:r>
                      <a:rPr lang="en-US" sz="6000" b="0" i="0" smtClean="0">
                        <a:latin typeface="Cambria Math" panose="02040503050406030204" pitchFamily="18" charset="0"/>
                      </a:rPr>
                      <m:t>      </m:t>
                    </m:r>
                    <m:r>
                      <a:rPr lang="en-US" sz="6000" b="0" i="1" smtClean="0">
                        <a:latin typeface="Cambria Math" panose="02040503050406030204" pitchFamily="18" charset="0"/>
                      </a:rPr>
                      <m:t>7−3</m:t>
                    </m:r>
                    <m:sSup>
                      <m:sSupPr>
                        <m:ctrlPr>
                          <a:rPr lang="en-US" sz="6000" b="0" i="1" smtClean="0">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+2</m:t>
                    </m:r>
                    <m:sSup>
                      <m:sSupPr>
                        <m:ctrlPr>
                          <a:rPr lang="en-US" sz="6000" i="1">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−9</m:t>
                    </m:r>
                    <m:sSup>
                      <m:sSupPr>
                        <m:ctrlPr>
                          <a:rPr lang="en-US" sz="6000" i="1">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latin typeface="Cambria Math" panose="02040503050406030204" pitchFamily="18" charset="0"/>
                          </a:rPr>
                          <m:t>4</m:t>
                        </m:r>
                      </m:sup>
                    </m:sSup>
                  </m:oMath>
                </a14:m>
                <a:r>
                  <a:rPr lang="en-CA" sz="6000" dirty="0">
                    <a:solidFill>
                      <a:srgbClr val="FF0000"/>
                    </a:solidFill>
                  </a:rPr>
                  <a:t>  </a:t>
                </a:r>
              </a:p>
            </p:txBody>
          </p:sp>
        </mc:Choice>
        <mc:Fallback xmlns="">
          <p:sp>
            <p:nvSpPr>
              <p:cNvPr id="39" name="Title 1">
                <a:extLst>
                  <a:ext uri="{FF2B5EF4-FFF2-40B4-BE49-F238E27FC236}">
                    <a16:creationId xmlns:a16="http://schemas.microsoft.com/office/drawing/2014/main" id="{3E41CE30-C7D6-4622-8384-E39C37B952EA}"/>
                  </a:ext>
                </a:extLst>
              </p:cNvPr>
              <p:cNvSpPr txBox="1">
                <a:spLocks noRot="1" noChangeAspect="1" noMove="1" noResize="1" noEditPoints="1" noAdjustHandles="1" noChangeArrowheads="1" noChangeShapeType="1" noTextEdit="1"/>
              </p:cNvSpPr>
              <p:nvPr/>
            </p:nvSpPr>
            <p:spPr>
              <a:xfrm>
                <a:off x="285750" y="4305301"/>
                <a:ext cx="10515600" cy="895350"/>
              </a:xfrm>
              <a:prstGeom prst="rect">
                <a:avLst/>
              </a:prstGeom>
              <a:blipFill>
                <a:blip r:embed="rId4"/>
                <a:stretch>
                  <a:fillRect t="-68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itle 1">
                <a:extLst>
                  <a:ext uri="{FF2B5EF4-FFF2-40B4-BE49-F238E27FC236}">
                    <a16:creationId xmlns:a16="http://schemas.microsoft.com/office/drawing/2014/main" id="{6D22038E-A308-4C0F-80E7-CECA8F4D607D}"/>
                  </a:ext>
                </a:extLst>
              </p:cNvPr>
              <p:cNvSpPr txBox="1">
                <a:spLocks/>
              </p:cNvSpPr>
              <p:nvPr/>
            </p:nvSpPr>
            <p:spPr>
              <a:xfrm>
                <a:off x="247650" y="5695951"/>
                <a:ext cx="8439150" cy="990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d>
                        <m:dPr>
                          <m:begChr m:val="["/>
                          <m:endChr m:val="]"/>
                          <m:ctrlPr>
                            <a:rPr lang="en-US" sz="6000" b="0" i="1" smtClean="0">
                              <a:solidFill>
                                <a:schemeClr val="tx1"/>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a:rPr lang="en-US" sz="6000" b="0" i="1" smtClean="0">
                          <a:solidFill>
                            <a:schemeClr val="tx1"/>
                          </a:solidFill>
                          <a:latin typeface="Cambria Math" panose="02040503050406030204" pitchFamily="18" charset="0"/>
                        </a:rPr>
                        <m:t>     </m:t>
                      </m:r>
                      <m:r>
                        <a:rPr lang="en-US" sz="6000" i="1">
                          <a:latin typeface="Cambria Math" panose="02040503050406030204" pitchFamily="18" charset="0"/>
                        </a:rPr>
                        <m:t>1+</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3</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4</m:t>
                          </m:r>
                        </m:sup>
                      </m:sSup>
                    </m:oMath>
                  </m:oMathPara>
                </a14:m>
                <a:endParaRPr lang="en-CA" sz="6000" dirty="0"/>
              </a:p>
              <a:p>
                <a:endParaRPr lang="en-CA" sz="6000" dirty="0">
                  <a:solidFill>
                    <a:srgbClr val="FF0000"/>
                  </a:solidFill>
                </a:endParaRPr>
              </a:p>
            </p:txBody>
          </p:sp>
        </mc:Choice>
        <mc:Fallback xmlns="">
          <p:sp>
            <p:nvSpPr>
              <p:cNvPr id="40" name="Title 1">
                <a:extLst>
                  <a:ext uri="{FF2B5EF4-FFF2-40B4-BE49-F238E27FC236}">
                    <a16:creationId xmlns:a16="http://schemas.microsoft.com/office/drawing/2014/main" id="{6D22038E-A308-4C0F-80E7-CECA8F4D607D}"/>
                  </a:ext>
                </a:extLst>
              </p:cNvPr>
              <p:cNvSpPr txBox="1">
                <a:spLocks noRot="1" noChangeAspect="1" noMove="1" noResize="1" noEditPoints="1" noAdjustHandles="1" noChangeArrowheads="1" noChangeShapeType="1" noTextEdit="1"/>
              </p:cNvSpPr>
              <p:nvPr/>
            </p:nvSpPr>
            <p:spPr>
              <a:xfrm>
                <a:off x="247650" y="5695951"/>
                <a:ext cx="8439150" cy="990600"/>
              </a:xfrm>
              <a:prstGeom prst="rect">
                <a:avLst/>
              </a:prstGeom>
              <a:blipFill>
                <a:blip r:embed="rId5"/>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B0676496-9243-4AEF-B177-609A7B08E381}"/>
              </a:ext>
            </a:extLst>
          </p:cNvPr>
          <p:cNvSpPr txBox="1"/>
          <p:nvPr/>
        </p:nvSpPr>
        <p:spPr>
          <a:xfrm>
            <a:off x="3467100" y="1562100"/>
            <a:ext cx="3812647" cy="830997"/>
          </a:xfrm>
          <a:prstGeom prst="rect">
            <a:avLst/>
          </a:prstGeom>
          <a:noFill/>
        </p:spPr>
        <p:txBody>
          <a:bodyPr wrap="none" rtlCol="0">
            <a:spAutoFit/>
          </a:bodyPr>
          <a:lstStyle/>
          <a:p>
            <a:r>
              <a:rPr lang="en-US" sz="4800" dirty="0"/>
              <a:t>Coefficient Set</a:t>
            </a:r>
            <a:endParaRPr lang="en-CA" sz="4800" dirty="0"/>
          </a:p>
        </p:txBody>
      </p:sp>
      <p:sp>
        <p:nvSpPr>
          <p:cNvPr id="41" name="TextBox 40">
            <a:extLst>
              <a:ext uri="{FF2B5EF4-FFF2-40B4-BE49-F238E27FC236}">
                <a16:creationId xmlns:a16="http://schemas.microsoft.com/office/drawing/2014/main" id="{6BFE3F84-7E1C-4F56-9730-271AF0F7B03C}"/>
              </a:ext>
            </a:extLst>
          </p:cNvPr>
          <p:cNvSpPr txBox="1"/>
          <p:nvPr/>
        </p:nvSpPr>
        <p:spPr>
          <a:xfrm>
            <a:off x="9505950" y="1562100"/>
            <a:ext cx="2216697" cy="830997"/>
          </a:xfrm>
          <a:prstGeom prst="rect">
            <a:avLst/>
          </a:prstGeom>
          <a:noFill/>
        </p:spPr>
        <p:txBody>
          <a:bodyPr wrap="none" rtlCol="0">
            <a:spAutoFit/>
          </a:bodyPr>
          <a:lstStyle/>
          <a:p>
            <a:r>
              <a:rPr lang="en-US" sz="4800" dirty="0"/>
              <a:t>Variable</a:t>
            </a:r>
            <a:endParaRPr lang="en-CA" sz="4800" dirty="0"/>
          </a:p>
        </p:txBody>
      </p:sp>
      <p:cxnSp>
        <p:nvCxnSpPr>
          <p:cNvPr id="5" name="Straight Arrow Connector 4">
            <a:extLst>
              <a:ext uri="{FF2B5EF4-FFF2-40B4-BE49-F238E27FC236}">
                <a16:creationId xmlns:a16="http://schemas.microsoft.com/office/drawing/2014/main" id="{BD03F07D-4701-4309-856A-63682865A6D5}"/>
              </a:ext>
            </a:extLst>
          </p:cNvPr>
          <p:cNvCxnSpPr/>
          <p:nvPr/>
        </p:nvCxnSpPr>
        <p:spPr>
          <a:xfrm flipV="1">
            <a:off x="7124700" y="1066800"/>
            <a:ext cx="628650" cy="6477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CB8FDDF-346F-4842-B700-3E7B67F5AD19}"/>
              </a:ext>
            </a:extLst>
          </p:cNvPr>
          <p:cNvCxnSpPr/>
          <p:nvPr/>
        </p:nvCxnSpPr>
        <p:spPr>
          <a:xfrm rot="16200000" flipV="1">
            <a:off x="8720154" y="1041610"/>
            <a:ext cx="712981" cy="763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F530612-EC0B-4CEE-9C26-A33F25A96FD4}"/>
              </a:ext>
            </a:extLst>
          </p:cNvPr>
          <p:cNvCxnSpPr>
            <a:cxnSpLocks/>
          </p:cNvCxnSpPr>
          <p:nvPr/>
        </p:nvCxnSpPr>
        <p:spPr>
          <a:xfrm>
            <a:off x="-476250" y="2571750"/>
            <a:ext cx="1327785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463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6ED1705-950C-40EF-9D02-5269649946A3}"/>
                  </a:ext>
                </a:extLst>
              </p:cNvPr>
              <p:cNvSpPr/>
              <p:nvPr/>
            </p:nvSpPr>
            <p:spPr>
              <a:xfrm>
                <a:off x="442451" y="2312020"/>
                <a:ext cx="5309420" cy="1938992"/>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a:latin typeface="Cambria Math" panose="02040503050406030204" pitchFamily="18" charset="0"/>
                                </a:rPr>
                                <m:t>𝑐</m:t>
                              </m:r>
                            </m:e>
                            <m:sub>
                              <m:r>
                                <a:rPr lang="en-US" sz="6000" b="0" i="1" dirty="0">
                                  <a:latin typeface="Cambria Math" panose="02040503050406030204" pitchFamily="18" charset="0"/>
                                </a:rPr>
                                <m:t>1</m:t>
                              </m:r>
                            </m:sub>
                          </m:sSub>
                        </m:e>
                      </m:acc>
                      <m:r>
                        <a:rPr lang="en-US" sz="6000" b="0" i="1" dirty="0" smtClean="0">
                          <a:latin typeface="Cambria Math" panose="02040503050406030204" pitchFamily="18" charset="0"/>
                        </a:rPr>
                        <m:t>=0010 011</m:t>
                      </m:r>
                    </m:oMath>
                  </m:oMathPara>
                </a14:m>
                <a:endParaRPr lang="en-CA" sz="6000" dirty="0"/>
              </a:p>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smtClean="0">
                                  <a:latin typeface="Cambria Math" panose="02040503050406030204" pitchFamily="18" charset="0"/>
                                </a:rPr>
                                <m:t>𝑐</m:t>
                              </m:r>
                            </m:e>
                            <m:sub>
                              <m:r>
                                <a:rPr lang="en-US" sz="6000" b="0" i="1" dirty="0" smtClean="0">
                                  <a:latin typeface="Cambria Math" panose="02040503050406030204" pitchFamily="18" charset="0"/>
                                </a:rPr>
                                <m:t>2</m:t>
                              </m:r>
                            </m:sub>
                          </m:sSub>
                        </m:e>
                      </m:acc>
                      <m:r>
                        <a:rPr lang="en-US" sz="6000" b="0" i="1" dirty="0" smtClean="0">
                          <a:latin typeface="Cambria Math" panose="02040503050406030204" pitchFamily="18" charset="0"/>
                        </a:rPr>
                        <m:t>=0011 111</m:t>
                      </m:r>
                    </m:oMath>
                  </m:oMathPara>
                </a14:m>
                <a:endParaRPr lang="en-CA" sz="6000" dirty="0"/>
              </a:p>
            </p:txBody>
          </p:sp>
        </mc:Choice>
        <mc:Fallback xmlns="">
          <p:sp>
            <p:nvSpPr>
              <p:cNvPr id="10" name="Rectangle 9">
                <a:extLst>
                  <a:ext uri="{FF2B5EF4-FFF2-40B4-BE49-F238E27FC236}">
                    <a16:creationId xmlns:a16="http://schemas.microsoft.com/office/drawing/2014/main" id="{B6ED1705-950C-40EF-9D02-5269649946A3}"/>
                  </a:ext>
                </a:extLst>
              </p:cNvPr>
              <p:cNvSpPr>
                <a:spLocks noRot="1" noChangeAspect="1" noMove="1" noResize="1" noEditPoints="1" noAdjustHandles="1" noChangeArrowheads="1" noChangeShapeType="1" noTextEdit="1"/>
              </p:cNvSpPr>
              <p:nvPr/>
            </p:nvSpPr>
            <p:spPr>
              <a:xfrm>
                <a:off x="442451" y="2312020"/>
                <a:ext cx="5309420" cy="1938992"/>
              </a:xfrm>
              <a:prstGeom prst="rect">
                <a:avLst/>
              </a:prstGeom>
              <a:blipFill>
                <a:blip r:embed="rId4"/>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A22E28B3-187F-4AC7-BD2D-6F1DE7D9634D}"/>
              </a:ext>
            </a:extLst>
          </p:cNvPr>
          <p:cNvSpPr/>
          <p:nvPr/>
        </p:nvSpPr>
        <p:spPr>
          <a:xfrm>
            <a:off x="4100051" y="2035277"/>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88EE45E-C066-47E9-BD3A-31573B870AD6}"/>
                  </a:ext>
                </a:extLst>
              </p:cNvPr>
              <p:cNvSpPr/>
              <p:nvPr/>
            </p:nvSpPr>
            <p:spPr>
              <a:xfrm>
                <a:off x="855408" y="5266615"/>
                <a:ext cx="5073445"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𝐷</m:t>
                      </m:r>
                      <m:d>
                        <m:dPr>
                          <m:ctrlPr>
                            <a:rPr lang="en-US" sz="6000" i="1" smtClean="0">
                              <a:latin typeface="Cambria Math" panose="02040503050406030204" pitchFamily="18" charset="0"/>
                            </a:rPr>
                          </m:ctrlPr>
                        </m:dPr>
                        <m:e>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1</m:t>
                                  </m:r>
                                </m:sub>
                              </m:sSub>
                            </m:e>
                          </m:acc>
                          <m:r>
                            <a:rPr lang="en-US" sz="6000" b="0" i="1" smtClean="0">
                              <a:latin typeface="Cambria Math" panose="02040503050406030204" pitchFamily="18" charset="0"/>
                            </a:rPr>
                            <m:t>,</m:t>
                          </m:r>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2</m:t>
                                  </m:r>
                                </m:sub>
                              </m:sSub>
                            </m:e>
                          </m:acc>
                        </m:e>
                      </m:d>
                      <m:r>
                        <a:rPr lang="en-US" sz="6000" b="0" i="1" smtClean="0">
                          <a:latin typeface="Cambria Math" panose="02040503050406030204" pitchFamily="18" charset="0"/>
                        </a:rPr>
                        <m:t> =2</m:t>
                      </m:r>
                    </m:oMath>
                  </m:oMathPara>
                </a14:m>
                <a:endParaRPr lang="en-CA" sz="6000" dirty="0"/>
              </a:p>
            </p:txBody>
          </p:sp>
        </mc:Choice>
        <mc:Fallback xmlns="">
          <p:sp>
            <p:nvSpPr>
              <p:cNvPr id="16" name="Rectangle 15">
                <a:extLst>
                  <a:ext uri="{FF2B5EF4-FFF2-40B4-BE49-F238E27FC236}">
                    <a16:creationId xmlns:a16="http://schemas.microsoft.com/office/drawing/2014/main" id="{F88EE45E-C066-47E9-BD3A-31573B870AD6}"/>
                  </a:ext>
                </a:extLst>
              </p:cNvPr>
              <p:cNvSpPr>
                <a:spLocks noRot="1" noChangeAspect="1" noMove="1" noResize="1" noEditPoints="1" noAdjustHandles="1" noChangeArrowheads="1" noChangeShapeType="1" noTextEdit="1"/>
              </p:cNvSpPr>
              <p:nvPr/>
            </p:nvSpPr>
            <p:spPr>
              <a:xfrm>
                <a:off x="855408" y="5266615"/>
                <a:ext cx="5073445" cy="1015663"/>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018294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6ED1705-950C-40EF-9D02-5269649946A3}"/>
                  </a:ext>
                </a:extLst>
              </p:cNvPr>
              <p:cNvSpPr/>
              <p:nvPr/>
            </p:nvSpPr>
            <p:spPr>
              <a:xfrm>
                <a:off x="442451" y="2312020"/>
                <a:ext cx="5309420" cy="1938992"/>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a:latin typeface="Cambria Math" panose="02040503050406030204" pitchFamily="18" charset="0"/>
                                </a:rPr>
                                <m:t>𝑐</m:t>
                              </m:r>
                            </m:e>
                            <m:sub>
                              <m:r>
                                <a:rPr lang="en-US" sz="6000" b="0" i="1" dirty="0">
                                  <a:latin typeface="Cambria Math" panose="02040503050406030204" pitchFamily="18" charset="0"/>
                                </a:rPr>
                                <m:t>1</m:t>
                              </m:r>
                            </m:sub>
                          </m:sSub>
                        </m:e>
                      </m:acc>
                      <m:r>
                        <a:rPr lang="en-US" sz="6000" b="0" i="1" dirty="0" smtClean="0">
                          <a:latin typeface="Cambria Math" panose="02040503050406030204" pitchFamily="18" charset="0"/>
                        </a:rPr>
                        <m:t>=0010 001</m:t>
                      </m:r>
                    </m:oMath>
                  </m:oMathPara>
                </a14:m>
                <a:endParaRPr lang="en-CA" sz="6000" dirty="0"/>
              </a:p>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smtClean="0">
                                  <a:latin typeface="Cambria Math" panose="02040503050406030204" pitchFamily="18" charset="0"/>
                                </a:rPr>
                                <m:t>𝑐</m:t>
                              </m:r>
                            </m:e>
                            <m:sub>
                              <m:r>
                                <a:rPr lang="en-US" sz="6000" b="0" i="1" dirty="0" smtClean="0">
                                  <a:latin typeface="Cambria Math" panose="02040503050406030204" pitchFamily="18" charset="0"/>
                                </a:rPr>
                                <m:t>2</m:t>
                              </m:r>
                            </m:sub>
                          </m:sSub>
                        </m:e>
                      </m:acc>
                      <m:r>
                        <a:rPr lang="en-US" sz="6000" b="0" i="1" dirty="0" smtClean="0">
                          <a:latin typeface="Cambria Math" panose="02040503050406030204" pitchFamily="18" charset="0"/>
                        </a:rPr>
                        <m:t>=0011 111</m:t>
                      </m:r>
                    </m:oMath>
                  </m:oMathPara>
                </a14:m>
                <a:endParaRPr lang="en-CA" sz="6000" dirty="0"/>
              </a:p>
            </p:txBody>
          </p:sp>
        </mc:Choice>
        <mc:Fallback xmlns="">
          <p:sp>
            <p:nvSpPr>
              <p:cNvPr id="10" name="Rectangle 9">
                <a:extLst>
                  <a:ext uri="{FF2B5EF4-FFF2-40B4-BE49-F238E27FC236}">
                    <a16:creationId xmlns:a16="http://schemas.microsoft.com/office/drawing/2014/main" id="{B6ED1705-950C-40EF-9D02-5269649946A3}"/>
                  </a:ext>
                </a:extLst>
              </p:cNvPr>
              <p:cNvSpPr>
                <a:spLocks noRot="1" noChangeAspect="1" noMove="1" noResize="1" noEditPoints="1" noAdjustHandles="1" noChangeArrowheads="1" noChangeShapeType="1" noTextEdit="1"/>
              </p:cNvSpPr>
              <p:nvPr/>
            </p:nvSpPr>
            <p:spPr>
              <a:xfrm>
                <a:off x="442451" y="2312020"/>
                <a:ext cx="5309420" cy="1938992"/>
              </a:xfrm>
              <a:prstGeom prst="rect">
                <a:avLst/>
              </a:prstGeom>
              <a:blipFill>
                <a:blip r:embed="rId3"/>
                <a:stretch>
                  <a:fillRect/>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F01FC79F-9302-4F71-89CC-D3743CDFFE24}"/>
              </a:ext>
            </a:extLst>
          </p:cNvPr>
          <p:cNvSpPr/>
          <p:nvPr/>
        </p:nvSpPr>
        <p:spPr>
          <a:xfrm>
            <a:off x="4100051" y="2035277"/>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B3F7EE8-7E09-47EC-9E1A-D4E7B4A4EB69}"/>
                  </a:ext>
                </a:extLst>
              </p:cNvPr>
              <p:cNvSpPr/>
              <p:nvPr/>
            </p:nvSpPr>
            <p:spPr>
              <a:xfrm>
                <a:off x="855408" y="5266615"/>
                <a:ext cx="5073445"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𝐷</m:t>
                      </m:r>
                      <m:d>
                        <m:dPr>
                          <m:ctrlPr>
                            <a:rPr lang="en-US" sz="6000" i="1" smtClean="0">
                              <a:latin typeface="Cambria Math" panose="02040503050406030204" pitchFamily="18" charset="0"/>
                            </a:rPr>
                          </m:ctrlPr>
                        </m:dPr>
                        <m:e>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1</m:t>
                                  </m:r>
                                </m:sub>
                              </m:sSub>
                            </m:e>
                          </m:acc>
                          <m:r>
                            <a:rPr lang="en-US" sz="6000" b="0" i="1" smtClean="0">
                              <a:latin typeface="Cambria Math" panose="02040503050406030204" pitchFamily="18" charset="0"/>
                            </a:rPr>
                            <m:t>,</m:t>
                          </m:r>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2</m:t>
                                  </m:r>
                                </m:sub>
                              </m:sSub>
                            </m:e>
                          </m:acc>
                        </m:e>
                      </m:d>
                      <m:r>
                        <a:rPr lang="en-US" sz="6000" b="0" i="1" smtClean="0">
                          <a:latin typeface="Cambria Math" panose="02040503050406030204" pitchFamily="18" charset="0"/>
                        </a:rPr>
                        <m:t> =3</m:t>
                      </m:r>
                    </m:oMath>
                  </m:oMathPara>
                </a14:m>
                <a:endParaRPr lang="en-CA" sz="6000" dirty="0"/>
              </a:p>
            </p:txBody>
          </p:sp>
        </mc:Choice>
        <mc:Fallback xmlns="">
          <p:sp>
            <p:nvSpPr>
              <p:cNvPr id="9" name="Rectangle 8">
                <a:extLst>
                  <a:ext uri="{FF2B5EF4-FFF2-40B4-BE49-F238E27FC236}">
                    <a16:creationId xmlns:a16="http://schemas.microsoft.com/office/drawing/2014/main" id="{3B3F7EE8-7E09-47EC-9E1A-D4E7B4A4EB69}"/>
                  </a:ext>
                </a:extLst>
              </p:cNvPr>
              <p:cNvSpPr>
                <a:spLocks noRot="1" noChangeAspect="1" noMove="1" noResize="1" noEditPoints="1" noAdjustHandles="1" noChangeArrowheads="1" noChangeShapeType="1" noTextEdit="1"/>
              </p:cNvSpPr>
              <p:nvPr/>
            </p:nvSpPr>
            <p:spPr>
              <a:xfrm>
                <a:off x="855408" y="5266615"/>
                <a:ext cx="5073445" cy="1015663"/>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040936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6ED1705-950C-40EF-9D02-5269649946A3}"/>
                  </a:ext>
                </a:extLst>
              </p:cNvPr>
              <p:cNvSpPr/>
              <p:nvPr/>
            </p:nvSpPr>
            <p:spPr>
              <a:xfrm>
                <a:off x="442451" y="2312020"/>
                <a:ext cx="5309420" cy="1938992"/>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a:latin typeface="Cambria Math" panose="02040503050406030204" pitchFamily="18" charset="0"/>
                                </a:rPr>
                                <m:t>𝑐</m:t>
                              </m:r>
                            </m:e>
                            <m:sub>
                              <m:r>
                                <a:rPr lang="en-US" sz="6000" b="0" i="1" dirty="0">
                                  <a:latin typeface="Cambria Math" panose="02040503050406030204" pitchFamily="18" charset="0"/>
                                </a:rPr>
                                <m:t>1</m:t>
                              </m:r>
                            </m:sub>
                          </m:sSub>
                        </m:e>
                      </m:acc>
                      <m:r>
                        <a:rPr lang="en-US" sz="6000" b="0" i="1" dirty="0" smtClean="0">
                          <a:latin typeface="Cambria Math" panose="02040503050406030204" pitchFamily="18" charset="0"/>
                        </a:rPr>
                        <m:t>=0010 000</m:t>
                      </m:r>
                    </m:oMath>
                  </m:oMathPara>
                </a14:m>
                <a:endParaRPr lang="en-CA" sz="6000" dirty="0"/>
              </a:p>
              <a:p>
                <a:pPr algn="ctr">
                  <a:defRPr/>
                </a:pPr>
                <a14:m>
                  <m:oMathPara xmlns:m="http://schemas.openxmlformats.org/officeDocument/2006/math">
                    <m:oMathParaPr>
                      <m:jc m:val="centerGroup"/>
                    </m:oMathParaPr>
                    <m:oMath xmlns:m="http://schemas.openxmlformats.org/officeDocument/2006/math">
                      <m:acc>
                        <m:accPr>
                          <m:chr m:val="⃗"/>
                          <m:ctrlPr>
                            <a:rPr lang="en-US" sz="6000" i="1" dirty="0" smtClean="0">
                              <a:latin typeface="Cambria Math" panose="02040503050406030204" pitchFamily="18" charset="0"/>
                            </a:rPr>
                          </m:ctrlPr>
                        </m:accPr>
                        <m:e>
                          <m:sSub>
                            <m:sSubPr>
                              <m:ctrlPr>
                                <a:rPr lang="en-US" sz="6000" i="1" dirty="0" smtClean="0">
                                  <a:latin typeface="Cambria Math" panose="02040503050406030204" pitchFamily="18" charset="0"/>
                                </a:rPr>
                              </m:ctrlPr>
                            </m:sSubPr>
                            <m:e>
                              <m:r>
                                <a:rPr lang="en-US" sz="6000" b="0" i="1" dirty="0" smtClean="0">
                                  <a:latin typeface="Cambria Math" panose="02040503050406030204" pitchFamily="18" charset="0"/>
                                </a:rPr>
                                <m:t>𝑐</m:t>
                              </m:r>
                            </m:e>
                            <m:sub>
                              <m:r>
                                <a:rPr lang="en-US" sz="6000" b="0" i="1" dirty="0" smtClean="0">
                                  <a:latin typeface="Cambria Math" panose="02040503050406030204" pitchFamily="18" charset="0"/>
                                </a:rPr>
                                <m:t>2</m:t>
                              </m:r>
                            </m:sub>
                          </m:sSub>
                        </m:e>
                      </m:acc>
                      <m:r>
                        <a:rPr lang="en-US" sz="6000" b="0" i="1" dirty="0" smtClean="0">
                          <a:latin typeface="Cambria Math" panose="02040503050406030204" pitchFamily="18" charset="0"/>
                        </a:rPr>
                        <m:t>=0011 111</m:t>
                      </m:r>
                    </m:oMath>
                  </m:oMathPara>
                </a14:m>
                <a:endParaRPr lang="en-CA" sz="6000" dirty="0"/>
              </a:p>
            </p:txBody>
          </p:sp>
        </mc:Choice>
        <mc:Fallback xmlns="">
          <p:sp>
            <p:nvSpPr>
              <p:cNvPr id="10" name="Rectangle 9">
                <a:extLst>
                  <a:ext uri="{FF2B5EF4-FFF2-40B4-BE49-F238E27FC236}">
                    <a16:creationId xmlns:a16="http://schemas.microsoft.com/office/drawing/2014/main" id="{B6ED1705-950C-40EF-9D02-5269649946A3}"/>
                  </a:ext>
                </a:extLst>
              </p:cNvPr>
              <p:cNvSpPr>
                <a:spLocks noRot="1" noChangeAspect="1" noMove="1" noResize="1" noEditPoints="1" noAdjustHandles="1" noChangeArrowheads="1" noChangeShapeType="1" noTextEdit="1"/>
              </p:cNvSpPr>
              <p:nvPr/>
            </p:nvSpPr>
            <p:spPr>
              <a:xfrm>
                <a:off x="442451" y="2312020"/>
                <a:ext cx="5309420" cy="193899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78BA977-0511-4036-8A74-20FFCDB2AD1B}"/>
                  </a:ext>
                </a:extLst>
              </p:cNvPr>
              <p:cNvSpPr/>
              <p:nvPr/>
            </p:nvSpPr>
            <p:spPr>
              <a:xfrm>
                <a:off x="855408" y="5266615"/>
                <a:ext cx="5073445"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𝐷</m:t>
                      </m:r>
                      <m:d>
                        <m:dPr>
                          <m:ctrlPr>
                            <a:rPr lang="en-US" sz="6000" i="1" smtClean="0">
                              <a:latin typeface="Cambria Math" panose="02040503050406030204" pitchFamily="18" charset="0"/>
                            </a:rPr>
                          </m:ctrlPr>
                        </m:dPr>
                        <m:e>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1</m:t>
                                  </m:r>
                                </m:sub>
                              </m:sSub>
                            </m:e>
                          </m:acc>
                          <m:r>
                            <a:rPr lang="en-US" sz="6000" b="0" i="1" smtClean="0">
                              <a:latin typeface="Cambria Math" panose="02040503050406030204" pitchFamily="18" charset="0"/>
                            </a:rPr>
                            <m:t>,</m:t>
                          </m:r>
                          <m:acc>
                            <m:accPr>
                              <m:chr m:val="⃗"/>
                              <m:ctrlPr>
                                <a:rPr lang="en-US" sz="6000" i="1" smtClean="0">
                                  <a:latin typeface="Cambria Math" panose="02040503050406030204" pitchFamily="18" charset="0"/>
                                </a:rPr>
                              </m:ctrlPr>
                            </m:accPr>
                            <m:e>
                              <m:sSub>
                                <m:sSubPr>
                                  <m:ctrlPr>
                                    <a:rPr lang="en-US" sz="6000" i="1" smtClean="0">
                                      <a:latin typeface="Cambria Math" panose="02040503050406030204" pitchFamily="18" charset="0"/>
                                    </a:rPr>
                                  </m:ctrlPr>
                                </m:sSubPr>
                                <m:e>
                                  <m:r>
                                    <a:rPr lang="en-US" sz="6000" b="0" i="1" smtClean="0">
                                      <a:latin typeface="Cambria Math" panose="02040503050406030204" pitchFamily="18" charset="0"/>
                                    </a:rPr>
                                    <m:t>𝑐</m:t>
                                  </m:r>
                                </m:e>
                                <m:sub>
                                  <m:r>
                                    <a:rPr lang="en-US" sz="6000" b="0" i="1" smtClean="0">
                                      <a:latin typeface="Cambria Math" panose="02040503050406030204" pitchFamily="18" charset="0"/>
                                    </a:rPr>
                                    <m:t>2</m:t>
                                  </m:r>
                                </m:sub>
                              </m:sSub>
                            </m:e>
                          </m:acc>
                        </m:e>
                      </m:d>
                      <m:r>
                        <a:rPr lang="en-US" sz="6000" b="0" i="1" smtClean="0">
                          <a:latin typeface="Cambria Math" panose="02040503050406030204" pitchFamily="18" charset="0"/>
                        </a:rPr>
                        <m:t> =4</m:t>
                      </m:r>
                    </m:oMath>
                  </m:oMathPara>
                </a14:m>
                <a:endParaRPr lang="en-CA" sz="6000" dirty="0"/>
              </a:p>
            </p:txBody>
          </p:sp>
        </mc:Choice>
        <mc:Fallback xmlns="">
          <p:sp>
            <p:nvSpPr>
              <p:cNvPr id="11" name="Rectangle 10">
                <a:extLst>
                  <a:ext uri="{FF2B5EF4-FFF2-40B4-BE49-F238E27FC236}">
                    <a16:creationId xmlns:a16="http://schemas.microsoft.com/office/drawing/2014/main" id="{978BA977-0511-4036-8A74-20FFCDB2AD1B}"/>
                  </a:ext>
                </a:extLst>
              </p:cNvPr>
              <p:cNvSpPr>
                <a:spLocks noRot="1" noChangeAspect="1" noMove="1" noResize="1" noEditPoints="1" noAdjustHandles="1" noChangeArrowheads="1" noChangeShapeType="1" noTextEdit="1"/>
              </p:cNvSpPr>
              <p:nvPr/>
            </p:nvSpPr>
            <p:spPr>
              <a:xfrm>
                <a:off x="855408" y="5266615"/>
                <a:ext cx="5073445" cy="1015663"/>
              </a:xfrm>
              <a:prstGeom prst="rect">
                <a:avLst/>
              </a:prstGeom>
              <a:blipFill>
                <a:blip r:embed="rId4"/>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B8923ACD-E003-4F14-ABCA-0B5E53F30DAC}"/>
              </a:ext>
            </a:extLst>
          </p:cNvPr>
          <p:cNvSpPr/>
          <p:nvPr/>
        </p:nvSpPr>
        <p:spPr>
          <a:xfrm>
            <a:off x="4100051" y="2035277"/>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BF653E9-81E9-4ADD-ACA2-BA15297D7B53}"/>
                  </a:ext>
                </a:extLst>
              </p:cNvPr>
              <p:cNvSpPr/>
              <p:nvPr/>
            </p:nvSpPr>
            <p:spPr>
              <a:xfrm>
                <a:off x="6076337" y="1938396"/>
                <a:ext cx="5909186" cy="2862322"/>
              </a:xfrm>
              <a:prstGeom prst="rect">
                <a:avLst/>
              </a:prstGeom>
              <a:solidFill>
                <a:schemeClr val="accent5">
                  <a:lumMod val="20000"/>
                  <a:lumOff val="80000"/>
                </a:schemeClr>
              </a:solidFill>
              <a:ln>
                <a:solidFill>
                  <a:schemeClr val="tx1"/>
                </a:solidFill>
              </a:ln>
            </p:spPr>
            <p:txBody>
              <a:bodyPr wrap="square">
                <a:spAutoFit/>
              </a:bodyPr>
              <a:lstStyle/>
              <a:p>
                <a:pPr algn="ctr">
                  <a:defRPr/>
                </a:pPr>
                <a:r>
                  <a:rPr lang="en-US" sz="6000" dirty="0"/>
                  <a:t>Largest possible </a:t>
                </a:r>
                <a14:m>
                  <m:oMath xmlns:m="http://schemas.openxmlformats.org/officeDocument/2006/math">
                    <m:r>
                      <a:rPr lang="en-US" sz="6000" b="0" i="1" smtClean="0">
                        <a:latin typeface="Cambria Math" panose="02040503050406030204" pitchFamily="18" charset="0"/>
                      </a:rPr>
                      <m:t>𝑑</m:t>
                    </m:r>
                  </m:oMath>
                </a14:m>
                <a:r>
                  <a:rPr lang="en-US" sz="6000" dirty="0"/>
                  <a:t> </a:t>
                </a:r>
              </a:p>
              <a:p>
                <a:pPr algn="ctr">
                  <a:defRPr/>
                </a:pPr>
                <a:r>
                  <a:rPr lang="en-US" sz="6000" dirty="0"/>
                  <a:t>for </a:t>
                </a:r>
                <a14:m>
                  <m:oMath xmlns:m="http://schemas.openxmlformats.org/officeDocument/2006/math">
                    <m:r>
                      <a:rPr lang="en-US" sz="6000" b="0" i="1" smtClean="0">
                        <a:latin typeface="Cambria Math" panose="02040503050406030204" pitchFamily="18" charset="0"/>
                      </a:rPr>
                      <m:t>𝑘</m:t>
                    </m:r>
                    <m:r>
                      <a:rPr lang="en-US" sz="6000" b="0" i="1" smtClean="0">
                        <a:latin typeface="Cambria Math" panose="02040503050406030204" pitchFamily="18" charset="0"/>
                      </a:rPr>
                      <m:t>=4</m:t>
                    </m:r>
                  </m:oMath>
                </a14:m>
                <a:r>
                  <a:rPr lang="en-US" sz="6000" dirty="0"/>
                  <a:t>, </a:t>
                </a:r>
                <a14:m>
                  <m:oMath xmlns:m="http://schemas.openxmlformats.org/officeDocument/2006/math">
                    <m:r>
                      <a:rPr lang="en-US" sz="6000" b="0" i="1" smtClean="0">
                        <a:latin typeface="Cambria Math" panose="02040503050406030204" pitchFamily="18" charset="0"/>
                      </a:rPr>
                      <m:t>𝑛</m:t>
                    </m:r>
                    <m:r>
                      <a:rPr lang="en-US" sz="6000" b="0" i="1" smtClean="0">
                        <a:latin typeface="Cambria Math" panose="02040503050406030204" pitchFamily="18" charset="0"/>
                      </a:rPr>
                      <m:t>=7</m:t>
                    </m:r>
                  </m:oMath>
                </a14:m>
                <a:endParaRPr lang="en-US" sz="6000" dirty="0"/>
              </a:p>
              <a:p>
                <a:pPr algn="ctr">
                  <a:defRPr/>
                </a:pPr>
                <a:r>
                  <a:rPr lang="en-US" sz="6000" dirty="0"/>
                  <a:t>is </a:t>
                </a:r>
                <a14:m>
                  <m:oMath xmlns:m="http://schemas.openxmlformats.org/officeDocument/2006/math">
                    <m:r>
                      <a:rPr lang="en-US" sz="6000" b="0" i="1" smtClean="0">
                        <a:latin typeface="Cambria Math" panose="02040503050406030204" pitchFamily="18" charset="0"/>
                      </a:rPr>
                      <m:t>𝑑</m:t>
                    </m:r>
                    <m:r>
                      <a:rPr lang="en-US" sz="6000" b="0" i="0" smtClean="0">
                        <a:latin typeface="Cambria Math" panose="02040503050406030204" pitchFamily="18" charset="0"/>
                      </a:rPr>
                      <m:t>=4</m:t>
                    </m:r>
                  </m:oMath>
                </a14:m>
                <a:endParaRPr lang="en-US" sz="6000" dirty="0"/>
              </a:p>
            </p:txBody>
          </p:sp>
        </mc:Choice>
        <mc:Fallback xmlns="">
          <p:sp>
            <p:nvSpPr>
              <p:cNvPr id="12" name="Rectangle 11">
                <a:extLst>
                  <a:ext uri="{FF2B5EF4-FFF2-40B4-BE49-F238E27FC236}">
                    <a16:creationId xmlns:a16="http://schemas.microsoft.com/office/drawing/2014/main" id="{7BF653E9-81E9-4ADD-ACA2-BA15297D7B53}"/>
                  </a:ext>
                </a:extLst>
              </p:cNvPr>
              <p:cNvSpPr>
                <a:spLocks noRot="1" noChangeAspect="1" noMove="1" noResize="1" noEditPoints="1" noAdjustHandles="1" noChangeArrowheads="1" noChangeShapeType="1" noTextEdit="1"/>
              </p:cNvSpPr>
              <p:nvPr/>
            </p:nvSpPr>
            <p:spPr>
              <a:xfrm>
                <a:off x="6076337" y="1938396"/>
                <a:ext cx="5909186" cy="2862322"/>
              </a:xfrm>
              <a:prstGeom prst="rect">
                <a:avLst/>
              </a:prstGeom>
              <a:blipFill>
                <a:blip r:embed="rId5"/>
                <a:stretch>
                  <a:fillRect l="-4737" t="-6356" b="-13136"/>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72ECB2-BFD9-43FB-9FBA-AACE20075D77}"/>
                  </a:ext>
                </a:extLst>
              </p:cNvPr>
              <p:cNvSpPr/>
              <p:nvPr/>
            </p:nvSpPr>
            <p:spPr>
              <a:xfrm>
                <a:off x="6051756" y="5158460"/>
                <a:ext cx="5909186" cy="1015663"/>
              </a:xfrm>
              <a:prstGeom prst="rect">
                <a:avLst/>
              </a:prstGeom>
              <a:solidFill>
                <a:schemeClr val="accent2">
                  <a:lumMod val="20000"/>
                  <a:lumOff val="80000"/>
                </a:schemeClr>
              </a:solidFill>
              <a:ln>
                <a:solidFill>
                  <a:schemeClr val="tx1"/>
                </a:solidFill>
              </a:ln>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i="1" dirty="0" smtClean="0">
                          <a:latin typeface="Cambria Math" panose="02040503050406030204" pitchFamily="18" charset="0"/>
                        </a:rPr>
                        <m:t>𝑑</m:t>
                      </m:r>
                      <m:r>
                        <a:rPr lang="en-US" sz="6000" b="0" i="1" dirty="0" smtClean="0">
                          <a:latin typeface="Cambria Math" panose="02040503050406030204" pitchFamily="18" charset="0"/>
                        </a:rPr>
                        <m:t>≤</m:t>
                      </m:r>
                      <m:r>
                        <a:rPr lang="en-US" sz="6000" b="0" i="1" dirty="0" smtClean="0">
                          <a:latin typeface="Cambria Math" panose="02040503050406030204" pitchFamily="18" charset="0"/>
                        </a:rPr>
                        <m:t>𝑛</m:t>
                      </m:r>
                      <m:r>
                        <a:rPr lang="en-US" sz="6000" b="0" i="1" dirty="0" smtClean="0">
                          <a:latin typeface="Cambria Math" panose="02040503050406030204" pitchFamily="18" charset="0"/>
                        </a:rPr>
                        <m:t>−</m:t>
                      </m:r>
                      <m:r>
                        <a:rPr lang="en-US" sz="6000" b="0" i="1" dirty="0" smtClean="0">
                          <a:latin typeface="Cambria Math" panose="02040503050406030204" pitchFamily="18" charset="0"/>
                        </a:rPr>
                        <m:t>𝑘</m:t>
                      </m:r>
                      <m:r>
                        <a:rPr lang="en-US" sz="6000" b="0" i="1" dirty="0" smtClean="0">
                          <a:latin typeface="Cambria Math" panose="02040503050406030204" pitchFamily="18" charset="0"/>
                        </a:rPr>
                        <m:t>+1</m:t>
                      </m:r>
                    </m:oMath>
                  </m:oMathPara>
                </a14:m>
                <a:endParaRPr lang="en-US" sz="6000" dirty="0"/>
              </a:p>
            </p:txBody>
          </p:sp>
        </mc:Choice>
        <mc:Fallback xmlns="">
          <p:sp>
            <p:nvSpPr>
              <p:cNvPr id="13" name="Rectangle 12">
                <a:extLst>
                  <a:ext uri="{FF2B5EF4-FFF2-40B4-BE49-F238E27FC236}">
                    <a16:creationId xmlns:a16="http://schemas.microsoft.com/office/drawing/2014/main" id="{F772ECB2-BFD9-43FB-9FBA-AACE20075D77}"/>
                  </a:ext>
                </a:extLst>
              </p:cNvPr>
              <p:cNvSpPr>
                <a:spLocks noRot="1" noChangeAspect="1" noMove="1" noResize="1" noEditPoints="1" noAdjustHandles="1" noChangeArrowheads="1" noChangeShapeType="1" noTextEdit="1"/>
              </p:cNvSpPr>
              <p:nvPr/>
            </p:nvSpPr>
            <p:spPr>
              <a:xfrm>
                <a:off x="6051756" y="5158460"/>
                <a:ext cx="5909186" cy="1015663"/>
              </a:xfrm>
              <a:prstGeom prst="rect">
                <a:avLst/>
              </a:prstGeom>
              <a:blipFill>
                <a:blip r:embed="rId6"/>
                <a:stretch>
                  <a:fillRect/>
                </a:stretch>
              </a:blipFill>
              <a:ln>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318639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p:cxnSp>
        <p:nvCxnSpPr>
          <p:cNvPr id="4" name="Straight Connector 3">
            <a:extLst>
              <a:ext uri="{FF2B5EF4-FFF2-40B4-BE49-F238E27FC236}">
                <a16:creationId xmlns:a16="http://schemas.microsoft.com/office/drawing/2014/main" id="{807A1845-AA9C-48D4-92BD-59B27D1E5A5D}"/>
              </a:ext>
            </a:extLst>
          </p:cNvPr>
          <p:cNvCxnSpPr>
            <a:cxnSpLocks/>
          </p:cNvCxnSpPr>
          <p:nvPr/>
        </p:nvCxnSpPr>
        <p:spPr>
          <a:xfrm flipH="1">
            <a:off x="0" y="3429000"/>
            <a:ext cx="12192000" cy="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3006816-EC58-4851-9699-B73EF24BD677}"/>
                  </a:ext>
                </a:extLst>
              </p:cNvPr>
              <p:cNvSpPr txBox="1">
                <a:spLocks/>
              </p:cNvSpPr>
              <p:nvPr/>
            </p:nvSpPr>
            <p:spPr>
              <a:xfrm>
                <a:off x="-38100" y="3409950"/>
                <a:ext cx="12344399" cy="3429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For </a:t>
                </a:r>
                <a:r>
                  <a:rPr lang="en-US" sz="3600" u="sng" dirty="0"/>
                  <a:t>Linear Codes</a:t>
                </a:r>
                <a:r>
                  <a:rPr lang="en-US" sz="3600" dirty="0"/>
                  <a:t>: </a:t>
                </a:r>
                <a14:m>
                  <m:oMath xmlns:m="http://schemas.openxmlformats.org/officeDocument/2006/math">
                    <m:r>
                      <a:rPr lang="en-US" sz="3600" b="0" i="1" smtClean="0">
                        <a:latin typeface="Cambria Math" panose="02040503050406030204" pitchFamily="18" charset="0"/>
                      </a:rPr>
                      <m:t>𝑑</m:t>
                    </m:r>
                  </m:oMath>
                </a14:m>
                <a:r>
                  <a:rPr lang="en-US" sz="3600" dirty="0"/>
                  <a:t> = smallest non-zero hamming weight </a:t>
                </a:r>
                <a14:m>
                  <m:oMath xmlns:m="http://schemas.openxmlformats.org/officeDocument/2006/math">
                    <m:r>
                      <a:rPr lang="en-US" sz="3600" b="0" i="1" smtClean="0">
                        <a:latin typeface="Cambria Math" panose="02040503050406030204" pitchFamily="18" charset="0"/>
                      </a:rPr>
                      <m:t>𝑤</m:t>
                    </m:r>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𝑐</m:t>
                        </m:r>
                      </m:e>
                    </m:acc>
                    <m:r>
                      <a:rPr lang="en-US" sz="3600" b="0" i="1" smtClean="0">
                        <a:latin typeface="Cambria Math" panose="02040503050406030204" pitchFamily="18" charset="0"/>
                      </a:rPr>
                      <m:t>)</m:t>
                    </m:r>
                  </m:oMath>
                </a14:m>
                <a:endParaRPr lang="en-CA" sz="3600" dirty="0"/>
              </a:p>
              <a:p>
                <a:r>
                  <a:rPr lang="en-CA" sz="3600" u="sng" dirty="0"/>
                  <a:t>Fundamental Theorem of Algebra</a:t>
                </a:r>
                <a:r>
                  <a:rPr lang="en-CA" sz="3600" dirty="0"/>
                  <a:t>: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CA" sz="4000" dirty="0"/>
                  <a:t> </a:t>
                </a:r>
                <a:r>
                  <a:rPr lang="en-CA" sz="3600" dirty="0"/>
                  <a:t>of degree </a:t>
                </a:r>
                <a14:m>
                  <m:oMath xmlns:m="http://schemas.openxmlformats.org/officeDocument/2006/math">
                    <m:r>
                      <a:rPr lang="en-US" sz="3200" b="0" i="1" smtClean="0">
                        <a:latin typeface="Cambria Math" panose="02040503050406030204" pitchFamily="18" charset="0"/>
                      </a:rPr>
                      <m:t>𝑁</m:t>
                    </m:r>
                  </m:oMath>
                </a14:m>
                <a:r>
                  <a:rPr lang="en-CA" sz="3600" dirty="0"/>
                  <a:t> has at most </a:t>
                </a:r>
                <a14:m>
                  <m:oMath xmlns:m="http://schemas.openxmlformats.org/officeDocument/2006/math">
                    <m:r>
                      <a:rPr lang="en-US" sz="3600" b="0" i="1" smtClean="0">
                        <a:latin typeface="Cambria Math" panose="02040503050406030204" pitchFamily="18" charset="0"/>
                      </a:rPr>
                      <m:t>𝑁</m:t>
                    </m:r>
                  </m:oMath>
                </a14:m>
                <a:r>
                  <a:rPr lang="en-CA" sz="3600" dirty="0"/>
                  <a:t> roots, where </a:t>
                </a:r>
                <a14:m>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0</m:t>
                            </m:r>
                          </m:sub>
                        </m:sSub>
                      </m:e>
                    </m:d>
                    <m:r>
                      <a:rPr lang="en-US" sz="3600" b="0" i="1" smtClean="0">
                        <a:latin typeface="Cambria Math" panose="02040503050406030204" pitchFamily="18" charset="0"/>
                      </a:rPr>
                      <m:t>=0</m:t>
                    </m:r>
                  </m:oMath>
                </a14:m>
                <a:endParaRPr lang="en-CA" sz="3600" dirty="0"/>
              </a:p>
              <a:p>
                <a:pPr lvl="1"/>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𝑧</m:t>
                        </m:r>
                      </m:e>
                    </m:d>
                  </m:oMath>
                </a14:m>
                <a:r>
                  <a:rPr lang="en-CA" sz="3200" dirty="0"/>
                  <a:t> is degree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CA" sz="3200" dirty="0"/>
                  <a:t>, so there are at most </a:t>
                </a:r>
                <a14:m>
                  <m:oMath xmlns:m="http://schemas.openxmlformats.org/officeDocument/2006/math">
                    <m:r>
                      <a:rPr lang="en-US" sz="3200" b="0" i="1" smtClean="0">
                        <a:latin typeface="Cambria Math" panose="02040503050406030204" pitchFamily="18" charset="0"/>
                      </a:rPr>
                      <m:t>𝑘</m:t>
                    </m:r>
                    <m:r>
                      <a:rPr lang="en-US" sz="3200" b="0" i="1" smtClean="0">
                        <a:latin typeface="Cambria Math" panose="02040503050406030204" pitchFamily="18" charset="0"/>
                      </a:rPr>
                      <m:t>−1</m:t>
                    </m:r>
                  </m:oMath>
                </a14:m>
                <a:r>
                  <a:rPr lang="en-CA" sz="3200" dirty="0"/>
                  <a:t> roots</a:t>
                </a:r>
              </a:p>
              <a:p>
                <a:r>
                  <a:rPr lang="en-CA" sz="3600" dirty="0"/>
                  <a:t>For RS code, </a:t>
                </a:r>
                <a14:m>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a:latin typeface="Cambria Math" panose="02040503050406030204" pitchFamily="18" charset="0"/>
                      </a:rPr>
                      <m:t> </m:t>
                    </m:r>
                  </m:oMath>
                </a14:m>
                <a:r>
                  <a:rPr lang="en-CA" sz="3600" dirty="0"/>
                  <a:t>has at most </a:t>
                </a:r>
                <a14:m>
                  <m:oMath xmlns:m="http://schemas.openxmlformats.org/officeDocument/2006/math">
                    <m:r>
                      <a:rPr lang="en-US" sz="3600" b="0" i="1" smtClean="0">
                        <a:latin typeface="Cambria Math" panose="02040503050406030204" pitchFamily="18" charset="0"/>
                      </a:rPr>
                      <m:t>𝑘</m:t>
                    </m:r>
                    <m:r>
                      <a:rPr lang="en-US" sz="3600" b="0" i="1" smtClean="0">
                        <a:latin typeface="Cambria Math" panose="02040503050406030204" pitchFamily="18" charset="0"/>
                      </a:rPr>
                      <m:t>−1</m:t>
                    </m:r>
                  </m:oMath>
                </a14:m>
                <a:r>
                  <a:rPr lang="en-CA" sz="3600" dirty="0"/>
                  <a:t> entries that are zero.</a:t>
                </a:r>
              </a:p>
              <a:p>
                <a:r>
                  <a:rPr lang="en-CA" sz="3600" dirty="0"/>
                  <a:t>For RS code, </a:t>
                </a:r>
                <a14:m>
                  <m:oMath xmlns:m="http://schemas.openxmlformats.org/officeDocument/2006/math">
                    <m:acc>
                      <m:accPr>
                        <m:chr m:val="⃗"/>
                        <m:ctrlPr>
                          <a:rPr lang="en-US" sz="3600" i="1">
                            <a:latin typeface="Cambria Math" panose="02040503050406030204" pitchFamily="18" charset="0"/>
                          </a:rPr>
                        </m:ctrlPr>
                      </m:accPr>
                      <m:e>
                        <m:r>
                          <a:rPr lang="en-US" sz="3600" i="1">
                            <a:latin typeface="Cambria Math" panose="02040503050406030204" pitchFamily="18" charset="0"/>
                          </a:rPr>
                          <m:t>𝑐</m:t>
                        </m:r>
                      </m:e>
                    </m:acc>
                    <m:r>
                      <a:rPr lang="en-US" sz="3600" i="1">
                        <a:latin typeface="Cambria Math" panose="02040503050406030204" pitchFamily="18" charset="0"/>
                      </a:rPr>
                      <m:t> </m:t>
                    </m:r>
                  </m:oMath>
                </a14:m>
                <a:r>
                  <a:rPr lang="en-CA" sz="3600" dirty="0"/>
                  <a:t>has at least </a:t>
                </a:r>
                <a14:m>
                  <m:oMath xmlns:m="http://schemas.openxmlformats.org/officeDocument/2006/math">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b="0" i="1" smtClean="0">
                        <a:latin typeface="Cambria Math" panose="02040503050406030204" pitchFamily="18" charset="0"/>
                      </a:rPr>
                      <m:t>𝑘</m:t>
                    </m:r>
                    <m:r>
                      <a:rPr lang="en-US" sz="3600" b="0" i="1" smtClean="0">
                        <a:latin typeface="Cambria Math" panose="02040503050406030204" pitchFamily="18" charset="0"/>
                      </a:rPr>
                      <m:t>−1)</m:t>
                    </m:r>
                  </m:oMath>
                </a14:m>
                <a:r>
                  <a:rPr lang="en-CA" sz="3600" dirty="0"/>
                  <a:t> entries that are non-zero</a:t>
                </a:r>
              </a:p>
            </p:txBody>
          </p:sp>
        </mc:Choice>
        <mc:Fallback xmlns="">
          <p:sp>
            <p:nvSpPr>
              <p:cNvPr id="6" name="Content Placeholder 2">
                <a:extLst>
                  <a:ext uri="{FF2B5EF4-FFF2-40B4-BE49-F238E27FC236}">
                    <a16:creationId xmlns:a16="http://schemas.microsoft.com/office/drawing/2014/main" id="{C3006816-EC58-4851-9699-B73EF24BD677}"/>
                  </a:ext>
                </a:extLst>
              </p:cNvPr>
              <p:cNvSpPr txBox="1">
                <a:spLocks noRot="1" noChangeAspect="1" noMove="1" noResize="1" noEditPoints="1" noAdjustHandles="1" noChangeArrowheads="1" noChangeShapeType="1" noTextEdit="1"/>
              </p:cNvSpPr>
              <p:nvPr/>
            </p:nvSpPr>
            <p:spPr>
              <a:xfrm>
                <a:off x="-38100" y="3409950"/>
                <a:ext cx="12344399" cy="3429000"/>
              </a:xfrm>
              <a:prstGeom prst="rect">
                <a:avLst/>
              </a:prstGeom>
              <a:blipFill>
                <a:blip r:embed="rId2"/>
                <a:stretch>
                  <a:fillRect l="-1383" t="-4263" r="-889" b="-87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7900C12-25D0-4DD8-B2EE-C06ABCABEF9E}"/>
                  </a:ext>
                </a:extLst>
              </p:cNvPr>
              <p:cNvSpPr txBox="1">
                <a:spLocks/>
              </p:cNvSpPr>
              <p:nvPr/>
            </p:nvSpPr>
            <p:spPr>
              <a:xfrm>
                <a:off x="209550" y="1815193"/>
                <a:ext cx="3562350" cy="782451"/>
              </a:xfrm>
              <a:prstGeom prst="rect">
                <a:avLst/>
              </a:prstGeom>
              <a:solidFill>
                <a:schemeClr val="accent5">
                  <a:lumMod val="20000"/>
                  <a:lumOff val="80000"/>
                </a:schemeClr>
              </a:solidFill>
              <a:ln w="571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𝑑</m:t>
                      </m:r>
                      <m:r>
                        <a:rPr lang="en-US" sz="4400" b="0" i="1" smtClean="0">
                          <a:latin typeface="Cambria Math" panose="02040503050406030204" pitchFamily="18" charset="0"/>
                        </a:rPr>
                        <m:t>≥</m:t>
                      </m:r>
                      <m:r>
                        <a:rPr lang="en-US" sz="4400" b="0" i="1" smtClean="0">
                          <a:latin typeface="Cambria Math" panose="02040503050406030204" pitchFamily="18" charset="0"/>
                        </a:rPr>
                        <m:t>𝑛</m:t>
                      </m:r>
                      <m:r>
                        <a:rPr lang="en-US" sz="4400" b="0" i="1" smtClean="0">
                          <a:latin typeface="Cambria Math" panose="02040503050406030204" pitchFamily="18" charset="0"/>
                        </a:rPr>
                        <m:t>−</m:t>
                      </m:r>
                      <m:r>
                        <a:rPr lang="en-US" sz="4400" b="0" i="1" smtClean="0">
                          <a:latin typeface="Cambria Math" panose="02040503050406030204" pitchFamily="18" charset="0"/>
                        </a:rPr>
                        <m:t>𝑘</m:t>
                      </m:r>
                      <m:r>
                        <a:rPr lang="en-US" sz="4400" b="0" i="1" smtClean="0">
                          <a:latin typeface="Cambria Math" panose="02040503050406030204" pitchFamily="18" charset="0"/>
                        </a:rPr>
                        <m:t>+1</m:t>
                      </m:r>
                    </m:oMath>
                  </m:oMathPara>
                </a14:m>
                <a:endParaRPr lang="en-CA" sz="4400" dirty="0"/>
              </a:p>
            </p:txBody>
          </p:sp>
        </mc:Choice>
        <mc:Fallback xmlns="">
          <p:sp>
            <p:nvSpPr>
              <p:cNvPr id="7" name="Content Placeholder 2">
                <a:extLst>
                  <a:ext uri="{FF2B5EF4-FFF2-40B4-BE49-F238E27FC236}">
                    <a16:creationId xmlns:a16="http://schemas.microsoft.com/office/drawing/2014/main" id="{E7900C12-25D0-4DD8-B2EE-C06ABCABEF9E}"/>
                  </a:ext>
                </a:extLst>
              </p:cNvPr>
              <p:cNvSpPr txBox="1">
                <a:spLocks noRot="1" noChangeAspect="1" noMove="1" noResize="1" noEditPoints="1" noAdjustHandles="1" noChangeArrowheads="1" noChangeShapeType="1" noTextEdit="1"/>
              </p:cNvSpPr>
              <p:nvPr/>
            </p:nvSpPr>
            <p:spPr>
              <a:xfrm>
                <a:off x="209550" y="1815193"/>
                <a:ext cx="3562350" cy="782451"/>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B48C62C-0846-47AC-AECA-549D72D820FE}"/>
                  </a:ext>
                </a:extLst>
              </p:cNvPr>
              <p:cNvSpPr txBox="1">
                <a:spLocks/>
              </p:cNvSpPr>
              <p:nvPr/>
            </p:nvSpPr>
            <p:spPr>
              <a:xfrm>
                <a:off x="4362450" y="1819276"/>
                <a:ext cx="3562350" cy="779620"/>
              </a:xfrm>
              <a:prstGeom prst="rect">
                <a:avLst/>
              </a:prstGeom>
              <a:solidFill>
                <a:schemeClr val="accent2">
                  <a:lumMod val="20000"/>
                  <a:lumOff val="80000"/>
                </a:schemeClr>
              </a:solidFill>
              <a:ln w="571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𝑑</m:t>
                      </m:r>
                      <m:r>
                        <a:rPr lang="en-US" sz="4400" b="0" i="1" smtClean="0">
                          <a:latin typeface="Cambria Math" panose="02040503050406030204" pitchFamily="18" charset="0"/>
                        </a:rPr>
                        <m:t>≤</m:t>
                      </m:r>
                      <m:r>
                        <a:rPr lang="en-US" sz="4400" b="0" i="1" smtClean="0">
                          <a:latin typeface="Cambria Math" panose="02040503050406030204" pitchFamily="18" charset="0"/>
                        </a:rPr>
                        <m:t>𝑛</m:t>
                      </m:r>
                      <m:r>
                        <a:rPr lang="en-US" sz="4400" b="0" i="1" smtClean="0">
                          <a:latin typeface="Cambria Math" panose="02040503050406030204" pitchFamily="18" charset="0"/>
                        </a:rPr>
                        <m:t>−</m:t>
                      </m:r>
                      <m:r>
                        <a:rPr lang="en-US" sz="4400" b="0" i="1" smtClean="0">
                          <a:latin typeface="Cambria Math" panose="02040503050406030204" pitchFamily="18" charset="0"/>
                        </a:rPr>
                        <m:t>𝑘</m:t>
                      </m:r>
                      <m:r>
                        <a:rPr lang="en-US" sz="4400" b="0" i="1" smtClean="0">
                          <a:latin typeface="Cambria Math" panose="02040503050406030204" pitchFamily="18" charset="0"/>
                        </a:rPr>
                        <m:t>+1</m:t>
                      </m:r>
                    </m:oMath>
                  </m:oMathPara>
                </a14:m>
                <a:endParaRPr lang="en-CA" sz="4400" dirty="0"/>
              </a:p>
            </p:txBody>
          </p:sp>
        </mc:Choice>
        <mc:Fallback xmlns="">
          <p:sp>
            <p:nvSpPr>
              <p:cNvPr id="10" name="Content Placeholder 2">
                <a:extLst>
                  <a:ext uri="{FF2B5EF4-FFF2-40B4-BE49-F238E27FC236}">
                    <a16:creationId xmlns:a16="http://schemas.microsoft.com/office/drawing/2014/main" id="{CB48C62C-0846-47AC-AECA-549D72D820FE}"/>
                  </a:ext>
                </a:extLst>
              </p:cNvPr>
              <p:cNvSpPr txBox="1">
                <a:spLocks noRot="1" noChangeAspect="1" noMove="1" noResize="1" noEditPoints="1" noAdjustHandles="1" noChangeArrowheads="1" noChangeShapeType="1" noTextEdit="1"/>
              </p:cNvSpPr>
              <p:nvPr/>
            </p:nvSpPr>
            <p:spPr>
              <a:xfrm>
                <a:off x="4362450" y="1819276"/>
                <a:ext cx="3562350" cy="779620"/>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sp>
        <p:nvSpPr>
          <p:cNvPr id="12" name="Content Placeholder 2">
            <a:extLst>
              <a:ext uri="{FF2B5EF4-FFF2-40B4-BE49-F238E27FC236}">
                <a16:creationId xmlns:a16="http://schemas.microsoft.com/office/drawing/2014/main" id="{5CA764C7-A98D-458E-8E29-06F2289DFD55}"/>
              </a:ext>
            </a:extLst>
          </p:cNvPr>
          <p:cNvSpPr txBox="1">
            <a:spLocks/>
          </p:cNvSpPr>
          <p:nvPr/>
        </p:nvSpPr>
        <p:spPr>
          <a:xfrm>
            <a:off x="4361544" y="1181100"/>
            <a:ext cx="3505200"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(Singleton Bound)</a:t>
            </a:r>
            <a:endParaRPr lang="en-CA" sz="3600" dirty="0"/>
          </a:p>
        </p:txBody>
      </p:sp>
      <p:sp>
        <p:nvSpPr>
          <p:cNvPr id="13" name="Content Placeholder 2">
            <a:extLst>
              <a:ext uri="{FF2B5EF4-FFF2-40B4-BE49-F238E27FC236}">
                <a16:creationId xmlns:a16="http://schemas.microsoft.com/office/drawing/2014/main" id="{F0B0EFAF-9DA0-403A-8EBF-9421203DE0FB}"/>
              </a:ext>
            </a:extLst>
          </p:cNvPr>
          <p:cNvSpPr txBox="1">
            <a:spLocks/>
          </p:cNvSpPr>
          <p:nvPr/>
        </p:nvSpPr>
        <p:spPr>
          <a:xfrm>
            <a:off x="95250" y="1200150"/>
            <a:ext cx="3925207"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(Reed Solomon Codes)</a:t>
            </a:r>
            <a:endParaRPr lang="en-CA" sz="3200" dirty="0"/>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80570EB7-CDB0-4733-B558-B385E00F878F}"/>
                  </a:ext>
                </a:extLst>
              </p:cNvPr>
              <p:cNvSpPr txBox="1">
                <a:spLocks/>
              </p:cNvSpPr>
              <p:nvPr/>
            </p:nvSpPr>
            <p:spPr>
              <a:xfrm>
                <a:off x="8383814" y="1819276"/>
                <a:ext cx="3562350" cy="779620"/>
              </a:xfrm>
              <a:prstGeom prst="rect">
                <a:avLst/>
              </a:prstGeom>
              <a:solidFill>
                <a:schemeClr val="accent6">
                  <a:lumMod val="20000"/>
                  <a:lumOff val="80000"/>
                </a:schemeClr>
              </a:solidFill>
              <a:ln w="571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𝑑</m:t>
                      </m:r>
                      <m:r>
                        <a:rPr lang="en-US" sz="4400" b="0" i="1" smtClean="0">
                          <a:latin typeface="Cambria Math" panose="02040503050406030204" pitchFamily="18" charset="0"/>
                        </a:rPr>
                        <m:t>=</m:t>
                      </m:r>
                      <m:r>
                        <a:rPr lang="en-US" sz="4400" b="0" i="1" smtClean="0">
                          <a:latin typeface="Cambria Math" panose="02040503050406030204" pitchFamily="18" charset="0"/>
                        </a:rPr>
                        <m:t>𝑛</m:t>
                      </m:r>
                      <m:r>
                        <a:rPr lang="en-US" sz="4400" b="0" i="1" smtClean="0">
                          <a:latin typeface="Cambria Math" panose="02040503050406030204" pitchFamily="18" charset="0"/>
                        </a:rPr>
                        <m:t>−</m:t>
                      </m:r>
                      <m:r>
                        <a:rPr lang="en-US" sz="4400" b="0" i="1" smtClean="0">
                          <a:latin typeface="Cambria Math" panose="02040503050406030204" pitchFamily="18" charset="0"/>
                        </a:rPr>
                        <m:t>𝑘</m:t>
                      </m:r>
                      <m:r>
                        <a:rPr lang="en-US" sz="4400" b="0" i="1" smtClean="0">
                          <a:latin typeface="Cambria Math" panose="02040503050406030204" pitchFamily="18" charset="0"/>
                        </a:rPr>
                        <m:t>+1</m:t>
                      </m:r>
                    </m:oMath>
                  </m:oMathPara>
                </a14:m>
                <a:endParaRPr lang="en-CA" sz="4400" dirty="0"/>
              </a:p>
            </p:txBody>
          </p:sp>
        </mc:Choice>
        <mc:Fallback xmlns="">
          <p:sp>
            <p:nvSpPr>
              <p:cNvPr id="14" name="Content Placeholder 2">
                <a:extLst>
                  <a:ext uri="{FF2B5EF4-FFF2-40B4-BE49-F238E27FC236}">
                    <a16:creationId xmlns:a16="http://schemas.microsoft.com/office/drawing/2014/main" id="{80570EB7-CDB0-4733-B558-B385E00F878F}"/>
                  </a:ext>
                </a:extLst>
              </p:cNvPr>
              <p:cNvSpPr txBox="1">
                <a:spLocks noRot="1" noChangeAspect="1" noMove="1" noResize="1" noEditPoints="1" noAdjustHandles="1" noChangeArrowheads="1" noChangeShapeType="1" noTextEdit="1"/>
              </p:cNvSpPr>
              <p:nvPr/>
            </p:nvSpPr>
            <p:spPr>
              <a:xfrm>
                <a:off x="8383814" y="1819276"/>
                <a:ext cx="3562350" cy="779620"/>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p:sp>
        <p:nvSpPr>
          <p:cNvPr id="15" name="Content Placeholder 2">
            <a:extLst>
              <a:ext uri="{FF2B5EF4-FFF2-40B4-BE49-F238E27FC236}">
                <a16:creationId xmlns:a16="http://schemas.microsoft.com/office/drawing/2014/main" id="{533E22FE-38FE-4F60-8C33-6C0F70287FF1}"/>
              </a:ext>
            </a:extLst>
          </p:cNvPr>
          <p:cNvSpPr txBox="1">
            <a:spLocks/>
          </p:cNvSpPr>
          <p:nvPr/>
        </p:nvSpPr>
        <p:spPr>
          <a:xfrm>
            <a:off x="8400144" y="857250"/>
            <a:ext cx="3505200"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RS codes meet the singleton bound</a:t>
            </a:r>
            <a:endParaRPr lang="en-CA" sz="3200" dirty="0"/>
          </a:p>
        </p:txBody>
      </p:sp>
    </p:spTree>
    <p:extLst>
      <p:ext uri="{BB962C8B-B14F-4D97-AF65-F5344CB8AC3E}">
        <p14:creationId xmlns:p14="http://schemas.microsoft.com/office/powerpoint/2010/main" val="495127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46FE-3C60-4987-B948-6C924387A48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1B20FB4-8FBC-4250-9EE9-2EDECBB2B0C1}"/>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459530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FBD570-4A1D-431F-80B3-1B1375F5254C}"/>
              </a:ext>
            </a:extLst>
          </p:cNvPr>
          <p:cNvSpPr txBox="1"/>
          <p:nvPr/>
        </p:nvSpPr>
        <p:spPr>
          <a:xfrm>
            <a:off x="3354811" y="350798"/>
            <a:ext cx="5463740" cy="830997"/>
          </a:xfrm>
          <a:prstGeom prst="rect">
            <a:avLst/>
          </a:prstGeom>
          <a:noFill/>
        </p:spPr>
        <p:txBody>
          <a:bodyPr wrap="none" rtlCol="0">
            <a:spAutoFit/>
          </a:bodyPr>
          <a:lstStyle/>
          <a:p>
            <a:r>
              <a:rPr lang="en-US" sz="4800" dirty="0"/>
              <a:t>Reed Solomon Codes</a:t>
            </a:r>
            <a:endParaRPr lang="en-US" sz="4400" dirty="0"/>
          </a:p>
        </p:txBody>
      </p:sp>
      <p:sp>
        <p:nvSpPr>
          <p:cNvPr id="6" name="TextBox 5">
            <a:extLst>
              <a:ext uri="{FF2B5EF4-FFF2-40B4-BE49-F238E27FC236}">
                <a16:creationId xmlns:a16="http://schemas.microsoft.com/office/drawing/2014/main" id="{1582FAD4-0ABD-472D-AFF1-957E0E7361B8}"/>
              </a:ext>
            </a:extLst>
          </p:cNvPr>
          <p:cNvSpPr txBox="1"/>
          <p:nvPr/>
        </p:nvSpPr>
        <p:spPr>
          <a:xfrm>
            <a:off x="391886" y="2346513"/>
            <a:ext cx="4159985" cy="1569660"/>
          </a:xfrm>
          <a:prstGeom prst="rect">
            <a:avLst/>
          </a:prstGeom>
          <a:noFill/>
        </p:spPr>
        <p:txBody>
          <a:bodyPr wrap="none" rtlCol="0">
            <a:spAutoFit/>
          </a:bodyPr>
          <a:lstStyle/>
          <a:p>
            <a:pPr algn="ctr"/>
            <a:r>
              <a:rPr lang="en-US" sz="4800" dirty="0"/>
              <a:t>“Original” View</a:t>
            </a:r>
          </a:p>
          <a:p>
            <a:pPr algn="ctr"/>
            <a:r>
              <a:rPr lang="en-US" sz="4800" dirty="0"/>
              <a:t>Evaluation View</a:t>
            </a:r>
            <a:endParaRPr lang="en-US" sz="4400" dirty="0"/>
          </a:p>
        </p:txBody>
      </p:sp>
      <p:sp>
        <p:nvSpPr>
          <p:cNvPr id="7" name="TextBox 6">
            <a:extLst>
              <a:ext uri="{FF2B5EF4-FFF2-40B4-BE49-F238E27FC236}">
                <a16:creationId xmlns:a16="http://schemas.microsoft.com/office/drawing/2014/main" id="{733CD008-5B24-4906-A78F-300745FFD68A}"/>
              </a:ext>
            </a:extLst>
          </p:cNvPr>
          <p:cNvSpPr txBox="1"/>
          <p:nvPr/>
        </p:nvSpPr>
        <p:spPr>
          <a:xfrm>
            <a:off x="8643256" y="2411826"/>
            <a:ext cx="3121560" cy="1569660"/>
          </a:xfrm>
          <a:prstGeom prst="rect">
            <a:avLst/>
          </a:prstGeom>
          <a:noFill/>
        </p:spPr>
        <p:txBody>
          <a:bodyPr wrap="none" rtlCol="0">
            <a:spAutoFit/>
          </a:bodyPr>
          <a:lstStyle/>
          <a:p>
            <a:pPr algn="ctr"/>
            <a:r>
              <a:rPr lang="en-US" sz="4800" dirty="0"/>
              <a:t>“BCH” View</a:t>
            </a:r>
          </a:p>
          <a:p>
            <a:pPr algn="ctr"/>
            <a:r>
              <a:rPr lang="en-US" sz="4800" dirty="0"/>
              <a:t>Cyclic View</a:t>
            </a:r>
            <a:endParaRPr lang="en-US" sz="4400" dirty="0"/>
          </a:p>
        </p:txBody>
      </p:sp>
      <p:cxnSp>
        <p:nvCxnSpPr>
          <p:cNvPr id="9" name="Straight Arrow Connector 8">
            <a:extLst>
              <a:ext uri="{FF2B5EF4-FFF2-40B4-BE49-F238E27FC236}">
                <a16:creationId xmlns:a16="http://schemas.microsoft.com/office/drawing/2014/main" id="{7492FEB0-FC99-4E02-8BD7-7CE4784E693A}"/>
              </a:ext>
            </a:extLst>
          </p:cNvPr>
          <p:cNvCxnSpPr>
            <a:cxnSpLocks/>
          </p:cNvCxnSpPr>
          <p:nvPr/>
        </p:nvCxnSpPr>
        <p:spPr>
          <a:xfrm flipH="1">
            <a:off x="2772229" y="1219200"/>
            <a:ext cx="2467428" cy="10885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3960EC9-5276-4D68-AF6D-BDAECC43B136}"/>
              </a:ext>
            </a:extLst>
          </p:cNvPr>
          <p:cNvCxnSpPr>
            <a:cxnSpLocks/>
          </p:cNvCxnSpPr>
          <p:nvPr/>
        </p:nvCxnSpPr>
        <p:spPr>
          <a:xfrm>
            <a:off x="6763657" y="1248229"/>
            <a:ext cx="2481943" cy="1132114"/>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B43CA04-598A-43E4-AD8B-EB0EB4EFD2F1}"/>
              </a:ext>
            </a:extLst>
          </p:cNvPr>
          <p:cNvSpPr txBox="1"/>
          <p:nvPr/>
        </p:nvSpPr>
        <p:spPr>
          <a:xfrm>
            <a:off x="9063151" y="4160797"/>
            <a:ext cx="2644635" cy="1323439"/>
          </a:xfrm>
          <a:prstGeom prst="rect">
            <a:avLst/>
          </a:prstGeom>
          <a:noFill/>
        </p:spPr>
        <p:txBody>
          <a:bodyPr wrap="none" rtlCol="0">
            <a:spAutoFit/>
          </a:bodyPr>
          <a:lstStyle/>
          <a:p>
            <a:pPr algn="ctr"/>
            <a:r>
              <a:rPr lang="en-US" sz="4000" dirty="0"/>
              <a:t>(Generator </a:t>
            </a:r>
          </a:p>
          <a:p>
            <a:pPr algn="ctr"/>
            <a:r>
              <a:rPr lang="en-US" sz="4000" dirty="0"/>
              <a:t>Polynomial)</a:t>
            </a:r>
            <a:endParaRPr lang="en-US" sz="3600" dirty="0"/>
          </a:p>
        </p:txBody>
      </p:sp>
    </p:spTree>
    <p:extLst>
      <p:ext uri="{BB962C8B-B14F-4D97-AF65-F5344CB8AC3E}">
        <p14:creationId xmlns:p14="http://schemas.microsoft.com/office/powerpoint/2010/main" val="817573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Cyclic (BCH)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5"/>
                <a:ext cx="11121572" cy="53589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 but leave out </a:t>
                </a:r>
                <a14:m>
                  <m:oMath xmlns:m="http://schemas.openxmlformats.org/officeDocument/2006/math">
                    <m:r>
                      <a:rPr lang="en-US" sz="3600" b="0" i="1" smtClean="0">
                        <a:latin typeface="Cambria Math" panose="02040503050406030204" pitchFamily="18" charset="0"/>
                      </a:rPr>
                      <m:t>0</m:t>
                    </m:r>
                  </m:oMath>
                </a14:m>
                <a:endParaRPr lang="en-US" sz="3600" b="0" dirty="0"/>
              </a:p>
              <a:p>
                <a:pPr lvl="1"/>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Sub>
                    <m:r>
                      <a:rPr lang="en-US" sz="3200" b="0" i="1" smtClean="0">
                        <a:latin typeface="Cambria Math" panose="02040503050406030204" pitchFamily="18" charset="0"/>
                      </a:rPr>
                      <m:t>−{0}</m:t>
                    </m:r>
                  </m:oMath>
                </a14:m>
                <a:endParaRPr lang="en-CA" sz="3200" dirty="0"/>
              </a:p>
              <a:p>
                <a:pPr lvl="1"/>
                <a:r>
                  <a:rPr lang="en-CA" sz="3200" dirty="0"/>
                  <a:t>Take 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CA" sz="3200" dirty="0"/>
              </a:p>
              <a:p>
                <a:pPr marL="0" indent="0">
                  <a:buNone/>
                </a:pPr>
                <a:r>
                  <a:rPr lang="en-CA" sz="3600" dirty="0"/>
                  <a:t>Recall that every field has at least one primitive element </a:t>
                </a:r>
                <a14:m>
                  <m:oMath xmlns:m="http://schemas.openxmlformats.org/officeDocument/2006/math">
                    <m:r>
                      <a:rPr lang="en-US" sz="3600" b="0" i="1" smtClean="0">
                        <a:solidFill>
                          <a:schemeClr val="accent2">
                            <a:lumMod val="75000"/>
                          </a:schemeClr>
                        </a:solidFill>
                        <a:latin typeface="Cambria Math" panose="02040503050406030204" pitchFamily="18" charset="0"/>
                      </a:rPr>
                      <m:t>𝛼</m:t>
                    </m:r>
                  </m:oMath>
                </a14:m>
                <a:endParaRPr lang="en-CA" sz="3600" dirty="0"/>
              </a:p>
              <a:p>
                <a:pPr lvl="1"/>
                <a:r>
                  <a:rPr lang="en-CA" sz="2800" dirty="0"/>
                  <a:t>Non-zero elements of field are </a:t>
                </a:r>
                <a14:m>
                  <m:oMath xmlns:m="http://schemas.openxmlformats.org/officeDocument/2006/math">
                    <m:r>
                      <a:rPr lang="en-US" sz="2800" b="0" i="1" smtClean="0">
                        <a:solidFill>
                          <a:schemeClr val="accent2">
                            <a:lumMod val="75000"/>
                          </a:schemeClr>
                        </a:solidFill>
                        <a:latin typeface="Cambria Math" panose="02040503050406030204" pitchFamily="18" charset="0"/>
                      </a:rPr>
                      <m:t>𝛼</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=1</m:t>
                    </m:r>
                  </m:oMath>
                </a14:m>
                <a:endParaRPr lang="en-CA" sz="2800" dirty="0"/>
              </a:p>
              <a:p>
                <a:pPr marL="0" indent="0">
                  <a:buNone/>
                </a:pPr>
                <a:endParaRPr lang="en-CA" sz="3600" dirty="0"/>
              </a:p>
              <a:p>
                <a:pPr marL="0" indent="0">
                  <a:buNone/>
                </a:pPr>
                <a:r>
                  <a:rPr lang="en-CA" sz="3600" dirty="0"/>
                  <a:t>We call </a:t>
                </a:r>
                <a14:m>
                  <m:oMath xmlns:m="http://schemas.openxmlformats.org/officeDocument/2006/math">
                    <m:r>
                      <a:rPr lang="en-US" sz="3600" i="1">
                        <a:solidFill>
                          <a:schemeClr val="accent2">
                            <a:lumMod val="75000"/>
                          </a:schemeClr>
                        </a:solidFill>
                        <a:latin typeface="Cambria Math" panose="02040503050406030204" pitchFamily="18" charset="0"/>
                      </a:rPr>
                      <m:t>𝛼</m:t>
                    </m:r>
                  </m:oMath>
                </a14:m>
                <a:r>
                  <a:rPr lang="en-CA" sz="3600" dirty="0"/>
                  <a:t> an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𝑡h</m:t>
                        </m:r>
                      </m:sup>
                    </m:sSup>
                  </m:oMath>
                </a14:m>
                <a:r>
                  <a:rPr lang="en-CA" sz="3600" dirty="0"/>
                  <a:t> root of unity” because </a:t>
                </a:r>
                <a14:m>
                  <m:oMath xmlns:m="http://schemas.openxmlformats.org/officeDocument/2006/math">
                    <m:sSup>
                      <m:sSupPr>
                        <m:ctrlPr>
                          <a:rPr lang="en-US" sz="3600" i="1">
                            <a:latin typeface="Cambria Math" panose="02040503050406030204" pitchFamily="18" charset="0"/>
                          </a:rPr>
                        </m:ctrlPr>
                      </m:sSupPr>
                      <m:e>
                        <m:r>
                          <a:rPr lang="en-US" sz="3600" i="1">
                            <a:solidFill>
                              <a:schemeClr val="accent2">
                                <a:lumMod val="75000"/>
                              </a:schemeClr>
                            </a:solidFill>
                            <a:latin typeface="Cambria Math" panose="02040503050406030204" pitchFamily="18" charset="0"/>
                          </a:rPr>
                          <m:t>𝛼</m:t>
                        </m:r>
                      </m:e>
                      <m:sup>
                        <m:r>
                          <a:rPr lang="en-US" sz="3600" i="1">
                            <a:latin typeface="Cambria Math" panose="02040503050406030204" pitchFamily="18" charset="0"/>
                          </a:rPr>
                          <m:t>𝑛</m:t>
                        </m:r>
                      </m:sup>
                    </m:sSup>
                    <m:r>
                      <a:rPr lang="en-US" sz="3600" i="1">
                        <a:latin typeface="Cambria Math" panose="02040503050406030204" pitchFamily="18" charset="0"/>
                      </a:rPr>
                      <m:t>=1</m:t>
                    </m:r>
                  </m:oMath>
                </a14:m>
                <a:endParaRPr lang="en-CA" sz="3600" dirty="0"/>
              </a:p>
              <a:p>
                <a:pPr marL="0" indent="0">
                  <a:buNone/>
                </a:pPr>
                <a:r>
                  <a:rPr lang="en-CA" dirty="0"/>
                  <a:t>            </a:t>
                </a:r>
              </a:p>
              <a:p>
                <a:pPr marL="0" indent="0">
                  <a:buNone/>
                </a:pPr>
                <a:r>
                  <a:rPr lang="en-CA" dirty="0"/>
                  <a:t>Similarly, </a:t>
                </a:r>
                <a14:m>
                  <m:oMath xmlns:m="http://schemas.openxmlformats.org/officeDocument/2006/math">
                    <m:r>
                      <a:rPr lang="en-CA" i="1" dirty="0" smtClean="0">
                        <a:latin typeface="Cambria Math" panose="02040503050406030204" pitchFamily="18" charset="0"/>
                      </a:rPr>
                      <m:t>+1</m:t>
                    </m:r>
                  </m:oMath>
                </a14:m>
                <a:r>
                  <a:rPr lang="en-CA" dirty="0"/>
                  <a:t> and </a:t>
                </a:r>
                <a14:m>
                  <m:oMath xmlns:m="http://schemas.openxmlformats.org/officeDocument/2006/math">
                    <m:r>
                      <a:rPr lang="en-CA" i="1" dirty="0" smtClean="0">
                        <a:latin typeface="Cambria Math" panose="02040503050406030204" pitchFamily="18" charset="0"/>
                      </a:rPr>
                      <m:t>−1</m:t>
                    </m:r>
                  </m:oMath>
                </a14:m>
                <a:r>
                  <a:rPr lang="en-CA" dirty="0"/>
                  <a:t> are “2</a:t>
                </a:r>
                <a:r>
                  <a:rPr lang="en-CA" baseline="30000" dirty="0"/>
                  <a:t>nd</a:t>
                </a:r>
                <a:r>
                  <a:rPr lang="en-CA" dirty="0"/>
                  <a:t> roots of unity” because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endParaRPr lang="en-CA" dirty="0"/>
              </a:p>
              <a:p>
                <a:pPr marL="0" indent="0">
                  <a:buNone/>
                </a:pPr>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5"/>
                <a:ext cx="11121572" cy="5358947"/>
              </a:xfrm>
              <a:blipFill>
                <a:blip r:embed="rId6"/>
                <a:stretch>
                  <a:fillRect l="-1644" t="-2389"/>
                </a:stretch>
              </a:blipFill>
            </p:spPr>
            <p:txBody>
              <a:bodyPr/>
              <a:lstStyle/>
              <a:p>
                <a:r>
                  <a:rPr lang="en-CA">
                    <a:noFill/>
                  </a:rPr>
                  <a:t> </a:t>
                </a:r>
              </a:p>
            </p:txBody>
          </p:sp>
        </mc:Fallback>
      </mc:AlternateContent>
    </p:spTree>
    <p:extLst>
      <p:ext uri="{BB962C8B-B14F-4D97-AF65-F5344CB8AC3E}">
        <p14:creationId xmlns:p14="http://schemas.microsoft.com/office/powerpoint/2010/main" val="3928837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Cyclic (BCH)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6"/>
                <a:ext cx="11121572" cy="23083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 but leave out </a:t>
                </a:r>
                <a14:m>
                  <m:oMath xmlns:m="http://schemas.openxmlformats.org/officeDocument/2006/math">
                    <m:r>
                      <a:rPr lang="en-US" sz="3600" b="0" i="1" smtClean="0">
                        <a:latin typeface="Cambria Math" panose="02040503050406030204" pitchFamily="18" charset="0"/>
                      </a:rPr>
                      <m:t>0</m:t>
                    </m:r>
                  </m:oMath>
                </a14:m>
                <a:endParaRPr lang="en-US" sz="3600" b="0" dirty="0"/>
              </a:p>
              <a:p>
                <a:pPr lvl="1"/>
                <a:r>
                  <a:rPr lang="en-CA" sz="3200" dirty="0"/>
                  <a:t>Take 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CA" sz="3200" dirty="0"/>
              </a:p>
              <a:p>
                <a:pPr marL="0" indent="0">
                  <a:buNone/>
                </a:pPr>
                <a:r>
                  <a:rPr lang="en-CA" sz="3600" dirty="0"/>
                  <a:t>Recall that every field has at least one primitive element </a:t>
                </a:r>
                <a14:m>
                  <m:oMath xmlns:m="http://schemas.openxmlformats.org/officeDocument/2006/math">
                    <m:r>
                      <a:rPr lang="en-US" sz="3600" b="0" i="1" smtClean="0">
                        <a:solidFill>
                          <a:schemeClr val="accent2">
                            <a:lumMod val="75000"/>
                          </a:schemeClr>
                        </a:solidFill>
                        <a:latin typeface="Cambria Math" panose="02040503050406030204" pitchFamily="18" charset="0"/>
                      </a:rPr>
                      <m:t>𝛼</m:t>
                    </m:r>
                  </m:oMath>
                </a14:m>
                <a:endParaRPr lang="en-CA" sz="3600" dirty="0"/>
              </a:p>
              <a:p>
                <a:pPr lvl="1"/>
                <a:r>
                  <a:rPr lang="en-CA" sz="2800" dirty="0"/>
                  <a:t>Non-zero elements of field are </a:t>
                </a:r>
                <a14:m>
                  <m:oMath xmlns:m="http://schemas.openxmlformats.org/officeDocument/2006/math">
                    <m:r>
                      <a:rPr lang="en-US" sz="2800" b="0" i="1" smtClean="0">
                        <a:solidFill>
                          <a:schemeClr val="accent2">
                            <a:lumMod val="75000"/>
                          </a:schemeClr>
                        </a:solidFill>
                        <a:latin typeface="Cambria Math" panose="02040503050406030204" pitchFamily="18" charset="0"/>
                      </a:rPr>
                      <m:t>𝛼</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=1</m:t>
                    </m:r>
                  </m:oMath>
                </a14:m>
                <a:endParaRPr lang="en-CA" sz="28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6"/>
                <a:ext cx="11121572" cy="2308347"/>
              </a:xfrm>
              <a:blipFill>
                <a:blip r:embed="rId2"/>
                <a:stretch>
                  <a:fillRect l="-1644" t="-5541" b="-26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08288D8-5C39-412E-B6DB-DA9825EC555A}"/>
                  </a:ext>
                </a:extLst>
              </p:cNvPr>
              <p:cNvSpPr/>
              <p:nvPr/>
            </p:nvSpPr>
            <p:spPr>
              <a:xfrm>
                <a:off x="9832242" y="3477395"/>
                <a:ext cx="2053575" cy="338060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4000" b="0" i="1" smtClean="0">
                              <a:solidFill>
                                <a:schemeClr val="tx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𝑖</m:t>
                                  </m:r>
                                </m:sup>
                              </m:sSup>
                            </m:e>
                          </m:d>
                        </m:e>
                        <m:sup>
                          <m:r>
                            <a:rPr lang="en-US" sz="4000" b="0" i="1" smtClean="0">
                              <a:solidFill>
                                <a:schemeClr val="tx1"/>
                              </a:solidFill>
                              <a:latin typeface="Cambria Math" panose="02040503050406030204" pitchFamily="18" charset="0"/>
                            </a:rPr>
                            <m:t>𝑛</m:t>
                          </m:r>
                        </m:sup>
                      </m:sSup>
                    </m:oMath>
                  </m:oMathPara>
                </a14:m>
                <a:endParaRPr lang="en-US" sz="40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𝑖𝑛</m:t>
                          </m:r>
                        </m:sup>
                      </m:sSup>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𝑛</m:t>
                                  </m:r>
                                </m:sup>
                              </m:sSup>
                            </m:e>
                          </m:d>
                        </m:e>
                        <m:sup>
                          <m:r>
                            <a:rPr lang="en-US" sz="4000" b="0" i="1" smtClean="0">
                              <a:latin typeface="Cambria Math" panose="02040503050406030204" pitchFamily="18" charset="0"/>
                            </a:rPr>
                            <m:t>𝑖</m:t>
                          </m:r>
                        </m:sup>
                      </m:sSup>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1</m:t>
                          </m:r>
                        </m:e>
                        <m:sup>
                          <m:r>
                            <a:rPr lang="en-US" sz="4000" b="0" i="1" smtClean="0">
                              <a:latin typeface="Cambria Math" panose="02040503050406030204" pitchFamily="18" charset="0"/>
                            </a:rPr>
                            <m:t>𝑖</m:t>
                          </m:r>
                        </m:sup>
                      </m:sSup>
                    </m:oMath>
                  </m:oMathPara>
                </a14:m>
                <a:endParaRPr lang="en-US" sz="4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=1</m:t>
                      </m:r>
                    </m:oMath>
                  </m:oMathPara>
                </a14:m>
                <a:endParaRPr lang="en-CA" sz="4000" dirty="0">
                  <a:solidFill>
                    <a:schemeClr val="tx1"/>
                  </a:solidFill>
                </a:endParaRPr>
              </a:p>
            </p:txBody>
          </p:sp>
        </mc:Choice>
        <mc:Fallback xmlns="">
          <p:sp>
            <p:nvSpPr>
              <p:cNvPr id="4" name="Rectangle 3">
                <a:extLst>
                  <a:ext uri="{FF2B5EF4-FFF2-40B4-BE49-F238E27FC236}">
                    <a16:creationId xmlns:a16="http://schemas.microsoft.com/office/drawing/2014/main" id="{B08288D8-5C39-412E-B6DB-DA9825EC555A}"/>
                  </a:ext>
                </a:extLst>
              </p:cNvPr>
              <p:cNvSpPr>
                <a:spLocks noRot="1" noChangeAspect="1" noMove="1" noResize="1" noEditPoints="1" noAdjustHandles="1" noChangeArrowheads="1" noChangeShapeType="1" noTextEdit="1"/>
              </p:cNvSpPr>
              <p:nvPr/>
            </p:nvSpPr>
            <p:spPr>
              <a:xfrm>
                <a:off x="9832242" y="3477395"/>
                <a:ext cx="2053575" cy="338060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D00AEC4-AE02-4F6F-B151-855844F43CC3}"/>
                  </a:ext>
                </a:extLst>
              </p:cNvPr>
              <p:cNvSpPr/>
              <p:nvPr/>
            </p:nvSpPr>
            <p:spPr>
              <a:xfrm>
                <a:off x="949990" y="4252074"/>
                <a:ext cx="5630709" cy="1354345"/>
              </a:xfrm>
              <a:prstGeom prst="rect">
                <a:avLst/>
              </a:prstGeom>
              <a:ln w="38100">
                <a:solidFill>
                  <a:schemeClr val="tx1"/>
                </a:solidFill>
              </a:ln>
            </p:spPr>
            <p:txBody>
              <a:bodyPr wrap="none">
                <a:spAutoFit/>
              </a:bodyPr>
              <a:lstStyle/>
              <a:p>
                <a:pPr algn="ctr"/>
                <a:r>
                  <a:rPr lang="en-US" sz="4000" dirty="0"/>
                  <a:t>If </a:t>
                </a:r>
                <a14:m>
                  <m:oMath xmlns:m="http://schemas.openxmlformats.org/officeDocument/2006/math">
                    <m:r>
                      <a:rPr lang="en-US" sz="4000" i="1">
                        <a:solidFill>
                          <a:srgbClr val="C09200"/>
                        </a:solidFill>
                        <a:latin typeface="Cambria Math" panose="02040503050406030204" pitchFamily="18" charset="0"/>
                      </a:rPr>
                      <m:t>𝛼</m:t>
                    </m:r>
                  </m:oMath>
                </a14:m>
                <a:r>
                  <a:rPr lang="en-CA" sz="4000" dirty="0"/>
                  <a:t> is an </a:t>
                </a:r>
                <a14:m>
                  <m:oMath xmlns:m="http://schemas.openxmlformats.org/officeDocument/2006/math">
                    <m:sSup>
                      <m:sSupPr>
                        <m:ctrlPr>
                          <a:rPr lang="en-US" sz="4000" b="0" i="1" dirty="0" smtClean="0">
                            <a:latin typeface="Cambria Math" panose="02040503050406030204" pitchFamily="18" charset="0"/>
                          </a:rPr>
                        </m:ctrlPr>
                      </m:sSupPr>
                      <m:e>
                        <m:r>
                          <a:rPr lang="en-CA" sz="4000" i="1" dirty="0" smtClean="0">
                            <a:latin typeface="Cambria Math" panose="02040503050406030204" pitchFamily="18" charset="0"/>
                          </a:rPr>
                          <m:t>𝑛</m:t>
                        </m:r>
                      </m:e>
                      <m:sup>
                        <m:r>
                          <a:rPr lang="en-CA" sz="4000" i="1" dirty="0" smtClean="0">
                            <a:latin typeface="Cambria Math" panose="02040503050406030204" pitchFamily="18" charset="0"/>
                          </a:rPr>
                          <m:t>𝑡h</m:t>
                        </m:r>
                      </m:sup>
                    </m:sSup>
                  </m:oMath>
                </a14:m>
                <a:r>
                  <a:rPr lang="en-CA" sz="4000" dirty="0"/>
                  <a:t> root of unity,</a:t>
                </a:r>
              </a:p>
              <a:p>
                <a:pPr algn="ctr"/>
                <a:r>
                  <a:rPr lang="en-CA" sz="4000" dirty="0"/>
                  <a:t>then so is </a:t>
                </a:r>
                <a14:m>
                  <m:oMath xmlns:m="http://schemas.openxmlformats.org/officeDocument/2006/math">
                    <m:sSup>
                      <m:sSupPr>
                        <m:ctrlPr>
                          <a:rPr lang="en-US" sz="4000" b="0" i="1" smtClean="0">
                            <a:solidFill>
                              <a:srgbClr val="C09200"/>
                            </a:solidFill>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solidFill>
                              <a:schemeClr val="tx1"/>
                            </a:solidFill>
                            <a:latin typeface="Cambria Math" panose="02040503050406030204" pitchFamily="18" charset="0"/>
                          </a:rPr>
                          <m:t>𝑖</m:t>
                        </m:r>
                      </m:sup>
                    </m:sSup>
                  </m:oMath>
                </a14:m>
                <a:r>
                  <a:rPr lang="en-CA" sz="4000" dirty="0"/>
                  <a:t>.</a:t>
                </a:r>
              </a:p>
            </p:txBody>
          </p:sp>
        </mc:Choice>
        <mc:Fallback xmlns="">
          <p:sp>
            <p:nvSpPr>
              <p:cNvPr id="7" name="Rectangle 6">
                <a:extLst>
                  <a:ext uri="{FF2B5EF4-FFF2-40B4-BE49-F238E27FC236}">
                    <a16:creationId xmlns:a16="http://schemas.microsoft.com/office/drawing/2014/main" id="{AD00AEC4-AE02-4F6F-B151-855844F43CC3}"/>
                  </a:ext>
                </a:extLst>
              </p:cNvPr>
              <p:cNvSpPr>
                <a:spLocks noRot="1" noChangeAspect="1" noMove="1" noResize="1" noEditPoints="1" noAdjustHandles="1" noChangeArrowheads="1" noChangeShapeType="1" noTextEdit="1"/>
              </p:cNvSpPr>
              <p:nvPr/>
            </p:nvSpPr>
            <p:spPr>
              <a:xfrm>
                <a:off x="949990" y="4252074"/>
                <a:ext cx="5630709" cy="1354345"/>
              </a:xfrm>
              <a:prstGeom prst="rect">
                <a:avLst/>
              </a:prstGeom>
              <a:blipFill>
                <a:blip r:embed="rId4"/>
                <a:stretch>
                  <a:fillRect l="-3226" t="-5263" r="-2903" b="-17105"/>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08108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AB351AB-6AAA-4394-925F-D5FE2CC34E5B}"/>
                  </a:ext>
                </a:extLst>
              </p:cNvPr>
              <p:cNvSpPr>
                <a:spLocks noGrp="1"/>
              </p:cNvSpPr>
              <p:nvPr>
                <p:ph type="title"/>
              </p:nvPr>
            </p:nvSpPr>
            <p:spPr>
              <a:xfrm>
                <a:off x="-1" y="0"/>
                <a:ext cx="11562735" cy="1325563"/>
              </a:xfrm>
            </p:spPr>
            <p:txBody>
              <a:bodyPr>
                <a:noAutofit/>
              </a:bodyPr>
              <a:lstStyle/>
              <a:p>
                <a:r>
                  <a:rPr lang="en-US" sz="6000" dirty="0"/>
                  <a:t>Consider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𝔽</m:t>
                        </m:r>
                      </m:e>
                      <m:sub>
                        <m:r>
                          <a:rPr lang="en-US" sz="6000" b="0" i="1" smtClean="0">
                            <a:latin typeface="Cambria Math" panose="02040503050406030204" pitchFamily="18" charset="0"/>
                          </a:rPr>
                          <m:t>9</m:t>
                        </m:r>
                      </m:sub>
                    </m:sSub>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ℤ</m:t>
                        </m:r>
                      </m:e>
                      <m:sub>
                        <m:r>
                          <a:rPr lang="en-US" sz="6000" b="0" i="1" smtClean="0">
                            <a:latin typeface="Cambria Math" panose="02040503050406030204" pitchFamily="18" charset="0"/>
                          </a:rPr>
                          <m:t>3</m:t>
                        </m:r>
                      </m:sub>
                    </m:sSub>
                    <m:d>
                      <m:dPr>
                        <m:begChr m:val="["/>
                        <m:endChr m:val="]"/>
                        <m:ctrlPr>
                          <a:rPr lang="en-US" sz="6000" b="0" i="1" smtClean="0">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m:rPr>
                        <m:lit/>
                      </m:rPr>
                      <a:rPr lang="en-US" sz="6000" b="0" i="1" smtClean="0">
                        <a:latin typeface="Cambria Math" panose="02040503050406030204" pitchFamily="18" charset="0"/>
                      </a:rPr>
                      <m:t>/</m:t>
                    </m:r>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+1)</m:t>
                    </m:r>
                  </m:oMath>
                </a14:m>
                <a:endParaRPr lang="en-CA" sz="6000" dirty="0"/>
              </a:p>
            </p:txBody>
          </p:sp>
        </mc:Choice>
        <mc:Fallback xmlns="">
          <p:sp>
            <p:nvSpPr>
              <p:cNvPr id="2" name="Title 1">
                <a:extLst>
                  <a:ext uri="{FF2B5EF4-FFF2-40B4-BE49-F238E27FC236}">
                    <a16:creationId xmlns:a16="http://schemas.microsoft.com/office/drawing/2014/main" id="{FAB351AB-6AAA-4394-925F-D5FE2CC34E5B}"/>
                  </a:ext>
                </a:extLst>
              </p:cNvPr>
              <p:cNvSpPr>
                <a:spLocks noGrp="1" noRot="1" noChangeAspect="1" noMove="1" noResize="1" noEditPoints="1" noAdjustHandles="1" noChangeArrowheads="1" noChangeShapeType="1" noTextEdit="1"/>
              </p:cNvSpPr>
              <p:nvPr>
                <p:ph type="title"/>
              </p:nvPr>
            </p:nvSpPr>
            <p:spPr>
              <a:xfrm>
                <a:off x="-1" y="0"/>
                <a:ext cx="11562735" cy="1325563"/>
              </a:xfrm>
              <a:blipFill>
                <a:blip r:embed="rId2"/>
                <a:stretch>
                  <a:fillRect l="-3163" t="-5069" b="-16590"/>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25523A92-B97E-493A-B141-C81F873C554D}"/>
              </a:ext>
            </a:extLst>
          </p:cNvPr>
          <p:cNvCxnSpPr/>
          <p:nvPr/>
        </p:nvCxnSpPr>
        <p:spPr>
          <a:xfrm>
            <a:off x="-318052" y="11926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14973B-F98A-4A15-A6C6-382704EAB89D}"/>
                  </a:ext>
                </a:extLst>
              </p:cNvPr>
              <p:cNvSpPr/>
              <p:nvPr/>
            </p:nvSpPr>
            <p:spPr>
              <a:xfrm>
                <a:off x="530941" y="1690838"/>
                <a:ext cx="3097162" cy="424731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1</m:t>
                          </m:r>
                        </m:sup>
                      </m:sSup>
                      <m:r>
                        <a:rPr lang="en-US" sz="5400" b="0" i="1" dirty="0" smtClean="0">
                          <a:latin typeface="Cambria Math" panose="02040503050406030204" pitchFamily="18" charset="0"/>
                        </a:rPr>
                        <m:t>=</m:t>
                      </m:r>
                      <m:r>
                        <a:rPr lang="en-US" sz="5400" b="0" i="1" smtClean="0">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latin typeface="Cambria Math" panose="02040503050406030204" pitchFamily="18" charset="0"/>
                            </a:rPr>
                            <m:t>2</m:t>
                          </m:r>
                        </m:sup>
                      </m:sSup>
                      <m:r>
                        <a:rPr lang="en-US" sz="5400" b="0" i="1" dirty="0" smtClean="0">
                          <a:latin typeface="Cambria Math" panose="02040503050406030204" pitchFamily="18" charset="0"/>
                        </a:rPr>
                        <m:t>=</m:t>
                      </m:r>
                      <m:r>
                        <a:rPr lang="en-US" sz="5400" b="0" i="1" smtClean="0">
                          <a:solidFill>
                            <a:schemeClr val="tx1"/>
                          </a:solidFill>
                          <a:latin typeface="Cambria Math" panose="02040503050406030204" pitchFamily="18" charset="0"/>
                        </a:rPr>
                        <m:t>2</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3</m:t>
                          </m:r>
                        </m:sup>
                      </m:sSup>
                      <m:r>
                        <a:rPr lang="en-US" sz="5400" b="0" i="1" dirty="0" smtClean="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US"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4</m:t>
                          </m:r>
                        </m:sup>
                      </m:sSup>
                      <m:r>
                        <a:rPr lang="en-US" sz="5400" b="0" i="1" dirty="0" smtClean="0">
                          <a:latin typeface="Cambria Math" panose="02040503050406030204" pitchFamily="18" charset="0"/>
                        </a:rPr>
                        <m:t>=</m:t>
                      </m:r>
                      <m:r>
                        <a:rPr lang="en-US" sz="5400" b="0" i="1" smtClean="0">
                          <a:solidFill>
                            <a:schemeClr val="tx1"/>
                          </a:solidFill>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latin typeface="Cambria Math" panose="02040503050406030204" pitchFamily="18" charset="0"/>
                            </a:rPr>
                            <m:t>5</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oMath>
                  </m:oMathPara>
                </a14:m>
                <a:endParaRPr lang="en-CA" sz="5400" dirty="0"/>
              </a:p>
            </p:txBody>
          </p:sp>
        </mc:Choice>
        <mc:Fallback xmlns="">
          <p:sp>
            <p:nvSpPr>
              <p:cNvPr id="6" name="Rectangle 5">
                <a:extLst>
                  <a:ext uri="{FF2B5EF4-FFF2-40B4-BE49-F238E27FC236}">
                    <a16:creationId xmlns:a16="http://schemas.microsoft.com/office/drawing/2014/main" id="{C714973B-F98A-4A15-A6C6-382704EAB89D}"/>
                  </a:ext>
                </a:extLst>
              </p:cNvPr>
              <p:cNvSpPr>
                <a:spLocks noRot="1" noChangeAspect="1" noMove="1" noResize="1" noEditPoints="1" noAdjustHandles="1" noChangeArrowheads="1" noChangeShapeType="1" noTextEdit="1"/>
              </p:cNvSpPr>
              <p:nvPr/>
            </p:nvSpPr>
            <p:spPr>
              <a:xfrm>
                <a:off x="530941" y="1690838"/>
                <a:ext cx="3097162" cy="424731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02FA3BD-4197-4173-A8A0-30FEFA786E31}"/>
                  </a:ext>
                </a:extLst>
              </p:cNvPr>
              <p:cNvSpPr/>
              <p:nvPr/>
            </p:nvSpPr>
            <p:spPr>
              <a:xfrm>
                <a:off x="6287727" y="1666257"/>
                <a:ext cx="3859164" cy="424731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5400" i="1" smtClean="0">
                              <a:solidFill>
                                <a:srgbClr val="0070C0"/>
                              </a:solidFill>
                              <a:latin typeface="Cambria Math" panose="02040503050406030204" pitchFamily="18" charset="0"/>
                            </a:rPr>
                          </m:ctrlPr>
                        </m:sSupPr>
                        <m:e>
                          <m:r>
                            <a:rPr lang="en-US" sz="5400" b="0" i="1" smtClean="0">
                              <a:solidFill>
                                <a:schemeClr val="tx1"/>
                              </a:solidFill>
                              <a:latin typeface="Cambria Math" panose="02040503050406030204" pitchFamily="18" charset="0"/>
                            </a:rPr>
                            <m:t>(2</m:t>
                          </m:r>
                          <m:r>
                            <a:rPr lang="en-US" sz="5400" b="0" i="1" smtClean="0">
                              <a:solidFill>
                                <a:srgbClr val="0070C0"/>
                              </a:solidFill>
                              <a:latin typeface="Cambria Math" panose="02040503050406030204" pitchFamily="18" charset="0"/>
                            </a:rPr>
                            <m:t>𝑥</m:t>
                          </m:r>
                          <m:r>
                            <a:rPr lang="en-US" sz="5400" b="0" i="1" smtClean="0">
                              <a:solidFill>
                                <a:schemeClr val="tx1"/>
                              </a:solidFill>
                              <a:latin typeface="Cambria Math" panose="02040503050406030204" pitchFamily="18" charset="0"/>
                            </a:rPr>
                            <m:t>)</m:t>
                          </m:r>
                        </m:e>
                        <m:sup>
                          <m:r>
                            <a:rPr lang="en-US" sz="5400" i="1">
                              <a:latin typeface="Cambria Math" panose="02040503050406030204" pitchFamily="18" charset="0"/>
                            </a:rPr>
                            <m:t>1</m:t>
                          </m:r>
                        </m:sup>
                      </m:sSup>
                      <m:r>
                        <a:rPr lang="en-US" sz="5400" i="1" dirty="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smtClean="0">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2</m:t>
                          </m:r>
                        </m:sup>
                      </m:sSup>
                      <m:r>
                        <a:rPr lang="en-US" sz="5400" i="1" dirty="0">
                          <a:latin typeface="Cambria Math" panose="02040503050406030204" pitchFamily="18" charset="0"/>
                        </a:rPr>
                        <m:t>=</m:t>
                      </m:r>
                      <m:r>
                        <a:rPr lang="en-US" sz="5400" i="1">
                          <a:latin typeface="Cambria Math" panose="02040503050406030204" pitchFamily="18" charset="0"/>
                        </a:rPr>
                        <m:t>2</m:t>
                      </m:r>
                    </m:oMath>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3</m:t>
                          </m:r>
                        </m:sup>
                      </m:sSup>
                      <m:r>
                        <a:rPr lang="en-US" sz="5400" i="1" dirty="0">
                          <a:latin typeface="Cambria Math" panose="02040503050406030204" pitchFamily="18" charset="0"/>
                        </a:rPr>
                        <m:t>=</m:t>
                      </m:r>
                      <m:r>
                        <a:rPr lang="en-US" sz="5400" i="1">
                          <a:solidFill>
                            <a:srgbClr val="0070C0"/>
                          </a:solidFill>
                          <a:latin typeface="Cambria Math" panose="02040503050406030204" pitchFamily="18" charset="0"/>
                        </a:rPr>
                        <m:t>𝑥</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4</m:t>
                          </m:r>
                        </m:sup>
                      </m:sSup>
                      <m:r>
                        <a:rPr lang="en-US" sz="5400" i="1" dirty="0">
                          <a:latin typeface="Cambria Math" panose="02040503050406030204" pitchFamily="18" charset="0"/>
                        </a:rPr>
                        <m:t>=</m:t>
                      </m:r>
                      <m:r>
                        <a:rPr lang="en-US" sz="5400" b="0" i="1" smtClean="0">
                          <a:latin typeface="Cambria Math" panose="02040503050406030204" pitchFamily="18" charset="0"/>
                        </a:rPr>
                        <m:t>1</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e>
                        <m:sup>
                          <m:r>
                            <a:rPr lang="en-US" sz="5400" b="0" i="1" smtClean="0">
                              <a:latin typeface="Cambria Math" panose="02040503050406030204" pitchFamily="18" charset="0"/>
                            </a:rPr>
                            <m:t>5</m:t>
                          </m:r>
                        </m:sup>
                      </m:sSup>
                      <m:r>
                        <a:rPr lang="en-US" sz="5400" i="1" dirty="0">
                          <a:latin typeface="Cambria Math" panose="02040503050406030204" pitchFamily="18" charset="0"/>
                        </a:rPr>
                        <m:t>=</m:t>
                      </m:r>
                      <m:r>
                        <a:rPr lang="en-US" sz="5400" i="1">
                          <a:latin typeface="Cambria Math" panose="02040503050406030204" pitchFamily="18" charset="0"/>
                        </a:rPr>
                        <m:t>2</m:t>
                      </m:r>
                      <m:r>
                        <a:rPr lang="en-US" sz="5400" i="1">
                          <a:solidFill>
                            <a:srgbClr val="0070C0"/>
                          </a:solidFill>
                          <a:latin typeface="Cambria Math" panose="02040503050406030204" pitchFamily="18" charset="0"/>
                        </a:rPr>
                        <m:t>𝑥</m:t>
                      </m:r>
                    </m:oMath>
                  </m:oMathPara>
                </a14:m>
                <a:endParaRPr lang="en-CA" sz="5400" dirty="0"/>
              </a:p>
            </p:txBody>
          </p:sp>
        </mc:Choice>
        <mc:Fallback xmlns="">
          <p:sp>
            <p:nvSpPr>
              <p:cNvPr id="7" name="Rectangle 6">
                <a:extLst>
                  <a:ext uri="{FF2B5EF4-FFF2-40B4-BE49-F238E27FC236}">
                    <a16:creationId xmlns:a16="http://schemas.microsoft.com/office/drawing/2014/main" id="{702FA3BD-4197-4173-A8A0-30FEFA786E31}"/>
                  </a:ext>
                </a:extLst>
              </p:cNvPr>
              <p:cNvSpPr>
                <a:spLocks noRot="1" noChangeAspect="1" noMove="1" noResize="1" noEditPoints="1" noAdjustHandles="1" noChangeArrowheads="1" noChangeShapeType="1" noTextEdit="1"/>
              </p:cNvSpPr>
              <p:nvPr/>
            </p:nvSpPr>
            <p:spPr>
              <a:xfrm>
                <a:off x="6287727" y="1666257"/>
                <a:ext cx="3859164" cy="4247317"/>
              </a:xfrm>
              <a:prstGeom prst="rect">
                <a:avLst/>
              </a:prstGeom>
              <a:blipFill>
                <a:blip r:embed="rId4"/>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811C89CF-8931-4A28-81B0-DCB77C8AB012}"/>
              </a:ext>
            </a:extLst>
          </p:cNvPr>
          <p:cNvCxnSpPr>
            <a:cxnSpLocks/>
          </p:cNvCxnSpPr>
          <p:nvPr/>
        </p:nvCxnSpPr>
        <p:spPr>
          <a:xfrm flipV="1">
            <a:off x="5589852" y="1445342"/>
            <a:ext cx="1" cy="5102942"/>
          </a:xfrm>
          <a:prstGeom prst="line">
            <a:avLst/>
          </a:prstGeom>
          <a:ln w="76200">
            <a:prstDash val="sys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45926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Cyclic (BCH)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6"/>
                <a:ext cx="11121572" cy="23083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 but leave out </a:t>
                </a:r>
                <a14:m>
                  <m:oMath xmlns:m="http://schemas.openxmlformats.org/officeDocument/2006/math">
                    <m:r>
                      <a:rPr lang="en-US" sz="3600" b="0" i="1" smtClean="0">
                        <a:latin typeface="Cambria Math" panose="02040503050406030204" pitchFamily="18" charset="0"/>
                      </a:rPr>
                      <m:t>0</m:t>
                    </m:r>
                  </m:oMath>
                </a14:m>
                <a:endParaRPr lang="en-US" sz="3600" b="0" dirty="0"/>
              </a:p>
              <a:p>
                <a:pPr lvl="1"/>
                <a:r>
                  <a:rPr lang="en-CA" sz="3200" dirty="0"/>
                  <a:t>Take 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CA" sz="3200" dirty="0"/>
              </a:p>
              <a:p>
                <a:pPr marL="0" indent="0">
                  <a:buNone/>
                </a:pPr>
                <a:r>
                  <a:rPr lang="en-CA" sz="3600" dirty="0"/>
                  <a:t>Recall that every field has at least one primitive element </a:t>
                </a:r>
                <a14:m>
                  <m:oMath xmlns:m="http://schemas.openxmlformats.org/officeDocument/2006/math">
                    <m:r>
                      <a:rPr lang="en-US" sz="3600" b="0" i="1" smtClean="0">
                        <a:solidFill>
                          <a:schemeClr val="accent2">
                            <a:lumMod val="75000"/>
                          </a:schemeClr>
                        </a:solidFill>
                        <a:latin typeface="Cambria Math" panose="02040503050406030204" pitchFamily="18" charset="0"/>
                      </a:rPr>
                      <m:t>𝛼</m:t>
                    </m:r>
                  </m:oMath>
                </a14:m>
                <a:endParaRPr lang="en-CA" sz="3600" dirty="0"/>
              </a:p>
              <a:p>
                <a:pPr lvl="1"/>
                <a:r>
                  <a:rPr lang="en-CA" sz="2800" dirty="0"/>
                  <a:t>Non-zero elements of field are </a:t>
                </a:r>
                <a14:m>
                  <m:oMath xmlns:m="http://schemas.openxmlformats.org/officeDocument/2006/math">
                    <m:r>
                      <a:rPr lang="en-US" sz="2800" b="0" i="1" smtClean="0">
                        <a:solidFill>
                          <a:schemeClr val="accent2">
                            <a:lumMod val="75000"/>
                          </a:schemeClr>
                        </a:solidFill>
                        <a:latin typeface="Cambria Math" panose="02040503050406030204" pitchFamily="18" charset="0"/>
                      </a:rPr>
                      <m:t>𝛼</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=1</m:t>
                    </m:r>
                  </m:oMath>
                </a14:m>
                <a:endParaRPr lang="en-CA" sz="28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6"/>
                <a:ext cx="11121572" cy="2308347"/>
              </a:xfrm>
              <a:blipFill>
                <a:blip r:embed="rId2"/>
                <a:stretch>
                  <a:fillRect l="-1644" t="-5541" b="-26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08288D8-5C39-412E-B6DB-DA9825EC555A}"/>
                  </a:ext>
                </a:extLst>
              </p:cNvPr>
              <p:cNvSpPr/>
              <p:nvPr/>
            </p:nvSpPr>
            <p:spPr>
              <a:xfrm>
                <a:off x="250092" y="3549133"/>
                <a:ext cx="7003712" cy="360932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       </m:t>
                      </m:r>
                      <m:nary>
                        <m:naryPr>
                          <m:chr m:val="∑"/>
                          <m:ctrlPr>
                            <a:rPr lang="en-US" sz="3200" b="0" i="1" smtClean="0">
                              <a:solidFill>
                                <a:schemeClr val="tx1"/>
                              </a:solidFill>
                              <a:latin typeface="Cambria Math" panose="02040503050406030204" pitchFamily="18" charset="0"/>
                            </a:rPr>
                          </m:ctrlPr>
                        </m:naryPr>
                        <m:sub>
                          <m:r>
                            <a:rPr lang="en-US" sz="3200" b="0" i="1" smtClean="0">
                              <a:solidFill>
                                <a:schemeClr val="tx1"/>
                              </a:solidFill>
                              <a:latin typeface="Cambria Math" panose="02040503050406030204" pitchFamily="18" charset="0"/>
                            </a:rPr>
                            <m:t>𝑗</m:t>
                          </m:r>
                          <m:r>
                            <a:rPr lang="en-US" sz="3200" b="0" i="1" smtClean="0">
                              <a:solidFill>
                                <a:schemeClr val="tx1"/>
                              </a:solidFill>
                              <a:latin typeface="Cambria Math" panose="02040503050406030204" pitchFamily="18" charset="0"/>
                            </a:rPr>
                            <m:t>=0</m:t>
                          </m:r>
                        </m:sub>
                        <m:sup>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−1</m:t>
                          </m:r>
                        </m:sup>
                        <m:e>
                          <m:sSup>
                            <m:sSupPr>
                              <m:ctrlPr>
                                <a:rPr lang="en-US" sz="3200" b="0" i="1" smtClean="0">
                                  <a:solidFill>
                                    <a:schemeClr val="tx1"/>
                                  </a:solidFill>
                                  <a:latin typeface="Cambria Math" panose="02040503050406030204" pitchFamily="18" charset="0"/>
                                </a:rPr>
                              </m:ctrlPr>
                            </m:sSupPr>
                            <m:e>
                              <m:r>
                                <a:rPr lang="en-US" sz="3200" b="0" i="1" smtClean="0">
                                  <a:solidFill>
                                    <a:srgbClr val="C09200"/>
                                  </a:solidFill>
                                  <a:latin typeface="Cambria Math" panose="02040503050406030204" pitchFamily="18" charset="0"/>
                                </a:rPr>
                                <m:t>𝛼</m:t>
                              </m:r>
                            </m:e>
                            <m:sup>
                              <m:r>
                                <a:rPr lang="en-US" sz="3200" b="0" i="1" smtClean="0">
                                  <a:solidFill>
                                    <a:schemeClr val="tx1"/>
                                  </a:solidFill>
                                  <a:latin typeface="Cambria Math" panose="02040503050406030204" pitchFamily="18" charset="0"/>
                                </a:rPr>
                                <m:t>𝑗</m:t>
                              </m:r>
                            </m:sup>
                          </m:sSup>
                        </m:e>
                      </m:nary>
                      <m:r>
                        <a:rPr lang="en-US" sz="3200" b="0" i="1" smtClean="0">
                          <a:solidFill>
                            <a:schemeClr val="tx1"/>
                          </a:solidFill>
                          <a:latin typeface="Cambria Math" panose="02040503050406030204" pitchFamily="18" charset="0"/>
                        </a:rPr>
                        <m:t>   =</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0</m:t>
                          </m:r>
                        </m:sup>
                      </m:sSup>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1</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𝑛</m:t>
                          </m:r>
                          <m:r>
                            <a:rPr lang="en-US" sz="3200" b="0" i="1" smtClean="0">
                              <a:latin typeface="Cambria Math" panose="02040503050406030204" pitchFamily="18" charset="0"/>
                            </a:rPr>
                            <m:t>−1</m:t>
                          </m:r>
                        </m:sup>
                      </m:sSup>
                    </m:oMath>
                  </m:oMathPara>
                </a14:m>
                <a:endParaRPr lang="en-CA" sz="3200" dirty="0">
                  <a:solidFill>
                    <a:schemeClr val="tx1"/>
                  </a:solidFill>
                </a:endParaRPr>
              </a:p>
              <a:p>
                <a:pPr/>
                <a14:m>
                  <m:oMathPara xmlns:m="http://schemas.openxmlformats.org/officeDocument/2006/math">
                    <m:oMathParaPr>
                      <m:jc m:val="left"/>
                    </m:oMathParaPr>
                    <m:oMath xmlns:m="http://schemas.openxmlformats.org/officeDocument/2006/math">
                      <m:r>
                        <a:rPr lang="en-US" sz="3200" i="1">
                          <a:solidFill>
                            <a:srgbClr val="C09200"/>
                          </a:solidFill>
                          <a:latin typeface="Cambria Math" panose="02040503050406030204" pitchFamily="18" charset="0"/>
                        </a:rPr>
                        <m:t>𝛼</m:t>
                      </m:r>
                      <m:d>
                        <m:dPr>
                          <m:ctrlPr>
                            <a:rPr lang="en-US" sz="3200" b="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𝑗</m:t>
                                  </m:r>
                                </m:sup>
                              </m:sSup>
                            </m:e>
                          </m:nary>
                        </m:e>
                      </m:d>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1</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3</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𝑛</m:t>
                          </m:r>
                        </m:sup>
                      </m:sSup>
                    </m:oMath>
                  </m:oMathPara>
                </a14:m>
                <a:endParaRPr lang="en-CA" sz="3200" dirty="0"/>
              </a:p>
              <a:p>
                <a:endParaRPr lang="en-CA" sz="3200" dirty="0">
                  <a:solidFill>
                    <a:schemeClr val="tx1"/>
                  </a:solidFill>
                </a:endParaRPr>
              </a:p>
            </p:txBody>
          </p:sp>
        </mc:Choice>
        <mc:Fallback xmlns="">
          <p:sp>
            <p:nvSpPr>
              <p:cNvPr id="4" name="Rectangle 3">
                <a:extLst>
                  <a:ext uri="{FF2B5EF4-FFF2-40B4-BE49-F238E27FC236}">
                    <a16:creationId xmlns:a16="http://schemas.microsoft.com/office/drawing/2014/main" id="{B08288D8-5C39-412E-B6DB-DA9825EC555A}"/>
                  </a:ext>
                </a:extLst>
              </p:cNvPr>
              <p:cNvSpPr>
                <a:spLocks noRot="1" noChangeAspect="1" noMove="1" noResize="1" noEditPoints="1" noAdjustHandles="1" noChangeArrowheads="1" noChangeShapeType="1" noTextEdit="1"/>
              </p:cNvSpPr>
              <p:nvPr/>
            </p:nvSpPr>
            <p:spPr>
              <a:xfrm>
                <a:off x="250092" y="3549133"/>
                <a:ext cx="7003712" cy="360932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1B46FA5-034C-4396-9B5D-714A71084C8A}"/>
                  </a:ext>
                </a:extLst>
              </p:cNvPr>
              <p:cNvSpPr/>
              <p:nvPr/>
            </p:nvSpPr>
            <p:spPr>
              <a:xfrm>
                <a:off x="7453044" y="3890124"/>
                <a:ext cx="4597605" cy="1662315"/>
              </a:xfrm>
              <a:prstGeom prst="rect">
                <a:avLst/>
              </a:prstGeom>
            </p:spPr>
            <p:txBody>
              <a:bodyPr wrap="none">
                <a:spAutoFit/>
              </a:bodyPr>
              <a:lstStyle/>
              <a:p>
                <a14:m>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𝑗</m:t>
                                </m:r>
                              </m:sup>
                            </m:sSup>
                          </m:e>
                        </m:nary>
                      </m:e>
                    </m:d>
                    <m:r>
                      <a:rPr lang="en-US" sz="3200" b="0" i="1" smtClean="0">
                        <a:solidFill>
                          <a:schemeClr val="tx1"/>
                        </a:solidFill>
                        <a:latin typeface="Cambria Math" panose="02040503050406030204" pitchFamily="18" charset="0"/>
                      </a:rPr>
                      <m:t>=</m:t>
                    </m:r>
                    <m:r>
                      <a:rPr lang="en-US" sz="3200" i="1">
                        <a:solidFill>
                          <a:srgbClr val="C09200"/>
                        </a:solidFill>
                        <a:latin typeface="Cambria Math" panose="02040503050406030204" pitchFamily="18" charset="0"/>
                      </a:rPr>
                      <m:t>𝛼</m:t>
                    </m:r>
                    <m:d>
                      <m:dPr>
                        <m:ctrlPr>
                          <a:rPr lang="en-US" sz="3200" b="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𝑗</m:t>
                                </m:r>
                              </m:sup>
                            </m:sSup>
                          </m:e>
                        </m:nary>
                      </m:e>
                    </m:d>
                  </m:oMath>
                </a14:m>
                <a:r>
                  <a:rPr lang="en-US" sz="3200" b="0" dirty="0"/>
                  <a:t> </a:t>
                </a:r>
              </a:p>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                 </m:t>
                      </m:r>
                      <m:r>
                        <a:rPr lang="en-US" sz="3200" b="0" i="1" smtClean="0">
                          <a:latin typeface="Cambria Math" panose="02040503050406030204" pitchFamily="18" charset="0"/>
                        </a:rPr>
                        <m:t>𝑆</m:t>
                      </m:r>
                      <m:r>
                        <a:rPr lang="en-US" sz="3200" b="0" i="1" smtClean="0">
                          <a:latin typeface="Cambria Math" panose="02040503050406030204" pitchFamily="18" charset="0"/>
                        </a:rPr>
                        <m:t>=</m:t>
                      </m:r>
                      <m:r>
                        <a:rPr lang="en-US" sz="3200" i="1">
                          <a:solidFill>
                            <a:srgbClr val="C09200"/>
                          </a:solidFill>
                          <a:latin typeface="Cambria Math" panose="02040503050406030204" pitchFamily="18" charset="0"/>
                        </a:rPr>
                        <m:t>𝛼</m:t>
                      </m:r>
                      <m:r>
                        <a:rPr lang="en-US" sz="3200" b="0" i="1" smtClean="0">
                          <a:latin typeface="Cambria Math" panose="02040503050406030204" pitchFamily="18" charset="0"/>
                        </a:rPr>
                        <m:t>𝑆</m:t>
                      </m:r>
                    </m:oMath>
                  </m:oMathPara>
                </a14:m>
                <a:endParaRPr lang="en-CA" sz="3200" dirty="0"/>
              </a:p>
              <a:p>
                <a:endParaRPr lang="en-CA" sz="3200" dirty="0">
                  <a:solidFill>
                    <a:schemeClr val="tx1"/>
                  </a:solidFill>
                </a:endParaRPr>
              </a:p>
            </p:txBody>
          </p:sp>
        </mc:Choice>
        <mc:Fallback xmlns="">
          <p:sp>
            <p:nvSpPr>
              <p:cNvPr id="5" name="Rectangle 4">
                <a:extLst>
                  <a:ext uri="{FF2B5EF4-FFF2-40B4-BE49-F238E27FC236}">
                    <a16:creationId xmlns:a16="http://schemas.microsoft.com/office/drawing/2014/main" id="{41B46FA5-034C-4396-9B5D-714A71084C8A}"/>
                  </a:ext>
                </a:extLst>
              </p:cNvPr>
              <p:cNvSpPr>
                <a:spLocks noRot="1" noChangeAspect="1" noMove="1" noResize="1" noEditPoints="1" noAdjustHandles="1" noChangeArrowheads="1" noChangeShapeType="1" noTextEdit="1"/>
              </p:cNvSpPr>
              <p:nvPr/>
            </p:nvSpPr>
            <p:spPr>
              <a:xfrm>
                <a:off x="7453044" y="3890124"/>
                <a:ext cx="4597605" cy="166231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8386494" y="5033124"/>
                <a:ext cx="2702791"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𝑗</m:t>
                                  </m:r>
                                </m:sup>
                              </m:sSup>
                            </m:e>
                          </m:nary>
                        </m:e>
                      </m:d>
                      <m:r>
                        <a:rPr lang="en-US" sz="3200" b="0" i="1" smtClean="0">
                          <a:latin typeface="Cambria Math" panose="02040503050406030204" pitchFamily="18" charset="0"/>
                        </a:rPr>
                        <m:t>=0</m:t>
                      </m:r>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8386494" y="5033124"/>
                <a:ext cx="2702791" cy="167776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801254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itle 1">
                <a:extLst>
                  <a:ext uri="{FF2B5EF4-FFF2-40B4-BE49-F238E27FC236}">
                    <a16:creationId xmlns:a16="http://schemas.microsoft.com/office/drawing/2014/main" id="{B72B30E0-DF13-43B9-B4CE-F1DEE97B33F8}"/>
                  </a:ext>
                </a:extLst>
              </p:cNvPr>
              <p:cNvSpPr txBox="1">
                <a:spLocks/>
              </p:cNvSpPr>
              <p:nvPr/>
            </p:nvSpPr>
            <p:spPr>
              <a:xfrm>
                <a:off x="535405" y="3805989"/>
                <a:ext cx="11849100" cy="10017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𝔽</m:t>
                        </m:r>
                      </m:e>
                      <m:sub>
                        <m:r>
                          <a:rPr lang="en-US" sz="6000" b="0" i="1" smtClean="0">
                            <a:latin typeface="Cambria Math" panose="02040503050406030204" pitchFamily="18" charset="0"/>
                          </a:rPr>
                          <m:t>𝑞</m:t>
                        </m:r>
                      </m:sub>
                    </m:sSub>
                    <m:d>
                      <m:dPr>
                        <m:begChr m:val="["/>
                        <m:endChr m:val="]"/>
                        <m:ctrlPr>
                          <a:rPr lang="en-US" sz="6000" i="1" smtClean="0">
                            <a:solidFill>
                              <a:schemeClr val="tx1"/>
                            </a:solidFill>
                            <a:latin typeface="Cambria Math" panose="02040503050406030204" pitchFamily="18" charset="0"/>
                          </a:rPr>
                        </m:ctrlPr>
                      </m:dPr>
                      <m:e>
                        <m:r>
                          <a:rPr lang="en-US" sz="6000" i="1" smtClean="0">
                            <a:solidFill>
                              <a:srgbClr val="0070C0"/>
                            </a:solidFill>
                            <a:latin typeface="Cambria Math" panose="02040503050406030204" pitchFamily="18" charset="0"/>
                          </a:rPr>
                          <m:t>𝑥</m:t>
                        </m:r>
                      </m:e>
                    </m:d>
                  </m:oMath>
                </a14:m>
                <a:r>
                  <a:rPr lang="en-CA" sz="6000" dirty="0">
                    <a:solidFill>
                      <a:srgbClr val="FF0000"/>
                    </a:solidFill>
                  </a:rPr>
                  <a:t> </a:t>
                </a:r>
                <a14:m>
                  <m:oMath xmlns:m="http://schemas.openxmlformats.org/officeDocument/2006/math">
                    <m:r>
                      <a:rPr lang="en-US" sz="6000" b="0" i="0" smtClean="0">
                        <a:latin typeface="Cambria Math" panose="02040503050406030204" pitchFamily="18" charset="0"/>
                      </a:rPr>
                      <m:t>      </m:t>
                    </m:r>
                    <m:r>
                      <a:rPr lang="en-US" sz="6000" i="1" smtClean="0">
                        <a:latin typeface="Cambria Math" panose="02040503050406030204" pitchFamily="18" charset="0"/>
                      </a:rPr>
                      <m:t>𝛼</m:t>
                    </m:r>
                    <m:r>
                      <a:rPr lang="en-US" sz="6000" i="1">
                        <a:latin typeface="Cambria Math" panose="02040503050406030204" pitchFamily="18" charset="0"/>
                      </a:rPr>
                      <m:t>+</m:t>
                    </m:r>
                    <m:r>
                      <a:rPr lang="en-US" sz="6000" b="0" i="1" smtClean="0">
                        <a:latin typeface="Cambria Math" panose="02040503050406030204" pitchFamily="18" charset="0"/>
                      </a:rPr>
                      <m:t>7.5</m:t>
                    </m:r>
                    <m:r>
                      <a:rPr lang="en-US" sz="6000" i="1">
                        <a:solidFill>
                          <a:srgbClr val="0070C0"/>
                        </a:solidFill>
                        <a:latin typeface="Cambria Math" panose="02040503050406030204" pitchFamily="18" charset="0"/>
                      </a:rPr>
                      <m:t>𝑥</m:t>
                    </m:r>
                    <m:r>
                      <a:rPr lang="en-US" sz="6000" b="0" i="1" smtClean="0">
                        <a:latin typeface="Cambria Math" panose="02040503050406030204" pitchFamily="18" charset="0"/>
                      </a:rPr>
                      <m:t>−0.2</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+6.2</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6</m:t>
                        </m:r>
                      </m:sup>
                    </m:sSup>
                  </m:oMath>
                </a14:m>
                <a:endParaRPr lang="en-CA" sz="6000" dirty="0">
                  <a:solidFill>
                    <a:srgbClr val="FF0000"/>
                  </a:solidFill>
                </a:endParaRPr>
              </a:p>
            </p:txBody>
          </p:sp>
        </mc:Choice>
        <mc:Fallback xmlns="">
          <p:sp>
            <p:nvSpPr>
              <p:cNvPr id="35" name="Title 1">
                <a:extLst>
                  <a:ext uri="{FF2B5EF4-FFF2-40B4-BE49-F238E27FC236}">
                    <a16:creationId xmlns:a16="http://schemas.microsoft.com/office/drawing/2014/main" id="{B72B30E0-DF13-43B9-B4CE-F1DEE97B33F8}"/>
                  </a:ext>
                </a:extLst>
              </p:cNvPr>
              <p:cNvSpPr txBox="1">
                <a:spLocks noRot="1" noChangeAspect="1" noMove="1" noResize="1" noEditPoints="1" noAdjustHandles="1" noChangeArrowheads="1" noChangeShapeType="1" noTextEdit="1"/>
              </p:cNvSpPr>
              <p:nvPr/>
            </p:nvSpPr>
            <p:spPr>
              <a:xfrm>
                <a:off x="535405" y="3805989"/>
                <a:ext cx="11849100" cy="1001713"/>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itle 1">
                <a:extLst>
                  <a:ext uri="{FF2B5EF4-FFF2-40B4-BE49-F238E27FC236}">
                    <a16:creationId xmlns:a16="http://schemas.microsoft.com/office/drawing/2014/main" id="{6D22038E-A308-4C0F-80E7-CECA8F4D607D}"/>
                  </a:ext>
                </a:extLst>
              </p:cNvPr>
              <p:cNvSpPr txBox="1">
                <a:spLocks/>
              </p:cNvSpPr>
              <p:nvPr/>
            </p:nvSpPr>
            <p:spPr>
              <a:xfrm>
                <a:off x="584534" y="594561"/>
                <a:ext cx="8439150" cy="990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d>
                        <m:dPr>
                          <m:begChr m:val="["/>
                          <m:endChr m:val="]"/>
                          <m:ctrlPr>
                            <a:rPr lang="en-US" sz="6000" b="0" i="1" smtClean="0">
                              <a:solidFill>
                                <a:schemeClr val="tx1"/>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a:rPr lang="en-US" sz="6000" b="0" i="1" smtClean="0">
                          <a:solidFill>
                            <a:schemeClr val="tx1"/>
                          </a:solidFill>
                          <a:latin typeface="Cambria Math" panose="02040503050406030204" pitchFamily="18" charset="0"/>
                        </a:rPr>
                        <m:t>     </m:t>
                      </m:r>
                      <m:r>
                        <a:rPr lang="en-US" sz="6000" i="1">
                          <a:latin typeface="Cambria Math" panose="02040503050406030204" pitchFamily="18" charset="0"/>
                        </a:rPr>
                        <m:t>1+</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3</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4</m:t>
                          </m:r>
                        </m:sup>
                      </m:sSup>
                    </m:oMath>
                  </m:oMathPara>
                </a14:m>
                <a:endParaRPr lang="en-CA" sz="6000" dirty="0"/>
              </a:p>
              <a:p>
                <a:endParaRPr lang="en-CA" sz="6000" dirty="0">
                  <a:solidFill>
                    <a:srgbClr val="FF0000"/>
                  </a:solidFill>
                </a:endParaRPr>
              </a:p>
            </p:txBody>
          </p:sp>
        </mc:Choice>
        <mc:Fallback xmlns="">
          <p:sp>
            <p:nvSpPr>
              <p:cNvPr id="40" name="Title 1">
                <a:extLst>
                  <a:ext uri="{FF2B5EF4-FFF2-40B4-BE49-F238E27FC236}">
                    <a16:creationId xmlns:a16="http://schemas.microsoft.com/office/drawing/2014/main" id="{6D22038E-A308-4C0F-80E7-CECA8F4D607D}"/>
                  </a:ext>
                </a:extLst>
              </p:cNvPr>
              <p:cNvSpPr txBox="1">
                <a:spLocks noRot="1" noChangeAspect="1" noMove="1" noResize="1" noEditPoints="1" noAdjustHandles="1" noChangeArrowheads="1" noChangeShapeType="1" noTextEdit="1"/>
              </p:cNvSpPr>
              <p:nvPr/>
            </p:nvSpPr>
            <p:spPr>
              <a:xfrm>
                <a:off x="584534" y="594561"/>
                <a:ext cx="8439150" cy="990600"/>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9841708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Cyclic (BCH)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6"/>
                <a:ext cx="11121572" cy="23083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 but leave out </a:t>
                </a:r>
                <a14:m>
                  <m:oMath xmlns:m="http://schemas.openxmlformats.org/officeDocument/2006/math">
                    <m:r>
                      <a:rPr lang="en-US" sz="3600" b="0" i="1" smtClean="0">
                        <a:latin typeface="Cambria Math" panose="02040503050406030204" pitchFamily="18" charset="0"/>
                      </a:rPr>
                      <m:t>0</m:t>
                    </m:r>
                  </m:oMath>
                </a14:m>
                <a:endParaRPr lang="en-US" sz="3600" b="0" dirty="0"/>
              </a:p>
              <a:p>
                <a:pPr lvl="1"/>
                <a:r>
                  <a:rPr lang="en-CA" sz="3200" dirty="0"/>
                  <a:t>Take 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CA" sz="3200" dirty="0"/>
              </a:p>
              <a:p>
                <a:pPr marL="0" indent="0">
                  <a:buNone/>
                </a:pPr>
                <a:r>
                  <a:rPr lang="en-CA" sz="3600" dirty="0"/>
                  <a:t>Recall that every field has at least one primitive element </a:t>
                </a:r>
                <a14:m>
                  <m:oMath xmlns:m="http://schemas.openxmlformats.org/officeDocument/2006/math">
                    <m:r>
                      <a:rPr lang="en-US" sz="3600" b="0" i="1" smtClean="0">
                        <a:solidFill>
                          <a:schemeClr val="accent2">
                            <a:lumMod val="75000"/>
                          </a:schemeClr>
                        </a:solidFill>
                        <a:latin typeface="Cambria Math" panose="02040503050406030204" pitchFamily="18" charset="0"/>
                      </a:rPr>
                      <m:t>𝛼</m:t>
                    </m:r>
                  </m:oMath>
                </a14:m>
                <a:endParaRPr lang="en-CA" sz="3600" dirty="0"/>
              </a:p>
              <a:p>
                <a:pPr lvl="1"/>
                <a:r>
                  <a:rPr lang="en-CA" sz="2800" dirty="0"/>
                  <a:t>Non-zero elements of field are </a:t>
                </a:r>
                <a14:m>
                  <m:oMath xmlns:m="http://schemas.openxmlformats.org/officeDocument/2006/math">
                    <m:r>
                      <a:rPr lang="en-US" sz="2800" b="0" i="1" smtClean="0">
                        <a:solidFill>
                          <a:schemeClr val="accent2">
                            <a:lumMod val="75000"/>
                          </a:schemeClr>
                        </a:solidFill>
                        <a:latin typeface="Cambria Math" panose="02040503050406030204" pitchFamily="18" charset="0"/>
                      </a:rPr>
                      <m:t>𝛼</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=1</m:t>
                    </m:r>
                  </m:oMath>
                </a14:m>
                <a:endParaRPr lang="en-CA" sz="28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6"/>
                <a:ext cx="11121572" cy="2308347"/>
              </a:xfrm>
              <a:blipFill>
                <a:blip r:embed="rId2"/>
                <a:stretch>
                  <a:fillRect l="-1644" t="-5541" b="-26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42594" y="369433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42594" y="3694333"/>
                <a:ext cx="6314870" cy="1677767"/>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689B3C1-6377-46D7-8016-32E196904CD9}"/>
                  </a:ext>
                </a:extLst>
              </p:cNvPr>
              <p:cNvSpPr/>
              <p:nvPr/>
            </p:nvSpPr>
            <p:spPr>
              <a:xfrm>
                <a:off x="271194" y="5618383"/>
                <a:ext cx="3456267" cy="823752"/>
              </a:xfrm>
              <a:prstGeom prst="rect">
                <a:avLst/>
              </a:prstGeom>
              <a:ln w="38100">
                <a:solidFill>
                  <a:schemeClr val="tx1"/>
                </a:solidFill>
              </a:ln>
            </p:spPr>
            <p:txBody>
              <a:bodyPr wrap="none">
                <a:spAutoFit/>
              </a:bodyPr>
              <a:lstStyle/>
              <a:p>
                <a14:m>
                  <m:oMath xmlns:m="http://schemas.openxmlformats.org/officeDocument/2006/math">
                    <m:d>
                      <m:dPr>
                        <m:ctrlPr>
                          <a:rPr lang="en-US" sz="4000" i="1" smtClean="0">
                            <a:latin typeface="Cambria Math" panose="02040503050406030204" pitchFamily="18" charset="0"/>
                          </a:rPr>
                        </m:ctrlPr>
                      </m:dPr>
                      <m:e>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=0</m:t>
                            </m:r>
                          </m:sub>
                          <m:sup>
                            <m:r>
                              <a:rPr lang="en-US" sz="4000" i="1">
                                <a:latin typeface="Cambria Math" panose="02040503050406030204" pitchFamily="18" charset="0"/>
                              </a:rPr>
                              <m:t>𝑛</m:t>
                            </m:r>
                            <m:r>
                              <a:rPr lang="en-US" sz="4000" i="1">
                                <a:latin typeface="Cambria Math" panose="02040503050406030204" pitchFamily="18" charset="0"/>
                              </a:rPr>
                              <m:t>−1</m:t>
                            </m:r>
                          </m:sup>
                          <m:e>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i="1">
                                    <a:latin typeface="Cambria Math" panose="02040503050406030204" pitchFamily="18" charset="0"/>
                                  </a:rPr>
                                  <m:t>𝑗</m:t>
                                </m:r>
                              </m:sup>
                            </m:sSup>
                          </m:e>
                        </m:nary>
                      </m:e>
                    </m:d>
                    <m:r>
                      <a:rPr lang="en-US" sz="4000" b="0" i="1" smtClean="0">
                        <a:latin typeface="Cambria Math" panose="02040503050406030204" pitchFamily="18" charset="0"/>
                      </a:rPr>
                      <m:t>=0</m:t>
                    </m:r>
                  </m:oMath>
                </a14:m>
                <a:r>
                  <a:rPr lang="en-CA" sz="4000" dirty="0"/>
                  <a:t> </a:t>
                </a:r>
              </a:p>
            </p:txBody>
          </p:sp>
        </mc:Choice>
        <mc:Fallback xmlns="">
          <p:sp>
            <p:nvSpPr>
              <p:cNvPr id="7" name="Rectangle 6">
                <a:extLst>
                  <a:ext uri="{FF2B5EF4-FFF2-40B4-BE49-F238E27FC236}">
                    <a16:creationId xmlns:a16="http://schemas.microsoft.com/office/drawing/2014/main" id="{1689B3C1-6377-46D7-8016-32E196904CD9}"/>
                  </a:ext>
                </a:extLst>
              </p:cNvPr>
              <p:cNvSpPr>
                <a:spLocks noRot="1" noChangeAspect="1" noMove="1" noResize="1" noEditPoints="1" noAdjustHandles="1" noChangeArrowheads="1" noChangeShapeType="1" noTextEdit="1"/>
              </p:cNvSpPr>
              <p:nvPr/>
            </p:nvSpPr>
            <p:spPr>
              <a:xfrm>
                <a:off x="271194" y="5618383"/>
                <a:ext cx="3456267" cy="82375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DDF07D8-5F48-4E70-8987-70A31CF187F5}"/>
                  </a:ext>
                </a:extLst>
              </p:cNvPr>
              <p:cNvSpPr/>
              <p:nvPr/>
            </p:nvSpPr>
            <p:spPr>
              <a:xfrm>
                <a:off x="6412597" y="3911525"/>
                <a:ext cx="5891485" cy="3462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3200" i="1" smtClean="0">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𝑖𝑗</m:t>
                              </m:r>
                            </m:sup>
                          </m:sSup>
                        </m:e>
                      </m:nary>
                      <m:r>
                        <a:rPr lang="en-US" sz="3200" b="0" i="1" smtClean="0">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solidFill>
                                    <a:schemeClr val="tx1"/>
                                  </a:solidFill>
                                  <a:latin typeface="Cambria Math" panose="02040503050406030204" pitchFamily="18" charset="0"/>
                                </a:rPr>
                                <m:t>𝑛𝑘</m:t>
                              </m:r>
                              <m:r>
                                <a:rPr lang="en-US" sz="3200" i="1">
                                  <a:latin typeface="Cambria Math" panose="02040503050406030204" pitchFamily="18" charset="0"/>
                                </a:rPr>
                                <m:t>𝑗</m:t>
                              </m:r>
                            </m:sup>
                          </m:sSup>
                        </m:e>
                      </m:nary>
                      <m:r>
                        <a:rPr lang="en-US" sz="3200" b="0" i="1" smtClean="0">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sSup>
                                    <m:sSupPr>
                                      <m:ctrlPr>
                                        <a:rPr lang="en-US" sz="3200" i="1">
                                          <a:solidFill>
                                            <a:srgbClr val="C09200"/>
                                          </a:solidFill>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𝑛</m:t>
                                      </m:r>
                                    </m:sup>
                                  </m:sSup>
                                </m:e>
                              </m:d>
                            </m:e>
                            <m:sup>
                              <m:r>
                                <a:rPr lang="en-US" sz="3200" i="1">
                                  <a:latin typeface="Cambria Math" panose="02040503050406030204" pitchFamily="18" charset="0"/>
                                </a:rPr>
                                <m:t>𝑘𝑗</m:t>
                              </m:r>
                            </m:sup>
                          </m:sSup>
                        </m:e>
                      </m:nary>
                    </m:oMath>
                  </m:oMathPara>
                </a14:m>
                <a:endParaRPr lang="en-CA" sz="3200" dirty="0"/>
              </a:p>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b="0" i="1" smtClean="0">
                                  <a:solidFill>
                                    <a:schemeClr val="tx1"/>
                                  </a:solidFill>
                                  <a:latin typeface="Cambria Math" panose="02040503050406030204" pitchFamily="18" charset="0"/>
                                </a:rPr>
                                <m:t>1</m:t>
                              </m:r>
                            </m:e>
                            <m:sup>
                              <m:r>
                                <a:rPr lang="en-US" sz="3200" i="1">
                                  <a:latin typeface="Cambria Math" panose="02040503050406030204" pitchFamily="18" charset="0"/>
                                </a:rPr>
                                <m:t>𝑘𝑗</m:t>
                              </m:r>
                            </m:sup>
                          </m:sSup>
                        </m:e>
                      </m:nary>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r>
                            <a:rPr lang="en-US" sz="3200" b="0" i="1" smtClean="0">
                              <a:latin typeface="Cambria Math" panose="02040503050406030204" pitchFamily="18" charset="0"/>
                            </a:rPr>
                            <m:t>1</m:t>
                          </m:r>
                        </m:e>
                      </m:nary>
                      <m:r>
                        <a:rPr lang="en-US" sz="3200" b="0" i="1" smtClean="0">
                          <a:latin typeface="Cambria Math" panose="02040503050406030204" pitchFamily="18" charset="0"/>
                        </a:rPr>
                        <m:t>=</m:t>
                      </m:r>
                      <m:r>
                        <a:rPr lang="en-US" sz="3200" b="0" i="1" smtClean="0">
                          <a:latin typeface="Cambria Math" panose="02040503050406030204" pitchFamily="18" charset="0"/>
                        </a:rPr>
                        <m:t>𝑛</m:t>
                      </m:r>
                    </m:oMath>
                  </m:oMathPara>
                </a14:m>
                <a:endParaRPr lang="en-CA" sz="3200" dirty="0"/>
              </a:p>
              <a:p>
                <a:endParaRPr lang="en-CA" sz="3200" dirty="0"/>
              </a:p>
            </p:txBody>
          </p:sp>
        </mc:Choice>
        <mc:Fallback xmlns="">
          <p:sp>
            <p:nvSpPr>
              <p:cNvPr id="8" name="Rectangle 7">
                <a:extLst>
                  <a:ext uri="{FF2B5EF4-FFF2-40B4-BE49-F238E27FC236}">
                    <a16:creationId xmlns:a16="http://schemas.microsoft.com/office/drawing/2014/main" id="{EDDF07D8-5F48-4E70-8987-70A31CF187F5}"/>
                  </a:ext>
                </a:extLst>
              </p:cNvPr>
              <p:cNvSpPr>
                <a:spLocks noRot="1" noChangeAspect="1" noMove="1" noResize="1" noEditPoints="1" noAdjustHandles="1" noChangeArrowheads="1" noChangeShapeType="1" noTextEdit="1"/>
              </p:cNvSpPr>
              <p:nvPr/>
            </p:nvSpPr>
            <p:spPr>
              <a:xfrm>
                <a:off x="6412597" y="3911525"/>
                <a:ext cx="5891485" cy="3462999"/>
              </a:xfrm>
              <a:prstGeom prst="rect">
                <a:avLst/>
              </a:prstGeom>
              <a:blipFill>
                <a:blip r:embed="rId5"/>
                <a:stretch>
                  <a:fillRect/>
                </a:stretch>
              </a:blipFill>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01F3C378-888A-4CD1-A4F1-83BF87EADEAA}"/>
              </a:ext>
            </a:extLst>
          </p:cNvPr>
          <p:cNvCxnSpPr/>
          <p:nvPr/>
        </p:nvCxnSpPr>
        <p:spPr>
          <a:xfrm>
            <a:off x="-318052" y="35548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6BEBA8-6727-4CDA-A299-C26AC058DD1C}"/>
                  </a:ext>
                </a:extLst>
              </p:cNvPr>
              <p:cNvSpPr/>
              <p:nvPr/>
            </p:nvSpPr>
            <p:spPr>
              <a:xfrm>
                <a:off x="6346092" y="3486150"/>
                <a:ext cx="5922108" cy="584775"/>
              </a:xfrm>
              <a:prstGeom prst="rect">
                <a:avLst/>
              </a:prstGeom>
            </p:spPr>
            <p:txBody>
              <a:bodyPr wrap="square">
                <a:spAutoFit/>
              </a:bodyPr>
              <a:lstStyle/>
              <a:p>
                <a:r>
                  <a:rPr lang="en-US" sz="3200" dirty="0">
                    <a:solidFill>
                      <a:schemeClr val="tx1"/>
                    </a:solidFill>
                  </a:rPr>
                  <a:t>If </a:t>
                </a:r>
                <a14:m>
                  <m:oMath xmlns:m="http://schemas.openxmlformats.org/officeDocument/2006/math">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≠0 (</m:t>
                    </m:r>
                    <m:r>
                      <a:rPr lang="en-US" sz="3200" b="0" i="1" smtClean="0">
                        <a:solidFill>
                          <a:schemeClr val="tx1"/>
                        </a:solidFill>
                        <a:latin typeface="Cambria Math" panose="02040503050406030204" pitchFamily="18" charset="0"/>
                      </a:rPr>
                      <m:t>𝑚𝑜𝑑</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a14:m>
                <a:r>
                  <a:rPr lang="en-CA" sz="3200" dirty="0">
                    <a:solidFill>
                      <a:schemeClr val="tx1"/>
                    </a:solidFill>
                  </a:rPr>
                  <a:t>, </a:t>
                </a:r>
                <a:r>
                  <a:rPr lang="en-CA" sz="3200" dirty="0"/>
                  <a:t>then </a:t>
                </a:r>
                <a14:m>
                  <m:oMath xmlns:m="http://schemas.openxmlformats.org/officeDocument/2006/math">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𝑛𝑘</m:t>
                    </m:r>
                  </m:oMath>
                </a14:m>
                <a:endParaRPr lang="en-CA" sz="3200" dirty="0">
                  <a:solidFill>
                    <a:schemeClr val="tx1"/>
                  </a:solidFill>
                </a:endParaRPr>
              </a:p>
            </p:txBody>
          </p:sp>
        </mc:Choice>
        <mc:Fallback xmlns="">
          <p:sp>
            <p:nvSpPr>
              <p:cNvPr id="10" name="Rectangle 9">
                <a:extLst>
                  <a:ext uri="{FF2B5EF4-FFF2-40B4-BE49-F238E27FC236}">
                    <a16:creationId xmlns:a16="http://schemas.microsoft.com/office/drawing/2014/main" id="{B46BEBA8-6727-4CDA-A299-C26AC058DD1C}"/>
                  </a:ext>
                </a:extLst>
              </p:cNvPr>
              <p:cNvSpPr>
                <a:spLocks noRot="1" noChangeAspect="1" noMove="1" noResize="1" noEditPoints="1" noAdjustHandles="1" noChangeArrowheads="1" noChangeShapeType="1" noTextEdit="1"/>
              </p:cNvSpPr>
              <p:nvPr/>
            </p:nvSpPr>
            <p:spPr>
              <a:xfrm>
                <a:off x="6346092" y="3486150"/>
                <a:ext cx="5922108" cy="584775"/>
              </a:xfrm>
              <a:prstGeom prst="rect">
                <a:avLst/>
              </a:prstGeom>
              <a:blipFill>
                <a:blip r:embed="rId6"/>
                <a:stretch>
                  <a:fillRect l="-2572" t="-12500" b="-34375"/>
                </a:stretch>
              </a:blipFill>
            </p:spPr>
            <p:txBody>
              <a:bodyPr/>
              <a:lstStyle/>
              <a:p>
                <a:r>
                  <a:rPr lang="en-CA">
                    <a:noFill/>
                  </a:rPr>
                  <a:t> </a:t>
                </a:r>
              </a:p>
            </p:txBody>
          </p:sp>
        </mc:Fallback>
      </mc:AlternateContent>
    </p:spTree>
    <p:extLst>
      <p:ext uri="{BB962C8B-B14F-4D97-AF65-F5344CB8AC3E}">
        <p14:creationId xmlns:p14="http://schemas.microsoft.com/office/powerpoint/2010/main" val="2578828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Cyclic (BCH)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6"/>
                <a:ext cx="11121572" cy="23083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 but leave out </a:t>
                </a:r>
                <a14:m>
                  <m:oMath xmlns:m="http://schemas.openxmlformats.org/officeDocument/2006/math">
                    <m:r>
                      <a:rPr lang="en-US" sz="3600" b="0" i="1" smtClean="0">
                        <a:latin typeface="Cambria Math" panose="02040503050406030204" pitchFamily="18" charset="0"/>
                      </a:rPr>
                      <m:t>0</m:t>
                    </m:r>
                  </m:oMath>
                </a14:m>
                <a:endParaRPr lang="en-US" sz="3600" b="0" dirty="0"/>
              </a:p>
              <a:p>
                <a:pPr lvl="1"/>
                <a:r>
                  <a:rPr lang="en-CA" sz="3200" dirty="0"/>
                  <a:t>Take codeword length </a:t>
                </a:r>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CA" sz="3200" dirty="0"/>
              </a:p>
              <a:p>
                <a:pPr marL="0" indent="0">
                  <a:buNone/>
                </a:pPr>
                <a:r>
                  <a:rPr lang="en-CA" sz="3600" dirty="0"/>
                  <a:t>Recall that every field has at least one primitive element </a:t>
                </a:r>
                <a14:m>
                  <m:oMath xmlns:m="http://schemas.openxmlformats.org/officeDocument/2006/math">
                    <m:r>
                      <a:rPr lang="en-US" sz="3600" b="0" i="1" smtClean="0">
                        <a:solidFill>
                          <a:schemeClr val="accent2">
                            <a:lumMod val="75000"/>
                          </a:schemeClr>
                        </a:solidFill>
                        <a:latin typeface="Cambria Math" panose="02040503050406030204" pitchFamily="18" charset="0"/>
                      </a:rPr>
                      <m:t>𝛼</m:t>
                    </m:r>
                  </m:oMath>
                </a14:m>
                <a:endParaRPr lang="en-CA" sz="3600" dirty="0"/>
              </a:p>
              <a:p>
                <a:pPr lvl="1"/>
                <a:r>
                  <a:rPr lang="en-CA" sz="2800" dirty="0"/>
                  <a:t>Non-zero elements of field are </a:t>
                </a:r>
                <a14:m>
                  <m:oMath xmlns:m="http://schemas.openxmlformats.org/officeDocument/2006/math">
                    <m:r>
                      <a:rPr lang="en-US" sz="2800" b="0" i="1" smtClean="0">
                        <a:solidFill>
                          <a:schemeClr val="accent2">
                            <a:lumMod val="75000"/>
                          </a:schemeClr>
                        </a:solidFill>
                        <a:latin typeface="Cambria Math" panose="02040503050406030204" pitchFamily="18" charset="0"/>
                      </a:rPr>
                      <m:t>𝛼</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chemeClr val="accent2">
                                <a:lumMod val="75000"/>
                              </a:schemeClr>
                            </a:solidFill>
                            <a:latin typeface="Cambria Math" panose="02040503050406030204" pitchFamily="18" charset="0"/>
                          </a:rPr>
                          <m:t>𝛼</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=1</m:t>
                    </m:r>
                  </m:oMath>
                </a14:m>
                <a:endParaRPr lang="en-CA" sz="28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6"/>
                <a:ext cx="11121572" cy="2308347"/>
              </a:xfrm>
              <a:blipFill>
                <a:blip r:embed="rId2"/>
                <a:stretch>
                  <a:fillRect l="-1644" t="-5541" b="-26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08288D8-5C39-412E-B6DB-DA9825EC555A}"/>
                  </a:ext>
                </a:extLst>
              </p:cNvPr>
              <p:cNvSpPr/>
              <p:nvPr/>
            </p:nvSpPr>
            <p:spPr>
              <a:xfrm>
                <a:off x="6346092" y="3486150"/>
                <a:ext cx="5922108" cy="584775"/>
              </a:xfrm>
              <a:prstGeom prst="rect">
                <a:avLst/>
              </a:prstGeom>
            </p:spPr>
            <p:txBody>
              <a:bodyPr wrap="square">
                <a:spAutoFit/>
              </a:bodyPr>
              <a:lstStyle/>
              <a:p>
                <a:r>
                  <a:rPr lang="en-US" sz="3200" dirty="0">
                    <a:solidFill>
                      <a:schemeClr val="tx1"/>
                    </a:solidFill>
                  </a:rPr>
                  <a:t>If </a:t>
                </a:r>
                <a14:m>
                  <m:oMath xmlns:m="http://schemas.openxmlformats.org/officeDocument/2006/math">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≠0 (</m:t>
                    </m:r>
                    <m:r>
                      <a:rPr lang="en-US" sz="3200" b="0" i="1" smtClean="0">
                        <a:solidFill>
                          <a:schemeClr val="tx1"/>
                        </a:solidFill>
                        <a:latin typeface="Cambria Math" panose="02040503050406030204" pitchFamily="18" charset="0"/>
                      </a:rPr>
                      <m:t>𝑚𝑜𝑑</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a14:m>
                <a:r>
                  <a:rPr lang="en-CA" sz="3200" dirty="0">
                    <a:solidFill>
                      <a:schemeClr val="tx1"/>
                    </a:solidFill>
                  </a:rPr>
                  <a:t>, </a:t>
                </a:r>
                <a:r>
                  <a:rPr lang="en-CA" sz="3200" dirty="0"/>
                  <a:t>then </a:t>
                </a:r>
                <a14:m>
                  <m:oMath xmlns:m="http://schemas.openxmlformats.org/officeDocument/2006/math">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𝑛𝑘</m:t>
                    </m:r>
                    <m:r>
                      <a:rPr lang="en-US" sz="3200" b="0" i="1" smtClean="0">
                        <a:latin typeface="Cambria Math" panose="02040503050406030204" pitchFamily="18" charset="0"/>
                      </a:rPr>
                      <m:t>+</m:t>
                    </m:r>
                    <m:r>
                      <a:rPr lang="en-US" sz="3200" b="0" i="1" smtClean="0">
                        <a:latin typeface="Cambria Math" panose="02040503050406030204" pitchFamily="18" charset="0"/>
                      </a:rPr>
                      <m:t>h</m:t>
                    </m:r>
                  </m:oMath>
                </a14:m>
                <a:endParaRPr lang="en-CA" sz="3200" dirty="0">
                  <a:solidFill>
                    <a:schemeClr val="tx1"/>
                  </a:solidFill>
                </a:endParaRPr>
              </a:p>
            </p:txBody>
          </p:sp>
        </mc:Choice>
        <mc:Fallback xmlns="">
          <p:sp>
            <p:nvSpPr>
              <p:cNvPr id="4" name="Rectangle 3">
                <a:extLst>
                  <a:ext uri="{FF2B5EF4-FFF2-40B4-BE49-F238E27FC236}">
                    <a16:creationId xmlns:a16="http://schemas.microsoft.com/office/drawing/2014/main" id="{B08288D8-5C39-412E-B6DB-DA9825EC555A}"/>
                  </a:ext>
                </a:extLst>
              </p:cNvPr>
              <p:cNvSpPr>
                <a:spLocks noRot="1" noChangeAspect="1" noMove="1" noResize="1" noEditPoints="1" noAdjustHandles="1" noChangeArrowheads="1" noChangeShapeType="1" noTextEdit="1"/>
              </p:cNvSpPr>
              <p:nvPr/>
            </p:nvSpPr>
            <p:spPr>
              <a:xfrm>
                <a:off x="6346092" y="3486150"/>
                <a:ext cx="5922108" cy="584775"/>
              </a:xfrm>
              <a:prstGeom prst="rect">
                <a:avLst/>
              </a:prstGeom>
              <a:blipFill>
                <a:blip r:embed="rId3"/>
                <a:stretch>
                  <a:fillRect l="-2572" t="-12500" b="-343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42594" y="369433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42594" y="3694333"/>
                <a:ext cx="6314870" cy="167776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689B3C1-6377-46D7-8016-32E196904CD9}"/>
                  </a:ext>
                </a:extLst>
              </p:cNvPr>
              <p:cNvSpPr/>
              <p:nvPr/>
            </p:nvSpPr>
            <p:spPr>
              <a:xfrm>
                <a:off x="271194" y="5618383"/>
                <a:ext cx="3456267" cy="823752"/>
              </a:xfrm>
              <a:prstGeom prst="rect">
                <a:avLst/>
              </a:prstGeom>
              <a:ln w="38100">
                <a:solidFill>
                  <a:schemeClr val="tx1"/>
                </a:solidFill>
              </a:ln>
            </p:spPr>
            <p:txBody>
              <a:bodyPr wrap="none">
                <a:spAutoFit/>
              </a:bodyPr>
              <a:lstStyle/>
              <a:p>
                <a14:m>
                  <m:oMath xmlns:m="http://schemas.openxmlformats.org/officeDocument/2006/math">
                    <m:d>
                      <m:dPr>
                        <m:ctrlPr>
                          <a:rPr lang="en-US" sz="4000" i="1" smtClean="0">
                            <a:latin typeface="Cambria Math" panose="02040503050406030204" pitchFamily="18" charset="0"/>
                          </a:rPr>
                        </m:ctrlPr>
                      </m:dPr>
                      <m:e>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=0</m:t>
                            </m:r>
                          </m:sub>
                          <m:sup>
                            <m:r>
                              <a:rPr lang="en-US" sz="4000" i="1">
                                <a:latin typeface="Cambria Math" panose="02040503050406030204" pitchFamily="18" charset="0"/>
                              </a:rPr>
                              <m:t>𝑛</m:t>
                            </m:r>
                            <m:r>
                              <a:rPr lang="en-US" sz="4000" i="1">
                                <a:latin typeface="Cambria Math" panose="02040503050406030204" pitchFamily="18" charset="0"/>
                              </a:rPr>
                              <m:t>−1</m:t>
                            </m:r>
                          </m:sup>
                          <m:e>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i="1">
                                    <a:latin typeface="Cambria Math" panose="02040503050406030204" pitchFamily="18" charset="0"/>
                                  </a:rPr>
                                  <m:t>𝑗</m:t>
                                </m:r>
                              </m:sup>
                            </m:sSup>
                          </m:e>
                        </m:nary>
                      </m:e>
                    </m:d>
                    <m:r>
                      <a:rPr lang="en-US" sz="4000" b="0" i="1" smtClean="0">
                        <a:latin typeface="Cambria Math" panose="02040503050406030204" pitchFamily="18" charset="0"/>
                      </a:rPr>
                      <m:t>=0</m:t>
                    </m:r>
                  </m:oMath>
                </a14:m>
                <a:r>
                  <a:rPr lang="en-CA" sz="4000" dirty="0"/>
                  <a:t> </a:t>
                </a:r>
              </a:p>
            </p:txBody>
          </p:sp>
        </mc:Choice>
        <mc:Fallback xmlns="">
          <p:sp>
            <p:nvSpPr>
              <p:cNvPr id="7" name="Rectangle 6">
                <a:extLst>
                  <a:ext uri="{FF2B5EF4-FFF2-40B4-BE49-F238E27FC236}">
                    <a16:creationId xmlns:a16="http://schemas.microsoft.com/office/drawing/2014/main" id="{1689B3C1-6377-46D7-8016-32E196904CD9}"/>
                  </a:ext>
                </a:extLst>
              </p:cNvPr>
              <p:cNvSpPr>
                <a:spLocks noRot="1" noChangeAspect="1" noMove="1" noResize="1" noEditPoints="1" noAdjustHandles="1" noChangeArrowheads="1" noChangeShapeType="1" noTextEdit="1"/>
              </p:cNvSpPr>
              <p:nvPr/>
            </p:nvSpPr>
            <p:spPr>
              <a:xfrm>
                <a:off x="271194" y="5618383"/>
                <a:ext cx="3456267" cy="82375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DDF07D8-5F48-4E70-8987-70A31CF187F5}"/>
                  </a:ext>
                </a:extLst>
              </p:cNvPr>
              <p:cNvSpPr/>
              <p:nvPr/>
            </p:nvSpPr>
            <p:spPr>
              <a:xfrm>
                <a:off x="6393547" y="3911525"/>
                <a:ext cx="5699637" cy="297055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nary>
                        <m:naryPr>
                          <m:chr m:val="∑"/>
                          <m:ctrlPr>
                            <a:rPr lang="en-US" sz="3200" i="1" smtClean="0">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𝑖𝑗</m:t>
                              </m:r>
                            </m:sup>
                          </m:sSup>
                        </m:e>
                      </m:nary>
                      <m:r>
                        <a:rPr lang="en-US" sz="3200" b="0" i="1" smtClean="0">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solidFill>
                                    <a:schemeClr val="tx1"/>
                                  </a:solidFill>
                                  <a:latin typeface="Cambria Math" panose="02040503050406030204" pitchFamily="18" charset="0"/>
                                </a:rPr>
                                <m:t>(</m:t>
                              </m:r>
                              <m:r>
                                <a:rPr lang="en-US" sz="3200" i="1">
                                  <a:latin typeface="Cambria Math" panose="02040503050406030204" pitchFamily="18" charset="0"/>
                                </a:rPr>
                                <m:t>𝑛𝑘</m:t>
                              </m:r>
                              <m:r>
                                <a:rPr lang="en-US" sz="3200" i="1">
                                  <a:latin typeface="Cambria Math" panose="02040503050406030204" pitchFamily="18" charset="0"/>
                                </a:rPr>
                                <m:t>+</m:t>
                              </m:r>
                              <m:r>
                                <a:rPr lang="en-US" sz="3200" i="1">
                                  <a:latin typeface="Cambria Math" panose="02040503050406030204" pitchFamily="18" charset="0"/>
                                </a:rPr>
                                <m:t>h</m:t>
                              </m:r>
                              <m:r>
                                <a:rPr lang="en-US" sz="3200" b="0" i="1" smtClean="0">
                                  <a:solidFill>
                                    <a:schemeClr val="tx1"/>
                                  </a:solidFill>
                                  <a:latin typeface="Cambria Math" panose="02040503050406030204" pitchFamily="18" charset="0"/>
                                </a:rPr>
                                <m:t>)</m:t>
                              </m:r>
                              <m:r>
                                <a:rPr lang="en-US" sz="3200" i="1">
                                  <a:latin typeface="Cambria Math" panose="02040503050406030204" pitchFamily="18" charset="0"/>
                                </a:rPr>
                                <m:t>𝑗</m:t>
                              </m:r>
                            </m:sup>
                          </m:sSup>
                        </m:e>
                      </m:nary>
                    </m:oMath>
                  </m:oMathPara>
                </a14:m>
                <a:endParaRPr lang="en-CA" sz="3200" dirty="0"/>
              </a:p>
              <a:p>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𝑛</m:t>
                              </m:r>
                              <m:r>
                                <a:rPr lang="en-US" sz="3200" b="0" i="1" smtClean="0">
                                  <a:latin typeface="Cambria Math" panose="02040503050406030204" pitchFamily="18" charset="0"/>
                                </a:rPr>
                                <m:t>𝑘</m:t>
                              </m:r>
                              <m:r>
                                <a:rPr lang="en-US" sz="3200" i="1">
                                  <a:latin typeface="Cambria Math" panose="02040503050406030204" pitchFamily="18" charset="0"/>
                                </a:rPr>
                                <m:t>𝑗</m:t>
                              </m:r>
                            </m:sup>
                          </m:sSup>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solidFill>
                                    <a:schemeClr val="tx1"/>
                                  </a:solidFill>
                                  <a:latin typeface="Cambria Math" panose="02040503050406030204" pitchFamily="18" charset="0"/>
                                </a:rPr>
                                <m:t>h𝑗</m:t>
                              </m:r>
                            </m:sup>
                          </m:sSup>
                        </m:e>
                      </m:nary>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i="1">
                                          <a:latin typeface="Cambria Math" panose="02040503050406030204" pitchFamily="18" charset="0"/>
                                        </a:rPr>
                                        <m:t>h</m:t>
                                      </m:r>
                                    </m:sup>
                                  </m:sSup>
                                </m:e>
                              </m:d>
                            </m:e>
                            <m:sup>
                              <m:r>
                                <a:rPr lang="en-US" sz="3200" b="0" i="1" smtClean="0">
                                  <a:latin typeface="Cambria Math" panose="02040503050406030204" pitchFamily="18" charset="0"/>
                                </a:rPr>
                                <m:t>𝑗</m:t>
                              </m:r>
                            </m:sup>
                          </m:sSup>
                        </m:e>
                      </m:nary>
                      <m:r>
                        <a:rPr lang="en-US" sz="3200" b="0" i="1" smtClean="0">
                          <a:latin typeface="Cambria Math" panose="02040503050406030204" pitchFamily="18" charset="0"/>
                        </a:rPr>
                        <m:t>=0</m:t>
                      </m:r>
                    </m:oMath>
                  </m:oMathPara>
                </a14:m>
                <a:endParaRPr lang="en-CA" sz="3200" dirty="0"/>
              </a:p>
            </p:txBody>
          </p:sp>
        </mc:Choice>
        <mc:Fallback xmlns="">
          <p:sp>
            <p:nvSpPr>
              <p:cNvPr id="8" name="Rectangle 7">
                <a:extLst>
                  <a:ext uri="{FF2B5EF4-FFF2-40B4-BE49-F238E27FC236}">
                    <a16:creationId xmlns:a16="http://schemas.microsoft.com/office/drawing/2014/main" id="{EDDF07D8-5F48-4E70-8987-70A31CF187F5}"/>
                  </a:ext>
                </a:extLst>
              </p:cNvPr>
              <p:cNvSpPr>
                <a:spLocks noRot="1" noChangeAspect="1" noMove="1" noResize="1" noEditPoints="1" noAdjustHandles="1" noChangeArrowheads="1" noChangeShapeType="1" noTextEdit="1"/>
              </p:cNvSpPr>
              <p:nvPr/>
            </p:nvSpPr>
            <p:spPr>
              <a:xfrm>
                <a:off x="6393547" y="3911525"/>
                <a:ext cx="5699637" cy="2970557"/>
              </a:xfrm>
              <a:prstGeom prst="rect">
                <a:avLst/>
              </a:prstGeom>
              <a:blipFill>
                <a:blip r:embed="rId6"/>
                <a:stretch>
                  <a:fillRect/>
                </a:stretch>
              </a:blipFill>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01F3C378-888A-4CD1-A4F1-83BF87EADEAA}"/>
              </a:ext>
            </a:extLst>
          </p:cNvPr>
          <p:cNvCxnSpPr/>
          <p:nvPr/>
        </p:nvCxnSpPr>
        <p:spPr>
          <a:xfrm>
            <a:off x="-318052" y="35548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537A779-CBF7-4275-AD3D-5FB7585036F7}"/>
                  </a:ext>
                </a:extLst>
              </p:cNvPr>
              <p:cNvSpPr/>
              <p:nvPr/>
            </p:nvSpPr>
            <p:spPr>
              <a:xfrm>
                <a:off x="6504141" y="57150"/>
                <a:ext cx="5630709" cy="1354345"/>
              </a:xfrm>
              <a:prstGeom prst="rect">
                <a:avLst/>
              </a:prstGeom>
              <a:ln w="38100">
                <a:solidFill>
                  <a:schemeClr val="tx1"/>
                </a:solidFill>
              </a:ln>
            </p:spPr>
            <p:txBody>
              <a:bodyPr wrap="none">
                <a:spAutoFit/>
              </a:bodyPr>
              <a:lstStyle/>
              <a:p>
                <a:pPr algn="ctr"/>
                <a:r>
                  <a:rPr lang="en-US" sz="4000" dirty="0"/>
                  <a:t>If </a:t>
                </a:r>
                <a14:m>
                  <m:oMath xmlns:m="http://schemas.openxmlformats.org/officeDocument/2006/math">
                    <m:r>
                      <a:rPr lang="en-US" sz="4000" i="1">
                        <a:solidFill>
                          <a:srgbClr val="C09200"/>
                        </a:solidFill>
                        <a:latin typeface="Cambria Math" panose="02040503050406030204" pitchFamily="18" charset="0"/>
                      </a:rPr>
                      <m:t>𝛼</m:t>
                    </m:r>
                  </m:oMath>
                </a14:m>
                <a:r>
                  <a:rPr lang="en-CA" sz="4000" dirty="0"/>
                  <a:t> is an </a:t>
                </a:r>
                <a14:m>
                  <m:oMath xmlns:m="http://schemas.openxmlformats.org/officeDocument/2006/math">
                    <m:sSup>
                      <m:sSupPr>
                        <m:ctrlPr>
                          <a:rPr lang="en-US" sz="4000" b="0" i="1" dirty="0" smtClean="0">
                            <a:latin typeface="Cambria Math" panose="02040503050406030204" pitchFamily="18" charset="0"/>
                          </a:rPr>
                        </m:ctrlPr>
                      </m:sSupPr>
                      <m:e>
                        <m:r>
                          <a:rPr lang="en-CA" sz="4000" i="1" dirty="0" smtClean="0">
                            <a:latin typeface="Cambria Math" panose="02040503050406030204" pitchFamily="18" charset="0"/>
                          </a:rPr>
                          <m:t>𝑛</m:t>
                        </m:r>
                      </m:e>
                      <m:sup>
                        <m:r>
                          <a:rPr lang="en-CA" sz="4000" i="1" dirty="0" smtClean="0">
                            <a:latin typeface="Cambria Math" panose="02040503050406030204" pitchFamily="18" charset="0"/>
                          </a:rPr>
                          <m:t>𝑡h</m:t>
                        </m:r>
                      </m:sup>
                    </m:sSup>
                  </m:oMath>
                </a14:m>
                <a:r>
                  <a:rPr lang="en-CA" sz="4000" dirty="0"/>
                  <a:t> root of unity,</a:t>
                </a:r>
              </a:p>
              <a:p>
                <a:pPr algn="ctr"/>
                <a:r>
                  <a:rPr lang="en-CA" sz="4000" dirty="0"/>
                  <a:t>then so is </a:t>
                </a:r>
                <a14:m>
                  <m:oMath xmlns:m="http://schemas.openxmlformats.org/officeDocument/2006/math">
                    <m:sSup>
                      <m:sSupPr>
                        <m:ctrlPr>
                          <a:rPr lang="en-US" sz="4000" b="0" i="1" smtClean="0">
                            <a:solidFill>
                              <a:srgbClr val="C09200"/>
                            </a:solidFill>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solidFill>
                              <a:schemeClr val="tx1"/>
                            </a:solidFill>
                            <a:latin typeface="Cambria Math" panose="02040503050406030204" pitchFamily="18" charset="0"/>
                          </a:rPr>
                          <m:t>𝑖</m:t>
                        </m:r>
                      </m:sup>
                    </m:sSup>
                  </m:oMath>
                </a14:m>
                <a:r>
                  <a:rPr lang="en-CA" sz="4000" dirty="0"/>
                  <a:t>.</a:t>
                </a:r>
              </a:p>
            </p:txBody>
          </p:sp>
        </mc:Choice>
        <mc:Fallback xmlns="">
          <p:sp>
            <p:nvSpPr>
              <p:cNvPr id="10" name="Rectangle 9">
                <a:extLst>
                  <a:ext uri="{FF2B5EF4-FFF2-40B4-BE49-F238E27FC236}">
                    <a16:creationId xmlns:a16="http://schemas.microsoft.com/office/drawing/2014/main" id="{3537A779-CBF7-4275-AD3D-5FB7585036F7}"/>
                  </a:ext>
                </a:extLst>
              </p:cNvPr>
              <p:cNvSpPr>
                <a:spLocks noRot="1" noChangeAspect="1" noMove="1" noResize="1" noEditPoints="1" noAdjustHandles="1" noChangeArrowheads="1" noChangeShapeType="1" noTextEdit="1"/>
              </p:cNvSpPr>
              <p:nvPr/>
            </p:nvSpPr>
            <p:spPr>
              <a:xfrm>
                <a:off x="6504141" y="57150"/>
                <a:ext cx="5630709" cy="1354345"/>
              </a:xfrm>
              <a:prstGeom prst="rect">
                <a:avLst/>
              </a:prstGeom>
              <a:blipFill>
                <a:blip r:embed="rId7"/>
                <a:stretch>
                  <a:fillRect l="-3226" t="-5240" r="-2903" b="-16594"/>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6099211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Fourier Transform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𝔽</m:t>
                        </m:r>
                      </m:e>
                      <m:sub>
                        <m:r>
                          <a:rPr lang="en-US" b="0" i="1" smtClean="0">
                            <a:latin typeface="Cambria Math" panose="02040503050406030204" pitchFamily="18" charset="0"/>
                          </a:rPr>
                          <m:t>𝑞</m:t>
                        </m:r>
                      </m:sub>
                    </m:sSub>
                  </m:oMath>
                </a14:m>
                <a:endParaRPr lang="en-CA" dirty="0"/>
              </a:p>
            </p:txBody>
          </p:sp>
        </mc:Choice>
        <mc:Fallback xmlns="">
          <p:sp>
            <p:nvSpPr>
              <p:cNvPr id="2" name="Title 1">
                <a:extLst>
                  <a:ext uri="{FF2B5EF4-FFF2-40B4-BE49-F238E27FC236}">
                    <a16:creationId xmlns:a16="http://schemas.microsoft.com/office/drawing/2014/main" id="{40748F7D-0225-4246-AA0C-EB7573C0B777}"/>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1099457" y="1104446"/>
                <a:ext cx="3377293" cy="1695904"/>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𝑘</m:t>
                          </m:r>
                        </m:sub>
                      </m:sSub>
                      <m:r>
                        <a:rPr lang="en-US" sz="3600" b="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𝑗</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latin typeface="Cambria Math" panose="02040503050406030204" pitchFamily="18" charset="0"/>
                                </a:rPr>
                                <m:t>𝑘</m:t>
                              </m:r>
                              <m:r>
                                <a:rPr lang="en-US" sz="3600" i="1">
                                  <a:latin typeface="Cambria Math" panose="02040503050406030204" pitchFamily="18" charset="0"/>
                                </a:rPr>
                                <m:t>𝑗</m:t>
                              </m:r>
                            </m:sup>
                          </m:sSup>
                        </m:e>
                      </m:nary>
                    </m:oMath>
                  </m:oMathPara>
                </a14:m>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1099457" y="1104446"/>
                <a:ext cx="3377293" cy="1695904"/>
              </a:xfrm>
              <a:blipFill>
                <a:blip r:embed="rId3"/>
                <a:stretch>
                  <a:fillRect t="-71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5681394" y="20818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5681394" y="208183"/>
                <a:ext cx="6314870" cy="167776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96A035E4-9970-4BE6-987A-BF8A4DD96831}"/>
              </a:ext>
            </a:extLst>
          </p:cNvPr>
          <p:cNvCxnSpPr/>
          <p:nvPr/>
        </p:nvCxnSpPr>
        <p:spPr>
          <a:xfrm>
            <a:off x="-318052" y="28690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C1D26660-3254-4A6C-8268-56F02CB47498}"/>
                  </a:ext>
                </a:extLst>
              </p:cNvPr>
              <p:cNvSpPr txBox="1">
                <a:spLocks/>
              </p:cNvSpPr>
              <p:nvPr/>
            </p:nvSpPr>
            <p:spPr>
              <a:xfrm>
                <a:off x="0" y="2876550"/>
                <a:ext cx="5543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Fourier Transform in </a:t>
                </a:r>
                <a14:m>
                  <m:oMath xmlns:m="http://schemas.openxmlformats.org/officeDocument/2006/math">
                    <m:r>
                      <a:rPr lang="en-US" b="0" i="1" smtClean="0">
                        <a:latin typeface="Cambria Math" panose="02040503050406030204" pitchFamily="18" charset="0"/>
                      </a:rPr>
                      <m:t>ℂ</m:t>
                    </m:r>
                  </m:oMath>
                </a14:m>
                <a:r>
                  <a:rPr lang="en-US" dirty="0"/>
                  <a:t> </a:t>
                </a:r>
                <a:endParaRPr lang="en-CA" dirty="0"/>
              </a:p>
            </p:txBody>
          </p:sp>
        </mc:Choice>
        <mc:Fallback xmlns="">
          <p:sp>
            <p:nvSpPr>
              <p:cNvPr id="7" name="Title 1">
                <a:extLst>
                  <a:ext uri="{FF2B5EF4-FFF2-40B4-BE49-F238E27FC236}">
                    <a16:creationId xmlns:a16="http://schemas.microsoft.com/office/drawing/2014/main" id="{C1D26660-3254-4A6C-8268-56F02CB47498}"/>
                  </a:ext>
                </a:extLst>
              </p:cNvPr>
              <p:cNvSpPr txBox="1">
                <a:spLocks noRot="1" noChangeAspect="1" noMove="1" noResize="1" noEditPoints="1" noAdjustHandles="1" noChangeArrowheads="1" noChangeShapeType="1" noTextEdit="1"/>
              </p:cNvSpPr>
              <p:nvPr/>
            </p:nvSpPr>
            <p:spPr>
              <a:xfrm>
                <a:off x="0" y="2876550"/>
                <a:ext cx="5543550" cy="1325563"/>
              </a:xfrm>
              <a:prstGeom prst="rect">
                <a:avLst/>
              </a:prstGeom>
              <a:blipFill>
                <a:blip r:embed="rId5"/>
                <a:stretch>
                  <a:fillRect l="-4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BB4A096-B2FE-42E8-9E92-C6870E2FB71D}"/>
                  </a:ext>
                </a:extLst>
              </p:cNvPr>
              <p:cNvSpPr txBox="1">
                <a:spLocks/>
              </p:cNvSpPr>
              <p:nvPr/>
            </p:nvSpPr>
            <p:spPr>
              <a:xfrm>
                <a:off x="304800" y="4095296"/>
                <a:ext cx="4343399" cy="1695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𝐹</m:t>
                          </m:r>
                        </m:e>
                        <m:sub>
                          <m:r>
                            <a:rPr lang="en-US" sz="3600" b="0" i="1" smtClean="0">
                              <a:latin typeface="Cambria Math" panose="02040503050406030204" pitchFamily="18" charset="0"/>
                            </a:rPr>
                            <m:t>𝑘</m:t>
                          </m:r>
                        </m:sub>
                      </m:sSub>
                      <m:r>
                        <a:rPr lang="en-US" sz="360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𝑓</m:t>
                              </m:r>
                            </m:e>
                            <m:sub>
                              <m:r>
                                <a:rPr lang="en-US" sz="3600" i="1" smtClean="0">
                                  <a:latin typeface="Cambria Math" panose="02040503050406030204" pitchFamily="18" charset="0"/>
                                </a:rPr>
                                <m:t>𝑗</m:t>
                              </m:r>
                            </m:sub>
                          </m:sSub>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𝜔</m:t>
                              </m:r>
                            </m:e>
                            <m:sup>
                              <m:r>
                                <a:rPr lang="en-US" sz="3600" b="0" i="1" smtClean="0">
                                  <a:latin typeface="Cambria Math" panose="02040503050406030204" pitchFamily="18" charset="0"/>
                                </a:rPr>
                                <m:t>𝑘𝑗</m:t>
                              </m:r>
                            </m:sup>
                          </m:sSup>
                        </m:e>
                      </m:nary>
                    </m:oMath>
                  </m:oMathPara>
                </a14:m>
                <a:endParaRPr lang="en-CA" sz="3600" dirty="0"/>
              </a:p>
            </p:txBody>
          </p:sp>
        </mc:Choice>
        <mc:Fallback xmlns="">
          <p:sp>
            <p:nvSpPr>
              <p:cNvPr id="8" name="Content Placeholder 2">
                <a:extLst>
                  <a:ext uri="{FF2B5EF4-FFF2-40B4-BE49-F238E27FC236}">
                    <a16:creationId xmlns:a16="http://schemas.microsoft.com/office/drawing/2014/main" id="{4BB4A096-B2FE-42E8-9E92-C6870E2FB71D}"/>
                  </a:ext>
                </a:extLst>
              </p:cNvPr>
              <p:cNvSpPr txBox="1">
                <a:spLocks noRot="1" noChangeAspect="1" noMove="1" noResize="1" noEditPoints="1" noAdjustHandles="1" noChangeArrowheads="1" noChangeShapeType="1" noTextEdit="1"/>
              </p:cNvSpPr>
              <p:nvPr/>
            </p:nvSpPr>
            <p:spPr>
              <a:xfrm>
                <a:off x="304800" y="4095296"/>
                <a:ext cx="4343399" cy="1695904"/>
              </a:xfrm>
              <a:prstGeom prst="rect">
                <a:avLst/>
              </a:prstGeom>
              <a:blipFill>
                <a:blip r:embed="rId6"/>
                <a:stretch>
                  <a:fillRect t="-10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5D358E6-6C12-47AB-8E77-0DA58D595A1A}"/>
                  </a:ext>
                </a:extLst>
              </p:cNvPr>
              <p:cNvSpPr/>
              <p:nvPr/>
            </p:nvSpPr>
            <p:spPr>
              <a:xfrm>
                <a:off x="5681394" y="3084733"/>
                <a:ext cx="6511847"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0070C0"/>
                                      </a:solidFill>
                                      <a:latin typeface="Cambria Math" panose="02040503050406030204" pitchFamily="18" charset="0"/>
                                    </a:rPr>
                                    <m:t>𝜔</m:t>
                                  </m:r>
                                </m:e>
                                <m:sup>
                                  <m:r>
                                    <a:rPr lang="en-US" sz="3200" b="0" i="1" smtClean="0">
                                      <a:latin typeface="Cambria Math" panose="02040503050406030204" pitchFamily="18" charset="0"/>
                                    </a:rPr>
                                    <m:t>𝑘𝑗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𝑘</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9" name="Rectangle 8">
                <a:extLst>
                  <a:ext uri="{FF2B5EF4-FFF2-40B4-BE49-F238E27FC236}">
                    <a16:creationId xmlns:a16="http://schemas.microsoft.com/office/drawing/2014/main" id="{05D358E6-6C12-47AB-8E77-0DA58D595A1A}"/>
                  </a:ext>
                </a:extLst>
              </p:cNvPr>
              <p:cNvSpPr>
                <a:spLocks noRot="1" noChangeAspect="1" noMove="1" noResize="1" noEditPoints="1" noAdjustHandles="1" noChangeArrowheads="1" noChangeShapeType="1" noTextEdit="1"/>
              </p:cNvSpPr>
              <p:nvPr/>
            </p:nvSpPr>
            <p:spPr>
              <a:xfrm>
                <a:off x="5681394" y="3084733"/>
                <a:ext cx="6511847" cy="1677767"/>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37312F4-4C0D-4DB1-8333-3F15CEDD2C72}"/>
                  </a:ext>
                </a:extLst>
              </p:cNvPr>
              <p:cNvSpPr/>
              <p:nvPr/>
            </p:nvSpPr>
            <p:spPr>
              <a:xfrm>
                <a:off x="5643294" y="4876116"/>
                <a:ext cx="2680414" cy="1194045"/>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r>
                        <a:rPr lang="en-US" sz="4800" i="1" smtClean="0">
                          <a:solidFill>
                            <a:srgbClr val="0070C0"/>
                          </a:solidFill>
                          <a:latin typeface="Cambria Math" panose="02040503050406030204" pitchFamily="18" charset="0"/>
                        </a:rPr>
                        <m:t>𝜔</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𝑒</m:t>
                          </m:r>
                        </m:e>
                        <m:sup>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2</m:t>
                              </m:r>
                              <m:r>
                                <a:rPr lang="en-US" sz="4800" b="0" i="1" smtClean="0">
                                  <a:latin typeface="Cambria Math" panose="02040503050406030204" pitchFamily="18" charset="0"/>
                                </a:rPr>
                                <m:t>𝜋</m:t>
                              </m:r>
                              <m:r>
                                <a:rPr lang="en-US" sz="4800" b="0" i="1" smtClean="0">
                                  <a:latin typeface="Cambria Math" panose="02040503050406030204" pitchFamily="18" charset="0"/>
                                </a:rPr>
                                <m:t>𝑖</m:t>
                              </m:r>
                            </m:num>
                            <m:den>
                              <m:r>
                                <a:rPr lang="en-US" sz="4800" b="0" i="1" smtClean="0">
                                  <a:latin typeface="Cambria Math" panose="02040503050406030204" pitchFamily="18" charset="0"/>
                                </a:rPr>
                                <m:t>𝑛</m:t>
                              </m:r>
                            </m:den>
                          </m:f>
                        </m:sup>
                      </m:sSup>
                    </m:oMath>
                  </m:oMathPara>
                </a14:m>
                <a:endParaRPr lang="en-CA" sz="4800" dirty="0"/>
              </a:p>
            </p:txBody>
          </p:sp>
        </mc:Choice>
        <mc:Fallback xmlns="">
          <p:sp>
            <p:nvSpPr>
              <p:cNvPr id="10" name="Rectangle 9">
                <a:extLst>
                  <a:ext uri="{FF2B5EF4-FFF2-40B4-BE49-F238E27FC236}">
                    <a16:creationId xmlns:a16="http://schemas.microsoft.com/office/drawing/2014/main" id="{437312F4-4C0D-4DB1-8333-3F15CEDD2C72}"/>
                  </a:ext>
                </a:extLst>
              </p:cNvPr>
              <p:cNvSpPr>
                <a:spLocks noRot="1" noChangeAspect="1" noMove="1" noResize="1" noEditPoints="1" noAdjustHandles="1" noChangeArrowheads="1" noChangeShapeType="1" noTextEdit="1"/>
              </p:cNvSpPr>
              <p:nvPr/>
            </p:nvSpPr>
            <p:spPr>
              <a:xfrm>
                <a:off x="5643294" y="4876116"/>
                <a:ext cx="2680414" cy="1194045"/>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AA9A2F4-B68F-4575-8A88-2F90F716C83C}"/>
                  </a:ext>
                </a:extLst>
              </p:cNvPr>
              <p:cNvSpPr txBox="1">
                <a:spLocks/>
              </p:cNvSpPr>
              <p:nvPr/>
            </p:nvSpPr>
            <p:spPr>
              <a:xfrm>
                <a:off x="8490857" y="5200197"/>
                <a:ext cx="3491593" cy="6672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Root of unity in </a:t>
                </a:r>
                <a14:m>
                  <m:oMath xmlns:m="http://schemas.openxmlformats.org/officeDocument/2006/math">
                    <m:r>
                      <a:rPr lang="en-US" sz="3600" b="0" i="1" smtClean="0">
                        <a:latin typeface="Cambria Math" panose="02040503050406030204" pitchFamily="18" charset="0"/>
                      </a:rPr>
                      <m:t>ℂ</m:t>
                    </m:r>
                  </m:oMath>
                </a14:m>
                <a:endParaRPr lang="en-CA" sz="2800" dirty="0"/>
              </a:p>
            </p:txBody>
          </p:sp>
        </mc:Choice>
        <mc:Fallback xmlns="">
          <p:sp>
            <p:nvSpPr>
              <p:cNvPr id="11" name="Content Placeholder 2">
                <a:extLst>
                  <a:ext uri="{FF2B5EF4-FFF2-40B4-BE49-F238E27FC236}">
                    <a16:creationId xmlns:a16="http://schemas.microsoft.com/office/drawing/2014/main" id="{5AA9A2F4-B68F-4575-8A88-2F90F716C83C}"/>
                  </a:ext>
                </a:extLst>
              </p:cNvPr>
              <p:cNvSpPr txBox="1">
                <a:spLocks noRot="1" noChangeAspect="1" noMove="1" noResize="1" noEditPoints="1" noAdjustHandles="1" noChangeArrowheads="1" noChangeShapeType="1" noTextEdit="1"/>
              </p:cNvSpPr>
              <p:nvPr/>
            </p:nvSpPr>
            <p:spPr>
              <a:xfrm>
                <a:off x="8490857" y="5200197"/>
                <a:ext cx="3491593" cy="667204"/>
              </a:xfrm>
              <a:prstGeom prst="rect">
                <a:avLst/>
              </a:prstGeom>
              <a:blipFill>
                <a:blip r:embed="rId9"/>
                <a:stretch>
                  <a:fillRect l="-5410" t="-21818" b="-21818"/>
                </a:stretch>
              </a:blipFill>
            </p:spPr>
            <p:txBody>
              <a:bodyPr/>
              <a:lstStyle/>
              <a:p>
                <a:r>
                  <a:rPr lang="en-CA">
                    <a:noFill/>
                  </a:rPr>
                  <a:t> </a:t>
                </a:r>
              </a:p>
            </p:txBody>
          </p:sp>
        </mc:Fallback>
      </mc:AlternateContent>
    </p:spTree>
    <p:extLst>
      <p:ext uri="{BB962C8B-B14F-4D97-AF65-F5344CB8AC3E}">
        <p14:creationId xmlns:p14="http://schemas.microsoft.com/office/powerpoint/2010/main" val="3116230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Fourier Transform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𝔽</m:t>
                        </m:r>
                      </m:e>
                      <m:sub>
                        <m:r>
                          <a:rPr lang="en-US" b="0" i="1" smtClean="0">
                            <a:latin typeface="Cambria Math" panose="02040503050406030204" pitchFamily="18" charset="0"/>
                          </a:rPr>
                          <m:t>𝑞</m:t>
                        </m:r>
                      </m:sub>
                    </m:sSub>
                  </m:oMath>
                </a14:m>
                <a:endParaRPr lang="en-CA" dirty="0"/>
              </a:p>
            </p:txBody>
          </p:sp>
        </mc:Choice>
        <mc:Fallback xmlns="">
          <p:sp>
            <p:nvSpPr>
              <p:cNvPr id="2" name="Title 1">
                <a:extLst>
                  <a:ext uri="{FF2B5EF4-FFF2-40B4-BE49-F238E27FC236}">
                    <a16:creationId xmlns:a16="http://schemas.microsoft.com/office/drawing/2014/main" id="{40748F7D-0225-4246-AA0C-EB7573C0B777}"/>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1099457" y="1104446"/>
                <a:ext cx="3377293" cy="1695904"/>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𝐹</m:t>
                          </m:r>
                        </m:e>
                        <m:sub>
                          <m:r>
                            <a:rPr lang="en-US" sz="3600" b="0" i="1" smtClean="0">
                              <a:latin typeface="Cambria Math" panose="02040503050406030204" pitchFamily="18" charset="0"/>
                            </a:rPr>
                            <m:t>𝑘</m:t>
                          </m:r>
                        </m:sub>
                      </m:sSub>
                      <m:r>
                        <a:rPr lang="en-US" sz="3600" b="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r>
                                <a:rPr lang="en-US" sz="3600" b="0" i="1" smtClean="0">
                                  <a:latin typeface="Cambria Math" panose="02040503050406030204" pitchFamily="18" charset="0"/>
                                </a:rPr>
                                <m:t>𝑗</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latin typeface="Cambria Math" panose="02040503050406030204" pitchFamily="18" charset="0"/>
                                </a:rPr>
                                <m:t>𝑘</m:t>
                              </m:r>
                              <m:r>
                                <a:rPr lang="en-US" sz="3600" i="1">
                                  <a:latin typeface="Cambria Math" panose="02040503050406030204" pitchFamily="18" charset="0"/>
                                </a:rPr>
                                <m:t>𝑗</m:t>
                              </m:r>
                            </m:sup>
                          </m:sSup>
                        </m:e>
                      </m:nary>
                    </m:oMath>
                  </m:oMathPara>
                </a14:m>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1099457" y="1104446"/>
                <a:ext cx="3377293" cy="1695904"/>
              </a:xfrm>
              <a:blipFill>
                <a:blip r:embed="rId3"/>
                <a:stretch>
                  <a:fillRect t="-71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5681394" y="20818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5681394" y="208183"/>
                <a:ext cx="6314870" cy="167776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96A035E4-9970-4BE6-987A-BF8A4DD96831}"/>
              </a:ext>
            </a:extLst>
          </p:cNvPr>
          <p:cNvCxnSpPr/>
          <p:nvPr/>
        </p:nvCxnSpPr>
        <p:spPr>
          <a:xfrm>
            <a:off x="-318052" y="28690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2" name="Content Placeholder 10">
                <a:extLst>
                  <a:ext uri="{FF2B5EF4-FFF2-40B4-BE49-F238E27FC236}">
                    <a16:creationId xmlns:a16="http://schemas.microsoft.com/office/drawing/2014/main" id="{4E506E21-D1BA-4771-A127-ED7FFBBCC32A}"/>
                  </a:ext>
                </a:extLst>
              </p:cNvPr>
              <p:cNvSpPr txBox="1">
                <a:spLocks/>
              </p:cNvSpPr>
              <p:nvPr/>
            </p:nvSpPr>
            <p:spPr>
              <a:xfrm>
                <a:off x="266700" y="2990850"/>
                <a:ext cx="11620500" cy="2038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Take a </a:t>
                </a:r>
                <a14:m>
                  <m:oMath xmlns:m="http://schemas.openxmlformats.org/officeDocument/2006/math">
                    <m:r>
                      <a:rPr lang="en-US" sz="3600" i="1" smtClean="0">
                        <a:latin typeface="Cambria Math" panose="02040503050406030204" pitchFamily="18" charset="0"/>
                      </a:rPr>
                      <m:t>𝑘</m:t>
                    </m:r>
                  </m:oMath>
                </a14:m>
                <a:r>
                  <a:rPr lang="en-CA" sz="3600" dirty="0"/>
                  <a:t>-length message </a:t>
                </a:r>
                <a14:m>
                  <m:oMath xmlns:m="http://schemas.openxmlformats.org/officeDocument/2006/math">
                    <m:acc>
                      <m:accPr>
                        <m:chr m:val="⃗"/>
                        <m:ctrlPr>
                          <a:rPr lang="en-US" sz="3600" i="1" smtClean="0">
                            <a:latin typeface="Cambria Math" panose="02040503050406030204" pitchFamily="18" charset="0"/>
                          </a:rPr>
                        </m:ctrlPr>
                      </m:accPr>
                      <m:e>
                        <m:r>
                          <a:rPr lang="en-US" sz="3600" i="1" smtClean="0">
                            <a:latin typeface="Cambria Math" panose="02040503050406030204" pitchFamily="18" charset="0"/>
                          </a:rPr>
                          <m:t>𝑚</m:t>
                        </m:r>
                      </m:e>
                    </m:acc>
                    <m:r>
                      <a:rPr lang="en-US" sz="3600" i="1" dirty="0" smtClean="0">
                        <a:latin typeface="Cambria Math" panose="02040503050406030204" pitchFamily="18" charset="0"/>
                      </a:rPr>
                      <m:t>=</m:t>
                    </m:r>
                    <m:d>
                      <m:dPr>
                        <m:begChr m:val="["/>
                        <m:endChr m:val="]"/>
                        <m:ctrlPr>
                          <a:rPr lang="en-US" sz="3600" i="1" dirty="0" smtClean="0">
                            <a:latin typeface="Cambria Math" panose="02040503050406030204" pitchFamily="18" charset="0"/>
                          </a:rPr>
                        </m:ctrlPr>
                      </m:dPr>
                      <m:e>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𝑚</m:t>
                            </m:r>
                          </m:e>
                          <m:sub>
                            <m:r>
                              <a:rPr lang="en-US" sz="3600" i="1" dirty="0" smtClean="0">
                                <a:latin typeface="Cambria Math" panose="02040503050406030204" pitchFamily="18" charset="0"/>
                              </a:rPr>
                              <m:t>0</m:t>
                            </m:r>
                          </m:sub>
                        </m:sSub>
                        <m:r>
                          <a:rPr lang="en-US" sz="3600" i="1" dirty="0" smtClean="0">
                            <a:latin typeface="Cambria Math" panose="02040503050406030204" pitchFamily="18" charset="0"/>
                          </a:rPr>
                          <m:t>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𝑚</m:t>
                            </m:r>
                          </m:e>
                          <m:sub>
                            <m:r>
                              <a:rPr lang="en-US" sz="3600" i="1" dirty="0" smtClean="0">
                                <a:latin typeface="Cambria Math" panose="02040503050406030204" pitchFamily="18" charset="0"/>
                              </a:rPr>
                              <m:t>1</m:t>
                            </m:r>
                          </m:sub>
                        </m:sSub>
                        <m:r>
                          <a:rPr lang="en-US" sz="3600" i="1" dirty="0" smtClean="0">
                            <a:latin typeface="Cambria Math" panose="02040503050406030204" pitchFamily="18" charset="0"/>
                          </a:rPr>
                          <m:t>  ⋯   </m:t>
                        </m:r>
                        <m:sSub>
                          <m:sSubPr>
                            <m:ctrlPr>
                              <a:rPr lang="en-US" sz="3600" i="1" dirty="0" smtClean="0">
                                <a:latin typeface="Cambria Math" panose="02040503050406030204" pitchFamily="18" charset="0"/>
                              </a:rPr>
                            </m:ctrlPr>
                          </m:sSubPr>
                          <m:e>
                            <m:r>
                              <a:rPr lang="en-US" sz="3600" i="1" dirty="0" smtClean="0">
                                <a:latin typeface="Cambria Math" panose="02040503050406030204" pitchFamily="18" charset="0"/>
                              </a:rPr>
                              <m:t>𝑚</m:t>
                            </m:r>
                          </m:e>
                          <m:sub>
                            <m:r>
                              <a:rPr lang="en-US" sz="3600" i="1" dirty="0" smtClean="0">
                                <a:latin typeface="Cambria Math" panose="02040503050406030204" pitchFamily="18" charset="0"/>
                              </a:rPr>
                              <m:t>𝑘</m:t>
                            </m:r>
                            <m:r>
                              <a:rPr lang="en-US" sz="3600" i="1" dirty="0" smtClean="0">
                                <a:latin typeface="Cambria Math" panose="02040503050406030204" pitchFamily="18" charset="0"/>
                              </a:rPr>
                              <m:t>−1</m:t>
                            </m:r>
                          </m:sub>
                        </m:sSub>
                      </m:e>
                    </m:d>
                    <m:r>
                      <a:rPr lang="en-US" sz="3600" i="1" dirty="0" smtClean="0">
                        <a:latin typeface="Cambria Math" panose="02040503050406030204" pitchFamily="18" charset="0"/>
                      </a:rPr>
                      <m:t>∈</m:t>
                    </m:r>
                    <m:sSubSup>
                      <m:sSubSupPr>
                        <m:ctrlPr>
                          <a:rPr lang="en-US" sz="3600" i="1" dirty="0" smtClean="0">
                            <a:latin typeface="Cambria Math" panose="02040503050406030204" pitchFamily="18" charset="0"/>
                          </a:rPr>
                        </m:ctrlPr>
                      </m:sSubSupPr>
                      <m:e>
                        <m:r>
                          <a:rPr lang="en-US" sz="3600" i="1" dirty="0" smtClean="0">
                            <a:latin typeface="Cambria Math" panose="02040503050406030204" pitchFamily="18" charset="0"/>
                          </a:rPr>
                          <m:t>𝔽</m:t>
                        </m:r>
                      </m:e>
                      <m:sub>
                        <m:r>
                          <a:rPr lang="en-US" sz="3600" i="1" dirty="0" smtClean="0">
                            <a:latin typeface="Cambria Math" panose="02040503050406030204" pitchFamily="18" charset="0"/>
                          </a:rPr>
                          <m:t>𝑞</m:t>
                        </m:r>
                      </m:sub>
                      <m:sup>
                        <m:r>
                          <a:rPr lang="en-US" sz="3600" i="1" dirty="0" smtClean="0">
                            <a:latin typeface="Cambria Math" panose="02040503050406030204" pitchFamily="18" charset="0"/>
                          </a:rPr>
                          <m:t>𝑘</m:t>
                        </m:r>
                      </m:sup>
                    </m:sSubSup>
                  </m:oMath>
                </a14:m>
                <a:endParaRPr lang="en-US" sz="100" dirty="0"/>
              </a:p>
              <a:p>
                <a:r>
                  <a:rPr lang="en-US" sz="3600" dirty="0"/>
                  <a:t>“Pad” </a:t>
                </a:r>
                <a14:m>
                  <m:oMath xmlns:m="http://schemas.openxmlformats.org/officeDocument/2006/math">
                    <m:acc>
                      <m:accPr>
                        <m:chr m:val="⃗"/>
                        <m:ctrlPr>
                          <a:rPr lang="en-US" sz="3600" i="1" smtClean="0">
                            <a:latin typeface="Cambria Math" panose="02040503050406030204" pitchFamily="18" charset="0"/>
                          </a:rPr>
                        </m:ctrlPr>
                      </m:accPr>
                      <m:e>
                        <m:r>
                          <a:rPr lang="en-US" sz="3600" i="1" smtClean="0">
                            <a:latin typeface="Cambria Math" panose="02040503050406030204" pitchFamily="18" charset="0"/>
                          </a:rPr>
                          <m:t>𝑚</m:t>
                        </m:r>
                      </m:e>
                    </m:acc>
                  </m:oMath>
                </a14:m>
                <a:r>
                  <a:rPr lang="en-US" sz="3600" dirty="0"/>
                  <a:t> with zeros so that it has length </a:t>
                </a:r>
                <a14:m>
                  <m:oMath xmlns:m="http://schemas.openxmlformats.org/officeDocument/2006/math">
                    <m:r>
                      <a:rPr lang="en-US" sz="3600" i="1" smtClean="0">
                        <a:latin typeface="Cambria Math" panose="02040503050406030204" pitchFamily="18" charset="0"/>
                      </a:rPr>
                      <m:t>𝑛</m:t>
                    </m:r>
                  </m:oMath>
                </a14:m>
                <a:endParaRPr lang="en-US" sz="360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r>
                            <a:rPr lang="en-US" sz="3600" i="1" dirty="0" smtClean="0">
                              <a:latin typeface="Cambria Math" panose="02040503050406030204" pitchFamily="18" charset="0"/>
                            </a:rPr>
                            <m:t>   0   0  ⋯  0</m:t>
                          </m:r>
                        </m:e>
                      </m:d>
                      <m:r>
                        <a:rPr lang="en-US" sz="3600" i="1" dirty="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i="1" dirty="0" smtClean="0">
                              <a:latin typeface="Cambria Math" panose="02040503050406030204" pitchFamily="18" charset="0"/>
                            </a:rPr>
                            <m:t>𝑛</m:t>
                          </m:r>
                        </m:sup>
                      </m:sSubSup>
                    </m:oMath>
                  </m:oMathPara>
                </a14:m>
                <a:endParaRPr lang="en-CA" sz="3600" dirty="0"/>
              </a:p>
              <a:p>
                <a:endParaRPr lang="en-CA" sz="3600" dirty="0"/>
              </a:p>
            </p:txBody>
          </p:sp>
        </mc:Choice>
        <mc:Fallback xmlns="">
          <p:sp>
            <p:nvSpPr>
              <p:cNvPr id="12" name="Content Placeholder 10">
                <a:extLst>
                  <a:ext uri="{FF2B5EF4-FFF2-40B4-BE49-F238E27FC236}">
                    <a16:creationId xmlns:a16="http://schemas.microsoft.com/office/drawing/2014/main" id="{4E506E21-D1BA-4771-A127-ED7FFBBCC32A}"/>
                  </a:ext>
                </a:extLst>
              </p:cNvPr>
              <p:cNvSpPr txBox="1">
                <a:spLocks noRot="1" noChangeAspect="1" noMove="1" noResize="1" noEditPoints="1" noAdjustHandles="1" noChangeArrowheads="1" noChangeShapeType="1" noTextEdit="1"/>
              </p:cNvSpPr>
              <p:nvPr/>
            </p:nvSpPr>
            <p:spPr>
              <a:xfrm>
                <a:off x="266700" y="2990850"/>
                <a:ext cx="11620500" cy="2038350"/>
              </a:xfrm>
              <a:prstGeom prst="rect">
                <a:avLst/>
              </a:prstGeom>
              <a:blipFill>
                <a:blip r:embed="rId5"/>
                <a:stretch>
                  <a:fillRect l="-1469" t="-56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1B50EA-41A5-4763-88A7-C04A0393F1B3}"/>
                  </a:ext>
                </a:extLst>
              </p:cNvPr>
              <p:cNvSpPr txBox="1">
                <a:spLocks/>
              </p:cNvSpPr>
              <p:nvPr/>
            </p:nvSpPr>
            <p:spPr>
              <a:xfrm>
                <a:off x="171450" y="5009696"/>
                <a:ext cx="3377293" cy="1695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𝐹</m:t>
                          </m:r>
                        </m:e>
                        <m:sub>
                          <m:r>
                            <a:rPr lang="en-US" sz="3600" i="1" smtClean="0">
                              <a:latin typeface="Cambria Math" panose="02040503050406030204" pitchFamily="18" charset="0"/>
                            </a:rPr>
                            <m:t>𝑘</m:t>
                          </m:r>
                        </m:sub>
                      </m:sSub>
                      <m:r>
                        <a:rPr lang="en-US" sz="360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acc>
                            <m:accPr>
                              <m:chr m:val="̃"/>
                              <m:ctrlPr>
                                <a:rPr lang="en-US" sz="3600" b="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𝑗</m:t>
                                  </m:r>
                                </m:sub>
                              </m:sSub>
                            </m:e>
                          </m:acc>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i="1" smtClean="0">
                                  <a:latin typeface="Cambria Math" panose="02040503050406030204" pitchFamily="18" charset="0"/>
                                </a:rPr>
                                <m:t>𝑘</m:t>
                              </m:r>
                              <m:r>
                                <a:rPr lang="en-US" sz="3600" i="1">
                                  <a:latin typeface="Cambria Math" panose="02040503050406030204" pitchFamily="18" charset="0"/>
                                </a:rPr>
                                <m:t>𝑗</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021B50EA-41A5-4763-88A7-C04A0393F1B3}"/>
                  </a:ext>
                </a:extLst>
              </p:cNvPr>
              <p:cNvSpPr txBox="1">
                <a:spLocks noRot="1" noChangeAspect="1" noMove="1" noResize="1" noEditPoints="1" noAdjustHandles="1" noChangeArrowheads="1" noChangeShapeType="1" noTextEdit="1"/>
              </p:cNvSpPr>
              <p:nvPr/>
            </p:nvSpPr>
            <p:spPr>
              <a:xfrm>
                <a:off x="171450" y="5009696"/>
                <a:ext cx="3377293" cy="1695904"/>
              </a:xfrm>
              <a:prstGeom prst="rect">
                <a:avLst/>
              </a:prstGeom>
              <a:blipFill>
                <a:blip r:embed="rId6"/>
                <a:stretch>
                  <a:fillRect t="-10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19011EE-C0B2-482A-95C5-9F58292CA5C2}"/>
                  </a:ext>
                </a:extLst>
              </p:cNvPr>
              <p:cNvSpPr txBox="1">
                <a:spLocks/>
              </p:cNvSpPr>
              <p:nvPr/>
            </p:nvSpPr>
            <p:spPr>
              <a:xfrm>
                <a:off x="4210050" y="5009696"/>
                <a:ext cx="4324350" cy="1695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𝐹</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rgbClr val="C09200"/>
                                  </a:solidFill>
                                  <a:latin typeface="Cambria Math" panose="02040503050406030204" pitchFamily="18" charset="0"/>
                                </a:rPr>
                                <m:t>−</m:t>
                              </m:r>
                              <m:r>
                                <a:rPr lang="en-US" sz="3600" b="0" i="1" smtClean="0">
                                  <a:latin typeface="Cambria Math" panose="02040503050406030204" pitchFamily="18" charset="0"/>
                                </a:rPr>
                                <m:t>𝑟𝑠</m:t>
                              </m:r>
                            </m:sup>
                          </m:sSup>
                        </m:e>
                      </m:nary>
                    </m:oMath>
                  </m:oMathPara>
                </a14:m>
                <a:endParaRPr lang="en-CA" sz="3600" dirty="0"/>
              </a:p>
            </p:txBody>
          </p:sp>
        </mc:Choice>
        <mc:Fallback xmlns="">
          <p:sp>
            <p:nvSpPr>
              <p:cNvPr id="14" name="Content Placeholder 2">
                <a:extLst>
                  <a:ext uri="{FF2B5EF4-FFF2-40B4-BE49-F238E27FC236}">
                    <a16:creationId xmlns:a16="http://schemas.microsoft.com/office/drawing/2014/main" id="{219011EE-C0B2-482A-95C5-9F58292CA5C2}"/>
                  </a:ext>
                </a:extLst>
              </p:cNvPr>
              <p:cNvSpPr txBox="1">
                <a:spLocks noRot="1" noChangeAspect="1" noMove="1" noResize="1" noEditPoints="1" noAdjustHandles="1" noChangeArrowheads="1" noChangeShapeType="1" noTextEdit="1"/>
              </p:cNvSpPr>
              <p:nvPr/>
            </p:nvSpPr>
            <p:spPr>
              <a:xfrm>
                <a:off x="4210050" y="5009696"/>
                <a:ext cx="4324350" cy="1695904"/>
              </a:xfrm>
              <a:prstGeom prst="rect">
                <a:avLst/>
              </a:prstGeom>
              <a:blipFill>
                <a:blip r:embed="rId7"/>
                <a:stretch>
                  <a:fillRect t="-719"/>
                </a:stretch>
              </a:blipFill>
            </p:spPr>
            <p:txBody>
              <a:bodyPr/>
              <a:lstStyle/>
              <a:p>
                <a:r>
                  <a:rPr lang="en-CA">
                    <a:noFill/>
                  </a:rPr>
                  <a:t> </a:t>
                </a:r>
              </a:p>
            </p:txBody>
          </p:sp>
        </mc:Fallback>
      </mc:AlternateContent>
    </p:spTree>
    <p:extLst>
      <p:ext uri="{BB962C8B-B14F-4D97-AF65-F5344CB8AC3E}">
        <p14:creationId xmlns:p14="http://schemas.microsoft.com/office/powerpoint/2010/main" val="3886381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1B50EA-41A5-4763-88A7-C04A0393F1B3}"/>
                  </a:ext>
                </a:extLst>
              </p:cNvPr>
              <p:cNvSpPr txBox="1">
                <a:spLocks/>
              </p:cNvSpPr>
              <p:nvPr/>
            </p:nvSpPr>
            <p:spPr>
              <a:xfrm>
                <a:off x="8534400" y="2018846"/>
                <a:ext cx="3377293" cy="1810204"/>
              </a:xfrm>
              <a:prstGeom prst="rect">
                <a:avLst/>
              </a:prstGeom>
              <a:ln w="3810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smtClean="0">
                              <a:latin typeface="Cambria Math" panose="02040503050406030204" pitchFamily="18" charset="0"/>
                            </a:rPr>
                            <m:t>𝐹</m:t>
                          </m:r>
                        </m:e>
                        <m:sub>
                          <m:r>
                            <a:rPr lang="en-US" sz="3600" i="1" smtClean="0">
                              <a:latin typeface="Cambria Math" panose="02040503050406030204" pitchFamily="18" charset="0"/>
                            </a:rPr>
                            <m:t>𝑘</m:t>
                          </m:r>
                        </m:sub>
                      </m:sSub>
                      <m:r>
                        <a:rPr lang="en-US" sz="360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acc>
                            <m:accPr>
                              <m:chr m:val="̃"/>
                              <m:ctrlPr>
                                <a:rPr lang="en-US" sz="3600" b="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𝑗</m:t>
                                  </m:r>
                                </m:sub>
                              </m:sSub>
                            </m:e>
                          </m:acc>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i="1" smtClean="0">
                                  <a:latin typeface="Cambria Math" panose="02040503050406030204" pitchFamily="18" charset="0"/>
                                </a:rPr>
                                <m:t>𝑘</m:t>
                              </m:r>
                              <m:r>
                                <a:rPr lang="en-US" sz="3600" i="1">
                                  <a:latin typeface="Cambria Math" panose="02040503050406030204" pitchFamily="18" charset="0"/>
                                </a:rPr>
                                <m:t>𝑗</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021B50EA-41A5-4763-88A7-C04A0393F1B3}"/>
                  </a:ext>
                </a:extLst>
              </p:cNvPr>
              <p:cNvSpPr txBox="1">
                <a:spLocks noRot="1" noChangeAspect="1" noMove="1" noResize="1" noEditPoints="1" noAdjustHandles="1" noChangeArrowheads="1" noChangeShapeType="1" noTextEdit="1"/>
              </p:cNvSpPr>
              <p:nvPr/>
            </p:nvSpPr>
            <p:spPr>
              <a:xfrm>
                <a:off x="8534400" y="2018846"/>
                <a:ext cx="3377293" cy="1810204"/>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19011EE-C0B2-482A-95C5-9F58292CA5C2}"/>
                  </a:ext>
                </a:extLst>
              </p:cNvPr>
              <p:cNvSpPr txBox="1">
                <a:spLocks/>
              </p:cNvSpPr>
              <p:nvPr/>
            </p:nvSpPr>
            <p:spPr>
              <a:xfrm>
                <a:off x="76200" y="75746"/>
                <a:ext cx="8972550" cy="69537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𝐹</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m:t>
                              </m:r>
                              <m:r>
                                <a:rPr lang="en-US" sz="3600" b="0" i="1" smtClean="0">
                                  <a:latin typeface="Cambria Math" panose="02040503050406030204" pitchFamily="18" charset="0"/>
                                </a:rPr>
                                <m:t>𝑟𝑠</m:t>
                              </m:r>
                            </m:sup>
                          </m:sSup>
                        </m:e>
                      </m:nary>
                    </m:oMath>
                  </m:oMathPara>
                </a14:m>
                <a:endParaRPr lang="en-CA" sz="3600" dirty="0"/>
              </a:p>
              <a:p>
                <a:pPr marL="0" indent="0">
                  <a:buNone/>
                </a:pPr>
                <a:endParaRPr lang="en-CA" sz="16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𝑟</m:t>
                              </m:r>
                            </m:sub>
                          </m:sSub>
                        </m:e>
                      </m:acc>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𝑛</m:t>
                          </m:r>
                        </m:e>
                        <m:sup>
                          <m:r>
                            <a:rPr lang="en-US" sz="3600" i="1">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i="1">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d>
                            <m:dPr>
                              <m:ctrlPr>
                                <a:rPr lang="en-US" sz="3600" b="0" i="1" smtClean="0">
                                  <a:latin typeface="Cambria Math" panose="02040503050406030204" pitchFamily="18" charset="0"/>
                                </a:rPr>
                              </m:ctrlPr>
                            </m:dPr>
                            <m:e>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𝑗</m:t>
                                          </m:r>
                                        </m:sub>
                                      </m:sSub>
                                    </m:e>
                                  </m:acc>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latin typeface="Cambria Math" panose="02040503050406030204" pitchFamily="18" charset="0"/>
                                        </a:rPr>
                                        <m:t>𝑠</m:t>
                                      </m:r>
                                      <m:r>
                                        <a:rPr lang="en-US" sz="3600" i="1">
                                          <a:latin typeface="Cambria Math" panose="02040503050406030204" pitchFamily="18" charset="0"/>
                                        </a:rPr>
                                        <m:t>𝑗</m:t>
                                      </m:r>
                                    </m:sup>
                                  </m:sSup>
                                </m:e>
                              </m:nary>
                            </m:e>
                          </m:d>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𝑟𝑠</m:t>
                              </m:r>
                            </m:sup>
                          </m:sSup>
                        </m:e>
                      </m:nary>
                    </m:oMath>
                  </m:oMathPara>
                </a14:m>
                <a:endParaRPr lang="en-CA" sz="3600" dirty="0"/>
              </a:p>
              <a:p>
                <a:pPr marL="0" indent="0">
                  <a:buNone/>
                </a:pPr>
                <a:endParaRPr lang="en-CA" sz="16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𝑟</m:t>
                              </m:r>
                            </m:sub>
                          </m:sSub>
                        </m:e>
                      </m:acc>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𝑛</m:t>
                          </m:r>
                        </m:e>
                        <m:sup>
                          <m:r>
                            <a:rPr lang="en-US" sz="3600" i="1">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𝑗</m:t>
                                  </m:r>
                                </m:sub>
                              </m:sSub>
                            </m:e>
                          </m:acc>
                          <m:d>
                            <m:dPr>
                              <m:ctrlPr>
                                <a:rPr lang="en-US" sz="3600" i="1">
                                  <a:latin typeface="Cambria Math" panose="02040503050406030204" pitchFamily="18" charset="0"/>
                                </a:rPr>
                              </m:ctrlPr>
                            </m:dPr>
                            <m:e>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i="1">
                                          <a:latin typeface="Cambria Math" panose="02040503050406030204" pitchFamily="18" charset="0"/>
                                        </a:rPr>
                                        <m:t>𝑗</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m:t>
                                      </m:r>
                                    </m:sup>
                                  </m:sSup>
                                </m:e>
                              </m:nary>
                            </m:e>
                          </m:d>
                        </m:e>
                      </m:nary>
                    </m:oMath>
                  </m:oMathPara>
                </a14:m>
                <a:endParaRPr lang="en-CA" sz="3600" dirty="0"/>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𝑟</m:t>
                              </m:r>
                            </m:sub>
                          </m:sSub>
                        </m:e>
                      </m:acc>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𝑛</m:t>
                          </m:r>
                        </m:e>
                        <m:sup>
                          <m:r>
                            <a:rPr lang="en-US" sz="3600" i="1">
                              <a:latin typeface="Cambria Math" panose="02040503050406030204" pitchFamily="18" charset="0"/>
                            </a:rPr>
                            <m:t>−1</m:t>
                          </m:r>
                        </m:sup>
                      </m:sSup>
                      <m:r>
                        <a:rPr lang="en-US" sz="3600" b="0" i="1" smtClean="0">
                          <a:latin typeface="Cambria Math" panose="02040503050406030204" pitchFamily="18" charset="0"/>
                        </a:rPr>
                        <m:t> </m:t>
                      </m:r>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b="0" i="1" smtClean="0">
                          <a:latin typeface="Cambria Math" panose="02040503050406030204" pitchFamily="18" charset="0"/>
                        </a:rPr>
                        <m:t> (</m:t>
                      </m:r>
                      <m:r>
                        <a:rPr lang="en-US" sz="3600" b="0" i="1" smtClean="0">
                          <a:latin typeface="Cambria Math" panose="02040503050406030204" pitchFamily="18" charset="0"/>
                        </a:rPr>
                        <m:t>𝑛</m:t>
                      </m:r>
                      <m:r>
                        <a:rPr lang="en-US" sz="3600" b="0" i="1" smtClean="0">
                          <a:latin typeface="Cambria Math" panose="02040503050406030204" pitchFamily="18" charset="0"/>
                        </a:rPr>
                        <m:t>)</m:t>
                      </m:r>
                    </m:oMath>
                  </m:oMathPara>
                </a14:m>
                <a:endParaRPr lang="en-CA" sz="3600" dirty="0"/>
              </a:p>
              <a:p>
                <a:pPr marL="0" indent="0">
                  <a:buNone/>
                </a:pPr>
                <a14:m>
                  <m:oMathPara xmlns:m="http://schemas.openxmlformats.org/officeDocument/2006/math">
                    <m:oMathParaPr>
                      <m:jc m:val="left"/>
                    </m:oMathParaPr>
                    <m:oMath xmlns:m="http://schemas.openxmlformats.org/officeDocument/2006/math">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𝑟</m:t>
                              </m:r>
                            </m:sub>
                          </m:sSub>
                        </m:e>
                      </m:acc>
                      <m:r>
                        <a:rPr lang="en-US" sz="3600" i="1">
                          <a:latin typeface="Cambria Math" panose="02040503050406030204" pitchFamily="18" charset="0"/>
                        </a:rPr>
                        <m:t>= </m:t>
                      </m:r>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𝑟</m:t>
                              </m:r>
                            </m:sub>
                          </m:sSub>
                        </m:e>
                      </m:acc>
                    </m:oMath>
                  </m:oMathPara>
                </a14:m>
                <a:endParaRPr lang="en-CA" sz="3600" dirty="0"/>
              </a:p>
              <a:p>
                <a:pPr marL="0" indent="0">
                  <a:buNone/>
                </a:pPr>
                <a:endParaRPr lang="en-CA" sz="3600" dirty="0"/>
              </a:p>
            </p:txBody>
          </p:sp>
        </mc:Choice>
        <mc:Fallback xmlns="">
          <p:sp>
            <p:nvSpPr>
              <p:cNvPr id="14" name="Content Placeholder 2">
                <a:extLst>
                  <a:ext uri="{FF2B5EF4-FFF2-40B4-BE49-F238E27FC236}">
                    <a16:creationId xmlns:a16="http://schemas.microsoft.com/office/drawing/2014/main" id="{219011EE-C0B2-482A-95C5-9F58292CA5C2}"/>
                  </a:ext>
                </a:extLst>
              </p:cNvPr>
              <p:cNvSpPr txBox="1">
                <a:spLocks noRot="1" noChangeAspect="1" noMove="1" noResize="1" noEditPoints="1" noAdjustHandles="1" noChangeArrowheads="1" noChangeShapeType="1" noTextEdit="1"/>
              </p:cNvSpPr>
              <p:nvPr/>
            </p:nvSpPr>
            <p:spPr>
              <a:xfrm>
                <a:off x="76200" y="75746"/>
                <a:ext cx="8972550" cy="6953704"/>
              </a:xfrm>
              <a:prstGeom prst="rect">
                <a:avLst/>
              </a:prstGeom>
              <a:blipFill>
                <a:blip r:embed="rId3"/>
                <a:stretch>
                  <a:fillRect t="-8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6B3D46B-3DF5-48A7-A286-1D1A194BCB13}"/>
                  </a:ext>
                </a:extLst>
              </p:cNvPr>
              <p:cNvSpPr/>
              <p:nvPr/>
            </p:nvSpPr>
            <p:spPr>
              <a:xfrm>
                <a:off x="5681394" y="15103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15" name="Rectangle 14">
                <a:extLst>
                  <a:ext uri="{FF2B5EF4-FFF2-40B4-BE49-F238E27FC236}">
                    <a16:creationId xmlns:a16="http://schemas.microsoft.com/office/drawing/2014/main" id="{06B3D46B-3DF5-48A7-A286-1D1A194BCB13}"/>
                  </a:ext>
                </a:extLst>
              </p:cNvPr>
              <p:cNvSpPr>
                <a:spLocks noRot="1" noChangeAspect="1" noMove="1" noResize="1" noEditPoints="1" noAdjustHandles="1" noChangeArrowheads="1" noChangeShapeType="1" noTextEdit="1"/>
              </p:cNvSpPr>
              <p:nvPr/>
            </p:nvSpPr>
            <p:spPr>
              <a:xfrm>
                <a:off x="5681394" y="151033"/>
                <a:ext cx="6314870" cy="167776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CE8B7195-3B1C-493A-9458-391D582EA248}"/>
                  </a:ext>
                </a:extLst>
              </p:cNvPr>
              <p:cNvSpPr txBox="1">
                <a:spLocks/>
              </p:cNvSpPr>
              <p:nvPr/>
            </p:nvSpPr>
            <p:spPr>
              <a:xfrm>
                <a:off x="7067550" y="4019550"/>
                <a:ext cx="2038350"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𝑗</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=0</m:t>
                      </m:r>
                    </m:oMath>
                  </m:oMathPara>
                </a14:m>
                <a:endParaRPr lang="en-CA" sz="3600" dirty="0"/>
              </a:p>
            </p:txBody>
          </p:sp>
        </mc:Choice>
        <mc:Fallback xmlns="">
          <p:sp>
            <p:nvSpPr>
              <p:cNvPr id="16" name="Content Placeholder 2">
                <a:extLst>
                  <a:ext uri="{FF2B5EF4-FFF2-40B4-BE49-F238E27FC236}">
                    <a16:creationId xmlns:a16="http://schemas.microsoft.com/office/drawing/2014/main" id="{CE8B7195-3B1C-493A-9458-391D582EA248}"/>
                  </a:ext>
                </a:extLst>
              </p:cNvPr>
              <p:cNvSpPr txBox="1">
                <a:spLocks noRot="1" noChangeAspect="1" noMove="1" noResize="1" noEditPoints="1" noAdjustHandles="1" noChangeArrowheads="1" noChangeShapeType="1" noTextEdit="1"/>
              </p:cNvSpPr>
              <p:nvPr/>
            </p:nvSpPr>
            <p:spPr>
              <a:xfrm>
                <a:off x="7067550" y="4019550"/>
                <a:ext cx="2038350" cy="59055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C7EF592-BA2F-47A9-8AAA-EE513F1767FC}"/>
                  </a:ext>
                </a:extLst>
              </p:cNvPr>
              <p:cNvSpPr txBox="1">
                <a:spLocks/>
              </p:cNvSpPr>
              <p:nvPr/>
            </p:nvSpPr>
            <p:spPr>
              <a:xfrm>
                <a:off x="7048500" y="4610100"/>
                <a:ext cx="2038350"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𝑗</m:t>
                      </m:r>
                      <m:r>
                        <a:rPr lang="en-US" sz="3600" b="0" i="1" smtClean="0">
                          <a:latin typeface="Cambria Math" panose="02040503050406030204" pitchFamily="18" charset="0"/>
                        </a:rPr>
                        <m:t>=</m:t>
                      </m:r>
                      <m:r>
                        <a:rPr lang="en-US" sz="3600" b="0" i="1" smtClean="0">
                          <a:latin typeface="Cambria Math" panose="02040503050406030204" pitchFamily="18" charset="0"/>
                        </a:rPr>
                        <m:t>𝑟</m:t>
                      </m:r>
                    </m:oMath>
                  </m:oMathPara>
                </a14:m>
                <a:endParaRPr lang="en-CA" sz="3600" dirty="0"/>
              </a:p>
            </p:txBody>
          </p:sp>
        </mc:Choice>
        <mc:Fallback xmlns="">
          <p:sp>
            <p:nvSpPr>
              <p:cNvPr id="17" name="Content Placeholder 2">
                <a:extLst>
                  <a:ext uri="{FF2B5EF4-FFF2-40B4-BE49-F238E27FC236}">
                    <a16:creationId xmlns:a16="http://schemas.microsoft.com/office/drawing/2014/main" id="{9C7EF592-BA2F-47A9-8AAA-EE513F1767FC}"/>
                  </a:ext>
                </a:extLst>
              </p:cNvPr>
              <p:cNvSpPr txBox="1">
                <a:spLocks noRot="1" noChangeAspect="1" noMove="1" noResize="1" noEditPoints="1" noAdjustHandles="1" noChangeArrowheads="1" noChangeShapeType="1" noTextEdit="1"/>
              </p:cNvSpPr>
              <p:nvPr/>
            </p:nvSpPr>
            <p:spPr>
              <a:xfrm>
                <a:off x="7048500" y="4610100"/>
                <a:ext cx="2038350" cy="590550"/>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583779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Fourier Transform</a:t>
            </a:r>
            <a:endParaRPr lang="en-CA"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EF877A5-CEA0-4CB2-89CA-41297838DB31}"/>
                  </a:ext>
                </a:extLst>
              </p:cNvPr>
              <p:cNvSpPr/>
              <p:nvPr/>
            </p:nvSpPr>
            <p:spPr>
              <a:xfrm>
                <a:off x="5776644" y="74833"/>
                <a:ext cx="6314870" cy="1677767"/>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d>
                        <m:dPr>
                          <m:ctrlPr>
                            <a:rPr lang="en-US" sz="3200" i="1" smtClean="0">
                              <a:latin typeface="Cambria Math" panose="02040503050406030204" pitchFamily="18" charset="0"/>
                            </a:rPr>
                          </m:ctrlPr>
                        </m:dPr>
                        <m:e>
                          <m:nary>
                            <m:naryPr>
                              <m:chr m:val="∑"/>
                              <m:ctrlPr>
                                <a:rPr lang="en-US" sz="3200" i="1">
                                  <a:latin typeface="Cambria Math" panose="02040503050406030204" pitchFamily="18" charset="0"/>
                                </a:rPr>
                              </m:ctrlPr>
                            </m:naryPr>
                            <m:sub>
                              <m:r>
                                <a:rPr lang="en-US" sz="3200" i="1">
                                  <a:latin typeface="Cambria Math" panose="02040503050406030204" pitchFamily="18" charset="0"/>
                                </a:rPr>
                                <m:t>𝑗</m:t>
                              </m:r>
                              <m:r>
                                <a:rPr lang="en-US" sz="3200" i="1">
                                  <a:latin typeface="Cambria Math" panose="02040503050406030204" pitchFamily="18" charset="0"/>
                                </a:rPr>
                                <m:t>=0</m:t>
                              </m:r>
                            </m:sub>
                            <m:sup>
                              <m:r>
                                <a:rPr lang="en-US" sz="3200" i="1">
                                  <a:latin typeface="Cambria Math" panose="02040503050406030204" pitchFamily="18" charset="0"/>
                                </a:rPr>
                                <m:t>𝑛</m:t>
                              </m:r>
                              <m:r>
                                <a:rPr lang="en-US" sz="3200" i="1">
                                  <a:latin typeface="Cambria Math" panose="02040503050406030204" pitchFamily="18" charset="0"/>
                                </a:rPr>
                                <m:t>−1</m:t>
                              </m:r>
                            </m:sup>
                            <m:e>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𝑖𝑗</m:t>
                                  </m:r>
                                </m:sup>
                              </m:sSup>
                            </m:e>
                          </m:nary>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𝑛</m:t>
                              </m:r>
                              <m:r>
                                <a:rPr lang="en-US" sz="3200" b="0" i="1" smtClean="0">
                                  <a:latin typeface="Cambria Math" panose="02040503050406030204" pitchFamily="18" charset="0"/>
                                </a:rPr>
                                <m:t>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𝑖</m:t>
                              </m:r>
                              <m:r>
                                <a:rPr lang="en-US" sz="3200" b="0" i="1" smtClean="0">
                                  <a:latin typeface="Cambria Math" panose="02040503050406030204" pitchFamily="18" charset="0"/>
                                </a:rPr>
                                <m:t>=0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CA" sz="3200" dirty="0"/>
              </a:p>
            </p:txBody>
          </p:sp>
        </mc:Choice>
        <mc:Fallback xmlns="">
          <p:sp>
            <p:nvSpPr>
              <p:cNvPr id="6" name="Rectangle 5">
                <a:extLst>
                  <a:ext uri="{FF2B5EF4-FFF2-40B4-BE49-F238E27FC236}">
                    <a16:creationId xmlns:a16="http://schemas.microsoft.com/office/drawing/2014/main" id="{0EF877A5-CEA0-4CB2-89CA-41297838DB31}"/>
                  </a:ext>
                </a:extLst>
              </p:cNvPr>
              <p:cNvSpPr>
                <a:spLocks noRot="1" noChangeAspect="1" noMove="1" noResize="1" noEditPoints="1" noAdjustHandles="1" noChangeArrowheads="1" noChangeShapeType="1" noTextEdit="1"/>
              </p:cNvSpPr>
              <p:nvPr/>
            </p:nvSpPr>
            <p:spPr>
              <a:xfrm>
                <a:off x="5776644" y="74833"/>
                <a:ext cx="6314870" cy="1677767"/>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004A8D93-35DD-4359-AF5A-039DCC77BFD4}"/>
                  </a:ext>
                </a:extLst>
              </p:cNvPr>
              <p:cNvSpPr>
                <a:spLocks noGrp="1"/>
              </p:cNvSpPr>
              <p:nvPr>
                <p:ph idx="1"/>
              </p:nvPr>
            </p:nvSpPr>
            <p:spPr>
              <a:xfrm>
                <a:off x="266700" y="1771649"/>
                <a:ext cx="11620500" cy="3524251"/>
              </a:xfrm>
            </p:spPr>
            <p:txBody>
              <a:bodyPr>
                <a:normAutofit/>
              </a:bodyPr>
              <a:lstStyle/>
              <a:p>
                <a:r>
                  <a:rPr lang="en-US" sz="3600" dirty="0"/>
                  <a:t>Take a </a:t>
                </a:r>
                <a14:m>
                  <m:oMath xmlns:m="http://schemas.openxmlformats.org/officeDocument/2006/math">
                    <m:r>
                      <a:rPr lang="en-US" sz="3600" b="0" i="1" smtClean="0">
                        <a:latin typeface="Cambria Math" panose="02040503050406030204" pitchFamily="18" charset="0"/>
                      </a:rPr>
                      <m:t>𝑘</m:t>
                    </m:r>
                  </m:oMath>
                </a14:m>
                <a:r>
                  <a:rPr lang="en-CA" sz="3600" dirty="0"/>
                  <a:t>-length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d>
                      <m:dPr>
                        <m:begChr m:val="["/>
                        <m:endChr m:val="]"/>
                        <m:ctrlPr>
                          <a:rPr lang="en-US" sz="3600" b="0" i="1" dirty="0" smtClean="0">
                            <a:latin typeface="Cambria Math" panose="02040503050406030204" pitchFamily="18" charset="0"/>
                          </a:rPr>
                        </m:ctrlPr>
                      </m:dPr>
                      <m:e>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0</m:t>
                            </m:r>
                          </m:sub>
                        </m:sSub>
                        <m:r>
                          <a:rPr lang="en-US" sz="3600" b="0" i="1" dirty="0" smtClean="0">
                            <a:latin typeface="Cambria Math" panose="02040503050406030204" pitchFamily="18" charset="0"/>
                          </a:rPr>
                          <m:t>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1</m:t>
                            </m:r>
                          </m:sub>
                        </m:sSub>
                        <m:r>
                          <a:rPr lang="en-US" sz="3600" b="0" i="1" dirty="0" smtClean="0">
                            <a:latin typeface="Cambria Math" panose="02040503050406030204" pitchFamily="18" charset="0"/>
                          </a:rPr>
                          <m:t>  ⋯   </m:t>
                        </m:r>
                        <m:sSub>
                          <m:sSubPr>
                            <m:ctrlPr>
                              <a:rPr lang="en-US" sz="3600" b="0" i="1" dirty="0" smtClean="0">
                                <a:latin typeface="Cambria Math" panose="02040503050406030204" pitchFamily="18" charset="0"/>
                              </a:rPr>
                            </m:ctrlPr>
                          </m:sSubPr>
                          <m:e>
                            <m:r>
                              <a:rPr lang="en-US" sz="3600" b="0" i="1" dirty="0" smtClean="0">
                                <a:latin typeface="Cambria Math" panose="02040503050406030204" pitchFamily="18" charset="0"/>
                              </a:rPr>
                              <m:t>𝑚</m:t>
                            </m:r>
                          </m:e>
                          <m:sub>
                            <m:r>
                              <a:rPr lang="en-US" sz="3600" b="0" i="1" dirty="0" smtClean="0">
                                <a:latin typeface="Cambria Math" panose="02040503050406030204" pitchFamily="18" charset="0"/>
                              </a:rPr>
                              <m:t>𝑘</m:t>
                            </m:r>
                            <m:r>
                              <a:rPr lang="en-US" sz="3600" b="0" i="1" dirty="0" smtClean="0">
                                <a:latin typeface="Cambria Math" panose="02040503050406030204" pitchFamily="18" charset="0"/>
                              </a:rPr>
                              <m:t>−1</m:t>
                            </m:r>
                          </m:sub>
                        </m:sSub>
                      </m:e>
                    </m:d>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latin typeface="Cambria Math" panose="02040503050406030204" pitchFamily="18" charset="0"/>
                          </a:rPr>
                          <m:t>𝑞</m:t>
                        </m:r>
                      </m:sub>
                      <m:sup>
                        <m:r>
                          <a:rPr lang="en-US" sz="3600" b="0" i="1" dirty="0" smtClean="0">
                            <a:latin typeface="Cambria Math" panose="02040503050406030204" pitchFamily="18" charset="0"/>
                          </a:rPr>
                          <m:t>𝑘</m:t>
                        </m:r>
                      </m:sup>
                    </m:sSubSup>
                  </m:oMath>
                </a14:m>
                <a:endParaRPr lang="en-CA" sz="3600" dirty="0"/>
              </a:p>
              <a:p>
                <a:pPr marL="0" indent="0">
                  <a:buNone/>
                </a:pPr>
                <a:endParaRPr lang="en-US" sz="2400" dirty="0"/>
              </a:p>
              <a:p>
                <a:r>
                  <a:rPr lang="en-US" sz="3600" dirty="0"/>
                  <a:t>“Pad”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oMath>
                </a14:m>
                <a:r>
                  <a:rPr lang="en-US" sz="3600" dirty="0"/>
                  <a:t> with zeros so that it has length </a:t>
                </a:r>
                <a14:m>
                  <m:oMath xmlns:m="http://schemas.openxmlformats.org/officeDocument/2006/math">
                    <m:r>
                      <a:rPr lang="en-US" sz="3600" b="0" i="1" smtClean="0">
                        <a:latin typeface="Cambria Math" panose="02040503050406030204" pitchFamily="18" charset="0"/>
                      </a:rPr>
                      <m:t>𝑛</m:t>
                    </m:r>
                  </m:oMath>
                </a14:m>
                <a:endParaRPr lang="en-US"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e>
                      </m:acc>
                      <m:r>
                        <a:rPr lang="en-US" sz="3600" i="1" dirty="0">
                          <a:latin typeface="Cambria Math" panose="02040503050406030204" pitchFamily="18" charset="0"/>
                        </a:rPr>
                        <m:t>=</m:t>
                      </m:r>
                      <m:d>
                        <m:dPr>
                          <m:begChr m:val="["/>
                          <m:endChr m:val="]"/>
                          <m:ctrlPr>
                            <a:rPr lang="en-US" sz="3600" i="1" dirty="0">
                              <a:latin typeface="Cambria Math" panose="02040503050406030204" pitchFamily="18" charset="0"/>
                            </a:rPr>
                          </m:ctrlPr>
                        </m:dPr>
                        <m:e>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r>
                            <a:rPr lang="en-US" sz="3600" b="0" i="1" dirty="0" smtClean="0">
                              <a:latin typeface="Cambria Math" panose="02040503050406030204" pitchFamily="18" charset="0"/>
                            </a:rPr>
                            <m:t>   0   0  ⋯  0</m:t>
                          </m:r>
                        </m:e>
                      </m:d>
                      <m:r>
                        <a:rPr lang="en-US" sz="3600" i="1" dirty="0">
                          <a:latin typeface="Cambria Math" panose="02040503050406030204" pitchFamily="18" charset="0"/>
                        </a:rPr>
                        <m:t>∈</m:t>
                      </m:r>
                      <m:sSubSup>
                        <m:sSubSupPr>
                          <m:ctrlPr>
                            <a:rPr lang="en-US" sz="3600" i="1" dirty="0">
                              <a:latin typeface="Cambria Math" panose="02040503050406030204" pitchFamily="18" charset="0"/>
                            </a:rPr>
                          </m:ctrlPr>
                        </m:sSubSupPr>
                        <m:e>
                          <m:r>
                            <a:rPr lang="en-US" sz="3600" i="1" dirty="0">
                              <a:latin typeface="Cambria Math" panose="02040503050406030204" pitchFamily="18" charset="0"/>
                            </a:rPr>
                            <m:t>𝔽</m:t>
                          </m:r>
                        </m:e>
                        <m:sub>
                          <m:r>
                            <a:rPr lang="en-US" sz="3600" i="1" dirty="0">
                              <a:latin typeface="Cambria Math" panose="02040503050406030204" pitchFamily="18" charset="0"/>
                            </a:rPr>
                            <m:t>𝑞</m:t>
                          </m:r>
                        </m:sub>
                        <m:sup>
                          <m:r>
                            <a:rPr lang="en-US" sz="3600" b="0" i="1" dirty="0" smtClean="0">
                              <a:latin typeface="Cambria Math" panose="02040503050406030204" pitchFamily="18" charset="0"/>
                            </a:rPr>
                            <m:t>𝑛</m:t>
                          </m:r>
                        </m:sup>
                      </m:sSubSup>
                    </m:oMath>
                  </m:oMathPara>
                </a14:m>
                <a:endParaRPr lang="en-CA" sz="3600" dirty="0"/>
              </a:p>
              <a:p>
                <a:pPr marL="0" indent="0">
                  <a:buNone/>
                </a:pPr>
                <a:endParaRPr lang="en-CA" sz="1000" dirty="0"/>
              </a:p>
              <a:p>
                <a:r>
                  <a:rPr lang="en-CA" sz="3600" dirty="0"/>
                  <a:t>The codeword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𝑐</m:t>
                        </m:r>
                      </m:e>
                    </m:acc>
                  </m:oMath>
                </a14:m>
                <a:r>
                  <a:rPr lang="en-CA" sz="3600" dirty="0"/>
                  <a:t> is the Fourier Transform of </a:t>
                </a:r>
                <a14:m>
                  <m:oMath xmlns:m="http://schemas.openxmlformats.org/officeDocument/2006/math">
                    <m:acc>
                      <m:accPr>
                        <m:chr m:val="̃"/>
                        <m:ctrlPr>
                          <a:rPr lang="en-US" sz="3600" i="1">
                            <a:latin typeface="Cambria Math" panose="02040503050406030204" pitchFamily="18" charset="0"/>
                          </a:rPr>
                        </m:ctrlPr>
                      </m:accPr>
                      <m:e>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e>
                    </m:acc>
                  </m:oMath>
                </a14:m>
                <a:endParaRPr lang="en-CA" sz="3600" dirty="0"/>
              </a:p>
            </p:txBody>
          </p:sp>
        </mc:Choice>
        <mc:Fallback xmlns="">
          <p:sp>
            <p:nvSpPr>
              <p:cNvPr id="11" name="Content Placeholder 10">
                <a:extLst>
                  <a:ext uri="{FF2B5EF4-FFF2-40B4-BE49-F238E27FC236}">
                    <a16:creationId xmlns:a16="http://schemas.microsoft.com/office/drawing/2014/main" id="{004A8D93-35DD-4359-AF5A-039DCC77BFD4}"/>
                  </a:ext>
                </a:extLst>
              </p:cNvPr>
              <p:cNvSpPr>
                <a:spLocks noGrp="1" noRot="1" noChangeAspect="1" noMove="1" noResize="1" noEditPoints="1" noAdjustHandles="1" noChangeArrowheads="1" noChangeShapeType="1" noTextEdit="1"/>
              </p:cNvSpPr>
              <p:nvPr>
                <p:ph idx="1"/>
              </p:nvPr>
            </p:nvSpPr>
            <p:spPr>
              <a:xfrm>
                <a:off x="266700" y="1771649"/>
                <a:ext cx="11620500" cy="3524251"/>
              </a:xfrm>
              <a:blipFill>
                <a:blip r:embed="rId3"/>
                <a:stretch>
                  <a:fillRect l="-1469" t="-328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BCAA125-37F2-46B7-B9B6-4D60DE5B283D}"/>
                  </a:ext>
                </a:extLst>
              </p:cNvPr>
              <p:cNvSpPr txBox="1">
                <a:spLocks/>
              </p:cNvSpPr>
              <p:nvPr/>
            </p:nvSpPr>
            <p:spPr>
              <a:xfrm>
                <a:off x="647700" y="5047796"/>
                <a:ext cx="3377293" cy="16959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𝑐</m:t>
                          </m:r>
                        </m:e>
                        <m:sub>
                          <m:r>
                            <a:rPr lang="en-US" sz="3600" b="0" i="1" smtClean="0">
                              <a:latin typeface="Cambria Math" panose="02040503050406030204" pitchFamily="18" charset="0"/>
                            </a:rPr>
                            <m:t>𝑙</m:t>
                          </m:r>
                        </m:sub>
                      </m:sSub>
                      <m:r>
                        <a:rPr lang="en-US" sz="360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i="1">
                              <a:latin typeface="Cambria Math" panose="02040503050406030204" pitchFamily="18" charset="0"/>
                            </a:rPr>
                            <m:t>𝑗</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acc>
                            <m:accPr>
                              <m:chr m:val="̃"/>
                              <m:ctrlPr>
                                <a:rPr lang="en-US" sz="3600" b="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𝑗</m:t>
                                  </m:r>
                                </m:sub>
                              </m:sSub>
                            </m:e>
                          </m:acc>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latin typeface="Cambria Math" panose="02040503050406030204" pitchFamily="18" charset="0"/>
                                </a:rPr>
                                <m:t>𝑙</m:t>
                              </m:r>
                              <m:r>
                                <a:rPr lang="en-US" sz="3600" i="1">
                                  <a:latin typeface="Cambria Math" panose="02040503050406030204" pitchFamily="18" charset="0"/>
                                </a:rPr>
                                <m:t>𝑗</m:t>
                              </m:r>
                            </m:sup>
                          </m:sSup>
                        </m:e>
                      </m:nary>
                    </m:oMath>
                  </m:oMathPara>
                </a14:m>
                <a:endParaRPr lang="en-CA" sz="3600" dirty="0"/>
              </a:p>
            </p:txBody>
          </p:sp>
        </mc:Choice>
        <mc:Fallback xmlns="">
          <p:sp>
            <p:nvSpPr>
              <p:cNvPr id="12" name="Content Placeholder 2">
                <a:extLst>
                  <a:ext uri="{FF2B5EF4-FFF2-40B4-BE49-F238E27FC236}">
                    <a16:creationId xmlns:a16="http://schemas.microsoft.com/office/drawing/2014/main" id="{4BCAA125-37F2-46B7-B9B6-4D60DE5B283D}"/>
                  </a:ext>
                </a:extLst>
              </p:cNvPr>
              <p:cNvSpPr txBox="1">
                <a:spLocks noRot="1" noChangeAspect="1" noMove="1" noResize="1" noEditPoints="1" noAdjustHandles="1" noChangeArrowheads="1" noChangeShapeType="1" noTextEdit="1"/>
              </p:cNvSpPr>
              <p:nvPr/>
            </p:nvSpPr>
            <p:spPr>
              <a:xfrm>
                <a:off x="647700" y="5047796"/>
                <a:ext cx="3377293" cy="1695904"/>
              </a:xfrm>
              <a:prstGeom prst="rect">
                <a:avLst/>
              </a:prstGeom>
              <a:blipFill>
                <a:blip r:embed="rId4"/>
                <a:stretch>
                  <a:fillRect t="-10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CDFC041-209F-4C2B-B6C1-2409C46D0087}"/>
                  </a:ext>
                </a:extLst>
              </p:cNvPr>
              <p:cNvSpPr txBox="1">
                <a:spLocks/>
              </p:cNvSpPr>
              <p:nvPr/>
            </p:nvSpPr>
            <p:spPr>
              <a:xfrm>
                <a:off x="5010150" y="5048250"/>
                <a:ext cx="43243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𝑐</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m:t>
                              </m:r>
                              <m:r>
                                <a:rPr lang="en-US" sz="3600" b="0" i="1" smtClean="0">
                                  <a:latin typeface="Cambria Math" panose="02040503050406030204" pitchFamily="18" charset="0"/>
                                </a:rPr>
                                <m:t>𝑟𝑠</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8CDFC041-209F-4C2B-B6C1-2409C46D0087}"/>
                  </a:ext>
                </a:extLst>
              </p:cNvPr>
              <p:cNvSpPr txBox="1">
                <a:spLocks noRot="1" noChangeAspect="1" noMove="1" noResize="1" noEditPoints="1" noAdjustHandles="1" noChangeArrowheads="1" noChangeShapeType="1" noTextEdit="1"/>
              </p:cNvSpPr>
              <p:nvPr/>
            </p:nvSpPr>
            <p:spPr>
              <a:xfrm>
                <a:off x="5010150" y="5048250"/>
                <a:ext cx="4324350" cy="1981200"/>
              </a:xfrm>
              <a:prstGeom prst="rect">
                <a:avLst/>
              </a:prstGeom>
              <a:blipFill>
                <a:blip r:embed="rId5"/>
                <a:stretch>
                  <a:fillRect t="-3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7FAC578C-7DD3-4FE9-A9E8-94E3918BF0D0}"/>
                  </a:ext>
                </a:extLst>
              </p:cNvPr>
              <p:cNvSpPr txBox="1">
                <a:spLocks/>
              </p:cNvSpPr>
              <p:nvPr/>
            </p:nvSpPr>
            <p:spPr>
              <a:xfrm>
                <a:off x="9163050" y="5505450"/>
                <a:ext cx="3028950" cy="5905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0</m:t>
                    </m:r>
                  </m:oMath>
                </a14:m>
                <a:r>
                  <a:rPr lang="en-US" sz="3600" b="0" i="1" dirty="0">
                    <a:latin typeface="Cambria Math" panose="02040503050406030204" pitchFamily="18" charset="0"/>
                  </a:rPr>
                  <a:t> </a:t>
                </a:r>
                <a:r>
                  <a:rPr lang="en-US" sz="3600" b="0" dirty="0"/>
                  <a:t>for</a:t>
                </a:r>
              </a:p>
              <a:p>
                <a:pPr marL="0" indent="0" algn="ctr">
                  <a:buNone/>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latin typeface="Cambria Math" panose="02040503050406030204" pitchFamily="18" charset="0"/>
                        </a:rPr>
                        <m:t>𝑛</m:t>
                      </m:r>
                      <m:r>
                        <a:rPr lang="en-US" sz="3600" b="0" i="1" smtClean="0">
                          <a:latin typeface="Cambria Math" panose="02040503050406030204" pitchFamily="18" charset="0"/>
                        </a:rPr>
                        <m:t>−1</m:t>
                      </m:r>
                    </m:oMath>
                  </m:oMathPara>
                </a14:m>
                <a:endParaRPr lang="en-CA" sz="3600" dirty="0"/>
              </a:p>
            </p:txBody>
          </p:sp>
        </mc:Choice>
        <mc:Fallback xmlns="">
          <p:sp>
            <p:nvSpPr>
              <p:cNvPr id="17" name="Content Placeholder 2">
                <a:extLst>
                  <a:ext uri="{FF2B5EF4-FFF2-40B4-BE49-F238E27FC236}">
                    <a16:creationId xmlns:a16="http://schemas.microsoft.com/office/drawing/2014/main" id="{7FAC578C-7DD3-4FE9-A9E8-94E3918BF0D0}"/>
                  </a:ext>
                </a:extLst>
              </p:cNvPr>
              <p:cNvSpPr txBox="1">
                <a:spLocks noRot="1" noChangeAspect="1" noMove="1" noResize="1" noEditPoints="1" noAdjustHandles="1" noChangeArrowheads="1" noChangeShapeType="1" noTextEdit="1"/>
              </p:cNvSpPr>
              <p:nvPr/>
            </p:nvSpPr>
            <p:spPr>
              <a:xfrm>
                <a:off x="9163050" y="5505450"/>
                <a:ext cx="3028950" cy="590550"/>
              </a:xfrm>
              <a:prstGeom prst="rect">
                <a:avLst/>
              </a:prstGeom>
              <a:blipFill>
                <a:blip r:embed="rId6"/>
                <a:stretch>
                  <a:fillRect t="-23711" b="-58763"/>
                </a:stretch>
              </a:blipFill>
            </p:spPr>
            <p:txBody>
              <a:bodyPr/>
              <a:lstStyle/>
              <a:p>
                <a:r>
                  <a:rPr lang="en-CA">
                    <a:noFill/>
                  </a:rPr>
                  <a:t> </a:t>
                </a:r>
              </a:p>
            </p:txBody>
          </p:sp>
        </mc:Fallback>
      </mc:AlternateContent>
    </p:spTree>
    <p:extLst>
      <p:ext uri="{BB962C8B-B14F-4D97-AF65-F5344CB8AC3E}">
        <p14:creationId xmlns:p14="http://schemas.microsoft.com/office/powerpoint/2010/main" val="2194222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CDFC041-209F-4C2B-B6C1-2409C46D0087}"/>
                  </a:ext>
                </a:extLst>
              </p:cNvPr>
              <p:cNvSpPr txBox="1">
                <a:spLocks/>
              </p:cNvSpPr>
              <p:nvPr/>
            </p:nvSpPr>
            <p:spPr>
              <a:xfrm>
                <a:off x="228600" y="2457450"/>
                <a:ext cx="43243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𝑐</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m:t>
                              </m:r>
                              <m:r>
                                <a:rPr lang="en-US" sz="3600" b="0" i="1" smtClean="0">
                                  <a:latin typeface="Cambria Math" panose="02040503050406030204" pitchFamily="18" charset="0"/>
                                </a:rPr>
                                <m:t>𝑟𝑠</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8CDFC041-209F-4C2B-B6C1-2409C46D0087}"/>
                  </a:ext>
                </a:extLst>
              </p:cNvPr>
              <p:cNvSpPr txBox="1">
                <a:spLocks noRot="1" noChangeAspect="1" noMove="1" noResize="1" noEditPoints="1" noAdjustHandles="1" noChangeArrowheads="1" noChangeShapeType="1" noTextEdit="1"/>
              </p:cNvSpPr>
              <p:nvPr/>
            </p:nvSpPr>
            <p:spPr>
              <a:xfrm>
                <a:off x="228600" y="2457450"/>
                <a:ext cx="4324350" cy="1981200"/>
              </a:xfrm>
              <a:prstGeom prst="rect">
                <a:avLst/>
              </a:prstGeom>
              <a:blipFill>
                <a:blip r:embed="rId2"/>
                <a:stretch>
                  <a:fillRect t="-3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3670BC1-FD3E-49C8-A0C7-BE6E139661A1}"/>
                  </a:ext>
                </a:extLst>
              </p:cNvPr>
              <p:cNvSpPr txBox="1">
                <a:spLocks/>
              </p:cNvSpPr>
              <p:nvPr/>
            </p:nvSpPr>
            <p:spPr>
              <a:xfrm>
                <a:off x="4648200" y="2914650"/>
                <a:ext cx="3028950" cy="114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0</m:t>
                    </m:r>
                  </m:oMath>
                </a14:m>
                <a:r>
                  <a:rPr lang="en-US" sz="3600" b="0" i="1" dirty="0">
                    <a:latin typeface="Cambria Math" panose="02040503050406030204" pitchFamily="18" charset="0"/>
                  </a:rPr>
                  <a:t> </a:t>
                </a:r>
                <a:r>
                  <a:rPr lang="en-US" sz="3600" b="0" dirty="0"/>
                  <a:t>for</a:t>
                </a:r>
              </a:p>
              <a:p>
                <a:pPr marL="0" indent="0" algn="ctr">
                  <a:buNone/>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latin typeface="Cambria Math" panose="02040503050406030204" pitchFamily="18" charset="0"/>
                        </a:rPr>
                        <m:t>𝑛</m:t>
                      </m:r>
                      <m:r>
                        <a:rPr lang="en-US" sz="3600" b="0" i="1" smtClean="0">
                          <a:latin typeface="Cambria Math" panose="02040503050406030204" pitchFamily="18" charset="0"/>
                        </a:rPr>
                        <m:t>−1</m:t>
                      </m:r>
                    </m:oMath>
                  </m:oMathPara>
                </a14:m>
                <a:endParaRPr lang="en-CA" sz="3600" dirty="0"/>
              </a:p>
            </p:txBody>
          </p:sp>
        </mc:Choice>
        <mc:Fallback xmlns="">
          <p:sp>
            <p:nvSpPr>
              <p:cNvPr id="14" name="Content Placeholder 2">
                <a:extLst>
                  <a:ext uri="{FF2B5EF4-FFF2-40B4-BE49-F238E27FC236}">
                    <a16:creationId xmlns:a16="http://schemas.microsoft.com/office/drawing/2014/main" id="{A3670BC1-FD3E-49C8-A0C7-BE6E139661A1}"/>
                  </a:ext>
                </a:extLst>
              </p:cNvPr>
              <p:cNvSpPr txBox="1">
                <a:spLocks noRot="1" noChangeAspect="1" noMove="1" noResize="1" noEditPoints="1" noAdjustHandles="1" noChangeArrowheads="1" noChangeShapeType="1" noTextEdit="1"/>
              </p:cNvSpPr>
              <p:nvPr/>
            </p:nvSpPr>
            <p:spPr>
              <a:xfrm>
                <a:off x="4648200" y="2914650"/>
                <a:ext cx="3028950" cy="1143000"/>
              </a:xfrm>
              <a:prstGeom prst="rect">
                <a:avLst/>
              </a:prstGeom>
              <a:blipFill>
                <a:blip r:embed="rId3"/>
                <a:stretch>
                  <a:fillRect t="-1223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0017D6A-2EAD-48A8-83A1-F456123FFAA5}"/>
                  </a:ext>
                </a:extLst>
              </p:cNvPr>
              <p:cNvSpPr txBox="1">
                <a:spLocks/>
              </p:cNvSpPr>
              <p:nvPr/>
            </p:nvSpPr>
            <p:spPr>
              <a:xfrm>
                <a:off x="171450" y="190500"/>
                <a:ext cx="115252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𝑗</m:t>
                          </m:r>
                          <m:r>
                            <a:rPr lang="en-US" sz="4000" b="0" i="1" smtClean="0">
                              <a:latin typeface="Cambria Math" panose="02040503050406030204" pitchFamily="18" charset="0"/>
                            </a:rPr>
                            <m:t>=0</m:t>
                          </m:r>
                        </m:sub>
                        <m:sup>
                          <m:r>
                            <a:rPr lang="en-US" sz="4000" b="0" i="1" smtClean="0">
                              <a:latin typeface="Cambria Math" panose="02040503050406030204" pitchFamily="18" charset="0"/>
                            </a:rPr>
                            <m:t>𝑛</m:t>
                          </m:r>
                          <m:r>
                            <a:rPr lang="en-US" sz="4000" b="0" i="1" smtClean="0">
                              <a:latin typeface="Cambria Math" panose="02040503050406030204" pitchFamily="18" charset="0"/>
                            </a:rPr>
                            <m:t>−1</m:t>
                          </m:r>
                        </m:sup>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𝑗</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𝑗</m:t>
                              </m:r>
                            </m:sup>
                          </m:sSup>
                        </m:e>
                      </m:nary>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0</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1</m:t>
                          </m:r>
                        </m:sub>
                      </m:sSub>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2</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𝑛</m:t>
                          </m:r>
                          <m:r>
                            <a:rPr lang="en-US" sz="4000" b="0" i="1" smtClean="0">
                              <a:latin typeface="Cambria Math" panose="02040503050406030204" pitchFamily="18" charset="0"/>
                            </a:rPr>
                            <m:t>−1</m:t>
                          </m:r>
                        </m:sup>
                      </m:sSup>
                    </m:oMath>
                  </m:oMathPara>
                </a14:m>
                <a:endParaRPr lang="en-CA" sz="4000" dirty="0"/>
              </a:p>
            </p:txBody>
          </p:sp>
        </mc:Choice>
        <mc:Fallback xmlns="">
          <p:sp>
            <p:nvSpPr>
              <p:cNvPr id="15" name="Content Placeholder 2">
                <a:extLst>
                  <a:ext uri="{FF2B5EF4-FFF2-40B4-BE49-F238E27FC236}">
                    <a16:creationId xmlns:a16="http://schemas.microsoft.com/office/drawing/2014/main" id="{20017D6A-2EAD-48A8-83A1-F456123FFAA5}"/>
                  </a:ext>
                </a:extLst>
              </p:cNvPr>
              <p:cNvSpPr txBox="1">
                <a:spLocks noRot="1" noChangeAspect="1" noMove="1" noResize="1" noEditPoints="1" noAdjustHandles="1" noChangeArrowheads="1" noChangeShapeType="1" noTextEdit="1"/>
              </p:cNvSpPr>
              <p:nvPr/>
            </p:nvSpPr>
            <p:spPr>
              <a:xfrm>
                <a:off x="171450" y="190500"/>
                <a:ext cx="11525250" cy="1981200"/>
              </a:xfrm>
              <a:prstGeom prst="rect">
                <a:avLst/>
              </a:prstGeom>
              <a:blipFill>
                <a:blip r:embed="rId4"/>
                <a:stretch>
                  <a:fillRect t="-923"/>
                </a:stretch>
              </a:blipFill>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C1A65896-664E-4F0D-8393-BC73CDD2E6F1}"/>
              </a:ext>
            </a:extLst>
          </p:cNvPr>
          <p:cNvCxnSpPr/>
          <p:nvPr/>
        </p:nvCxnSpPr>
        <p:spPr>
          <a:xfrm>
            <a:off x="-318052" y="21451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25BE775B-2461-458A-9027-9F2774E0FDB3}"/>
              </a:ext>
            </a:extLst>
          </p:cNvPr>
          <p:cNvCxnSpPr/>
          <p:nvPr/>
        </p:nvCxnSpPr>
        <p:spPr>
          <a:xfrm>
            <a:off x="-318052" y="42787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3F9DEE79-19EE-4D60-8186-72F2DBE98AEA}"/>
                  </a:ext>
                </a:extLst>
              </p:cNvPr>
              <p:cNvSpPr txBox="1">
                <a:spLocks/>
              </p:cNvSpPr>
              <p:nvPr/>
            </p:nvSpPr>
            <p:spPr>
              <a:xfrm>
                <a:off x="171450" y="4476750"/>
                <a:ext cx="6153150" cy="2381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        </m:t>
                      </m:r>
                      <m:r>
                        <a:rPr lang="en-US" sz="3600" b="0" i="1" smtClean="0">
                          <a:latin typeface="Cambria Math" panose="02040503050406030204" pitchFamily="18" charset="0"/>
                        </a:rPr>
                        <m:t>𝑘</m:t>
                      </m:r>
                      <m:r>
                        <a:rPr lang="en-US" sz="3600" b="0" i="1" smtClean="0">
                          <a:latin typeface="Cambria Math" panose="02040503050406030204" pitchFamily="18" charset="0"/>
                        </a:rPr>
                        <m:t>≤        </m:t>
                      </m:r>
                      <m:r>
                        <a:rPr lang="en-US" sz="3600" b="0" i="1" smtClean="0">
                          <a:latin typeface="Cambria Math" panose="02040503050406030204" pitchFamily="18" charset="0"/>
                        </a:rPr>
                        <m:t>𝑟</m:t>
                      </m:r>
                      <m:r>
                        <a:rPr lang="en-US" sz="3600" b="0" i="1" smtClean="0">
                          <a:latin typeface="Cambria Math" panose="02040503050406030204" pitchFamily="18" charset="0"/>
                        </a:rPr>
                        <m:t>≤        </m:t>
                      </m:r>
                      <m:r>
                        <a:rPr lang="en-US" sz="3600" b="0" i="1" smtClean="0">
                          <a:latin typeface="Cambria Math" panose="02040503050406030204" pitchFamily="18" charset="0"/>
                        </a:rPr>
                        <m:t>𝑛</m:t>
                      </m:r>
                      <m:r>
                        <a:rPr lang="en-US" sz="3600" b="0" i="1" smtClean="0">
                          <a:latin typeface="Cambria Math" panose="02040503050406030204" pitchFamily="18" charset="0"/>
                        </a:rPr>
                        <m:t>−1</m:t>
                      </m:r>
                    </m:oMath>
                  </m:oMathPara>
                </a14:m>
                <a:endParaRPr lang="en-US" sz="3600" b="0" dirty="0"/>
              </a:p>
              <a:p>
                <a:pPr marL="0" indent="0" algn="ctr">
                  <a:buNone/>
                </a:pPr>
                <a14:m>
                  <m:oMathPara xmlns:m="http://schemas.openxmlformats.org/officeDocument/2006/math">
                    <m:oMathParaPr>
                      <m:jc m:val="left"/>
                    </m:oMathParaPr>
                    <m:oMath xmlns:m="http://schemas.openxmlformats.org/officeDocument/2006/math">
                      <m:r>
                        <a:rPr lang="en-US" sz="3600" b="0" i="1" smtClean="0">
                          <a:solidFill>
                            <a:schemeClr val="bg1"/>
                          </a:solidFill>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𝑘</m:t>
                      </m:r>
                      <m:r>
                        <a:rPr lang="en-US" sz="3600" b="0" i="1" smtClean="0">
                          <a:latin typeface="Cambria Math" panose="02040503050406030204" pitchFamily="18" charset="0"/>
                        </a:rPr>
                        <m:t>≥</m:t>
                      </m:r>
                      <m:r>
                        <a:rPr lang="en-US" sz="3600" b="0" i="1" smtClean="0">
                          <a:solidFill>
                            <a:schemeClr val="bg1"/>
                          </a:solidFill>
                          <a:latin typeface="Cambria Math" panose="02040503050406030204" pitchFamily="18" charset="0"/>
                        </a:rPr>
                        <m:t>𝑛</m:t>
                      </m:r>
                      <m:r>
                        <a:rPr lang="en-US" sz="3600" b="0" i="1" smtClean="0">
                          <a:latin typeface="Cambria Math" panose="02040503050406030204" pitchFamily="18" charset="0"/>
                        </a:rPr>
                        <m:t>−</m:t>
                      </m:r>
                      <m:r>
                        <a:rPr lang="en-US" sz="360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solidFill>
                            <a:schemeClr val="bg1"/>
                          </a:solidFill>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𝑛</m:t>
                      </m:r>
                      <m:r>
                        <a:rPr lang="en-US" sz="3600" b="0" i="1" smtClean="0">
                          <a:latin typeface="Cambria Math" panose="02040503050406030204" pitchFamily="18" charset="0"/>
                        </a:rPr>
                        <m:t>+</m:t>
                      </m:r>
                      <m:r>
                        <a:rPr lang="en-US" sz="3600" i="1">
                          <a:latin typeface="Cambria Math" panose="02040503050406030204" pitchFamily="18" charset="0"/>
                        </a:rPr>
                        <m:t>1</m:t>
                      </m:r>
                    </m:oMath>
                  </m:oMathPara>
                </a14:m>
                <a:endParaRPr lang="en-CA" sz="3600" dirty="0"/>
              </a:p>
              <a:p>
                <a:pPr marL="0" indent="0" algn="ctr">
                  <a:buNone/>
                </a:pPr>
                <a14:m>
                  <m:oMathPara xmlns:m="http://schemas.openxmlformats.org/officeDocument/2006/math">
                    <m:oMathParaPr>
                      <m:jc m:val="left"/>
                    </m:oMathParaPr>
                    <m:oMath xmlns:m="http://schemas.openxmlformats.org/officeDocument/2006/math">
                      <m:r>
                        <a:rPr lang="en-US" sz="3600" i="1">
                          <a:latin typeface="Cambria Math" panose="02040503050406030204" pitchFamily="18" charset="0"/>
                        </a:rPr>
                        <m:t>𝑛</m:t>
                      </m:r>
                      <m:r>
                        <a:rPr lang="en-US" sz="3600" i="1">
                          <a:latin typeface="Cambria Math" panose="02040503050406030204" pitchFamily="18" charset="0"/>
                        </a:rPr>
                        <m:t>−</m:t>
                      </m:r>
                      <m:r>
                        <a:rPr lang="en-US" sz="3600" i="1">
                          <a:latin typeface="Cambria Math" panose="02040503050406030204" pitchFamily="18" charset="0"/>
                        </a:rPr>
                        <m:t>𝑘</m:t>
                      </m:r>
                      <m:r>
                        <a:rPr lang="en-US" sz="3600" i="1">
                          <a:latin typeface="Cambria Math" panose="02040503050406030204" pitchFamily="18" charset="0"/>
                        </a:rPr>
                        <m:t>≥</m:t>
                      </m:r>
                      <m:r>
                        <a:rPr lang="en-US" sz="3600" i="1" smtClean="0">
                          <a:latin typeface="Cambria Math" panose="02040503050406030204" pitchFamily="18" charset="0"/>
                        </a:rPr>
                        <m:t>𝑛</m:t>
                      </m:r>
                      <m:r>
                        <a:rPr lang="en-US" sz="3600" i="1">
                          <a:latin typeface="Cambria Math" panose="02040503050406030204" pitchFamily="18" charset="0"/>
                        </a:rPr>
                        <m:t>−</m:t>
                      </m:r>
                      <m:r>
                        <a:rPr lang="en-US" sz="3600" i="1">
                          <a:latin typeface="Cambria Math" panose="02040503050406030204" pitchFamily="18" charset="0"/>
                        </a:rPr>
                        <m:t>𝑟</m:t>
                      </m:r>
                      <m:r>
                        <a:rPr lang="en-US" sz="3600" i="1">
                          <a:latin typeface="Cambria Math" panose="02040503050406030204" pitchFamily="18" charset="0"/>
                        </a:rPr>
                        <m:t>≥</m:t>
                      </m:r>
                      <m:r>
                        <a:rPr lang="en-US" sz="3600" i="1">
                          <a:latin typeface="Cambria Math" panose="02040503050406030204" pitchFamily="18" charset="0"/>
                        </a:rPr>
                        <m:t>𝑛</m:t>
                      </m:r>
                      <m:r>
                        <a:rPr lang="en-US" sz="3600" i="1">
                          <a:latin typeface="Cambria Math" panose="02040503050406030204" pitchFamily="18" charset="0"/>
                        </a:rPr>
                        <m:t>−</m:t>
                      </m:r>
                      <m:r>
                        <a:rPr lang="en-US" sz="3600" i="1">
                          <a:latin typeface="Cambria Math" panose="02040503050406030204" pitchFamily="18" charset="0"/>
                        </a:rPr>
                        <m:t>𝑛</m:t>
                      </m:r>
                      <m:r>
                        <a:rPr lang="en-US" sz="3600" i="1">
                          <a:latin typeface="Cambria Math" panose="02040503050406030204" pitchFamily="18" charset="0"/>
                        </a:rPr>
                        <m:t>+1</m:t>
                      </m:r>
                    </m:oMath>
                  </m:oMathPara>
                </a14:m>
                <a:endParaRPr lang="en-CA" sz="3600" dirty="0"/>
              </a:p>
              <a:p>
                <a:pPr marL="0" indent="0" algn="ctr">
                  <a:buNone/>
                </a:pPr>
                <a14:m>
                  <m:oMathPara xmlns:m="http://schemas.openxmlformats.org/officeDocument/2006/math">
                    <m:oMathParaPr>
                      <m:jc m:val="left"/>
                    </m:oMathParaPr>
                    <m:oMath xmlns:m="http://schemas.openxmlformats.org/officeDocument/2006/math">
                      <m:r>
                        <a:rPr lang="en-US" sz="3600" i="1">
                          <a:latin typeface="Cambria Math" panose="02040503050406030204" pitchFamily="18" charset="0"/>
                        </a:rPr>
                        <m:t>𝑛</m:t>
                      </m:r>
                      <m:r>
                        <a:rPr lang="en-US" sz="3600" i="1">
                          <a:latin typeface="Cambria Math" panose="02040503050406030204" pitchFamily="18" charset="0"/>
                        </a:rPr>
                        <m:t>−</m:t>
                      </m:r>
                      <m:r>
                        <a:rPr lang="en-US" sz="3600" i="1">
                          <a:latin typeface="Cambria Math" panose="02040503050406030204" pitchFamily="18" charset="0"/>
                        </a:rPr>
                        <m:t>𝑘</m:t>
                      </m:r>
                      <m:r>
                        <a:rPr lang="en-US" sz="3600" i="1">
                          <a:latin typeface="Cambria Math" panose="02040503050406030204" pitchFamily="18" charset="0"/>
                        </a:rPr>
                        <m:t>≥     −</m:t>
                      </m:r>
                      <m:r>
                        <a:rPr lang="en-US" sz="3600" i="1">
                          <a:latin typeface="Cambria Math" panose="02040503050406030204" pitchFamily="18" charset="0"/>
                        </a:rPr>
                        <m:t>𝑟</m:t>
                      </m:r>
                      <m:r>
                        <a:rPr lang="en-US" sz="3600" i="1">
                          <a:latin typeface="Cambria Math" panose="02040503050406030204" pitchFamily="18" charset="0"/>
                        </a:rPr>
                        <m:t>≥    1</m:t>
                      </m:r>
                    </m:oMath>
                  </m:oMathPara>
                </a14:m>
                <a:endParaRPr lang="en-CA" sz="3600" dirty="0"/>
              </a:p>
              <a:p>
                <a:pPr marL="0" indent="0" algn="ctr">
                  <a:buNone/>
                </a:pPr>
                <a:endParaRPr lang="en-CA" sz="3600" dirty="0"/>
              </a:p>
              <a:p>
                <a:pPr marL="0" indent="0" algn="ctr">
                  <a:buNone/>
                </a:pPr>
                <a:endParaRPr lang="en-CA" sz="3600" dirty="0"/>
              </a:p>
              <a:p>
                <a:pPr marL="0" indent="0" algn="ctr">
                  <a:buNone/>
                </a:pPr>
                <a:endParaRPr lang="en-CA" sz="3600" dirty="0"/>
              </a:p>
            </p:txBody>
          </p:sp>
        </mc:Choice>
        <mc:Fallback xmlns="">
          <p:sp>
            <p:nvSpPr>
              <p:cNvPr id="20" name="Content Placeholder 2">
                <a:extLst>
                  <a:ext uri="{FF2B5EF4-FFF2-40B4-BE49-F238E27FC236}">
                    <a16:creationId xmlns:a16="http://schemas.microsoft.com/office/drawing/2014/main" id="{3F9DEE79-19EE-4D60-8186-72F2DBE98AEA}"/>
                  </a:ext>
                </a:extLst>
              </p:cNvPr>
              <p:cNvSpPr txBox="1">
                <a:spLocks noRot="1" noChangeAspect="1" noMove="1" noResize="1" noEditPoints="1" noAdjustHandles="1" noChangeArrowheads="1" noChangeShapeType="1" noTextEdit="1"/>
              </p:cNvSpPr>
              <p:nvPr/>
            </p:nvSpPr>
            <p:spPr>
              <a:xfrm>
                <a:off x="171450" y="4476750"/>
                <a:ext cx="6153150" cy="2381250"/>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38789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CDFC041-209F-4C2B-B6C1-2409C46D0087}"/>
                  </a:ext>
                </a:extLst>
              </p:cNvPr>
              <p:cNvSpPr txBox="1">
                <a:spLocks/>
              </p:cNvSpPr>
              <p:nvPr/>
            </p:nvSpPr>
            <p:spPr>
              <a:xfrm>
                <a:off x="228600" y="2457450"/>
                <a:ext cx="43243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𝑐</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m:t>
                              </m:r>
                              <m:r>
                                <a:rPr lang="en-US" sz="3600" b="0" i="1" smtClean="0">
                                  <a:latin typeface="Cambria Math" panose="02040503050406030204" pitchFamily="18" charset="0"/>
                                </a:rPr>
                                <m:t>𝑟𝑠</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8CDFC041-209F-4C2B-B6C1-2409C46D0087}"/>
                  </a:ext>
                </a:extLst>
              </p:cNvPr>
              <p:cNvSpPr txBox="1">
                <a:spLocks noRot="1" noChangeAspect="1" noMove="1" noResize="1" noEditPoints="1" noAdjustHandles="1" noChangeArrowheads="1" noChangeShapeType="1" noTextEdit="1"/>
              </p:cNvSpPr>
              <p:nvPr/>
            </p:nvSpPr>
            <p:spPr>
              <a:xfrm>
                <a:off x="228600" y="2457450"/>
                <a:ext cx="4324350" cy="1981200"/>
              </a:xfrm>
              <a:prstGeom prst="rect">
                <a:avLst/>
              </a:prstGeom>
              <a:blipFill>
                <a:blip r:embed="rId2"/>
                <a:stretch>
                  <a:fillRect t="-3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3670BC1-FD3E-49C8-A0C7-BE6E139661A1}"/>
                  </a:ext>
                </a:extLst>
              </p:cNvPr>
              <p:cNvSpPr txBox="1">
                <a:spLocks/>
              </p:cNvSpPr>
              <p:nvPr/>
            </p:nvSpPr>
            <p:spPr>
              <a:xfrm>
                <a:off x="4648200" y="2914650"/>
                <a:ext cx="3619500" cy="114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0</m:t>
                    </m:r>
                  </m:oMath>
                </a14:m>
                <a:r>
                  <a:rPr lang="en-US" sz="3600" b="0" i="1" dirty="0">
                    <a:latin typeface="Cambria Math" panose="02040503050406030204" pitchFamily="18" charset="0"/>
                  </a:rPr>
                  <a:t> </a:t>
                </a:r>
                <a:r>
                  <a:rPr lang="en-US" sz="3600" b="0" dirty="0"/>
                  <a:t>for</a:t>
                </a:r>
              </a:p>
              <a:p>
                <a:pPr marL="0" indent="0" algn="ctr">
                  <a:buNone/>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1≤−</m:t>
                      </m:r>
                      <m:r>
                        <a:rPr lang="en-US" sz="3600" b="0" i="1" smtClean="0">
                          <a:latin typeface="Cambria Math" panose="02040503050406030204" pitchFamily="18" charset="0"/>
                        </a:rPr>
                        <m:t>𝑟</m:t>
                      </m:r>
                      <m:r>
                        <a:rPr lang="en-US" sz="3600" b="0" i="1" smtClean="0">
                          <a:latin typeface="Cambria Math" panose="02040503050406030204" pitchFamily="18" charset="0"/>
                        </a:rPr>
                        <m:t>≤</m:t>
                      </m:r>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b="0" i="1" smtClean="0">
                          <a:latin typeface="Cambria Math" panose="02040503050406030204" pitchFamily="18" charset="0"/>
                        </a:rPr>
                        <m:t>𝑘</m:t>
                      </m:r>
                    </m:oMath>
                  </m:oMathPara>
                </a14:m>
                <a:endParaRPr lang="en-CA" sz="3600" dirty="0"/>
              </a:p>
            </p:txBody>
          </p:sp>
        </mc:Choice>
        <mc:Fallback xmlns="">
          <p:sp>
            <p:nvSpPr>
              <p:cNvPr id="14" name="Content Placeholder 2">
                <a:extLst>
                  <a:ext uri="{FF2B5EF4-FFF2-40B4-BE49-F238E27FC236}">
                    <a16:creationId xmlns:a16="http://schemas.microsoft.com/office/drawing/2014/main" id="{A3670BC1-FD3E-49C8-A0C7-BE6E139661A1}"/>
                  </a:ext>
                </a:extLst>
              </p:cNvPr>
              <p:cNvSpPr txBox="1">
                <a:spLocks noRot="1" noChangeAspect="1" noMove="1" noResize="1" noEditPoints="1" noAdjustHandles="1" noChangeArrowheads="1" noChangeShapeType="1" noTextEdit="1"/>
              </p:cNvSpPr>
              <p:nvPr/>
            </p:nvSpPr>
            <p:spPr>
              <a:xfrm>
                <a:off x="4648200" y="2914650"/>
                <a:ext cx="3619500" cy="1143000"/>
              </a:xfrm>
              <a:prstGeom prst="rect">
                <a:avLst/>
              </a:prstGeom>
              <a:blipFill>
                <a:blip r:embed="rId3"/>
                <a:stretch>
                  <a:fillRect t="-1223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0017D6A-2EAD-48A8-83A1-F456123FFAA5}"/>
                  </a:ext>
                </a:extLst>
              </p:cNvPr>
              <p:cNvSpPr txBox="1">
                <a:spLocks/>
              </p:cNvSpPr>
              <p:nvPr/>
            </p:nvSpPr>
            <p:spPr>
              <a:xfrm>
                <a:off x="171450" y="190500"/>
                <a:ext cx="115252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𝑗</m:t>
                          </m:r>
                          <m:r>
                            <a:rPr lang="en-US" sz="4000" b="0" i="1" smtClean="0">
                              <a:latin typeface="Cambria Math" panose="02040503050406030204" pitchFamily="18" charset="0"/>
                            </a:rPr>
                            <m:t>=0</m:t>
                          </m:r>
                        </m:sub>
                        <m:sup>
                          <m:r>
                            <a:rPr lang="en-US" sz="4000" b="0" i="1" smtClean="0">
                              <a:latin typeface="Cambria Math" panose="02040503050406030204" pitchFamily="18" charset="0"/>
                            </a:rPr>
                            <m:t>𝑛</m:t>
                          </m:r>
                          <m:r>
                            <a:rPr lang="en-US" sz="4000" b="0" i="1" smtClean="0">
                              <a:latin typeface="Cambria Math" panose="02040503050406030204" pitchFamily="18" charset="0"/>
                            </a:rPr>
                            <m:t>−1</m:t>
                          </m:r>
                        </m:sup>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𝑗</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𝑗</m:t>
                              </m:r>
                            </m:sup>
                          </m:sSup>
                        </m:e>
                      </m:nary>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0</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1</m:t>
                          </m:r>
                        </m:sub>
                      </m:sSub>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2</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𝑛</m:t>
                          </m:r>
                          <m:r>
                            <a:rPr lang="en-US" sz="4000" b="0" i="1" smtClean="0">
                              <a:latin typeface="Cambria Math" panose="02040503050406030204" pitchFamily="18" charset="0"/>
                            </a:rPr>
                            <m:t>−1</m:t>
                          </m:r>
                        </m:sup>
                      </m:sSup>
                    </m:oMath>
                  </m:oMathPara>
                </a14:m>
                <a:endParaRPr lang="en-CA" sz="4000" dirty="0"/>
              </a:p>
            </p:txBody>
          </p:sp>
        </mc:Choice>
        <mc:Fallback xmlns="">
          <p:sp>
            <p:nvSpPr>
              <p:cNvPr id="15" name="Content Placeholder 2">
                <a:extLst>
                  <a:ext uri="{FF2B5EF4-FFF2-40B4-BE49-F238E27FC236}">
                    <a16:creationId xmlns:a16="http://schemas.microsoft.com/office/drawing/2014/main" id="{20017D6A-2EAD-48A8-83A1-F456123FFAA5}"/>
                  </a:ext>
                </a:extLst>
              </p:cNvPr>
              <p:cNvSpPr txBox="1">
                <a:spLocks noRot="1" noChangeAspect="1" noMove="1" noResize="1" noEditPoints="1" noAdjustHandles="1" noChangeArrowheads="1" noChangeShapeType="1" noTextEdit="1"/>
              </p:cNvSpPr>
              <p:nvPr/>
            </p:nvSpPr>
            <p:spPr>
              <a:xfrm>
                <a:off x="171450" y="190500"/>
                <a:ext cx="11525250" cy="1981200"/>
              </a:xfrm>
              <a:prstGeom prst="rect">
                <a:avLst/>
              </a:prstGeom>
              <a:blipFill>
                <a:blip r:embed="rId4"/>
                <a:stretch>
                  <a:fillRect t="-923"/>
                </a:stretch>
              </a:blipFill>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C1A65896-664E-4F0D-8393-BC73CDD2E6F1}"/>
              </a:ext>
            </a:extLst>
          </p:cNvPr>
          <p:cNvCxnSpPr/>
          <p:nvPr/>
        </p:nvCxnSpPr>
        <p:spPr>
          <a:xfrm>
            <a:off x="-318052" y="21451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25BE775B-2461-458A-9027-9F2774E0FDB3}"/>
              </a:ext>
            </a:extLst>
          </p:cNvPr>
          <p:cNvCxnSpPr/>
          <p:nvPr/>
        </p:nvCxnSpPr>
        <p:spPr>
          <a:xfrm>
            <a:off x="-318052" y="42787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8326776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CDFC041-209F-4C2B-B6C1-2409C46D0087}"/>
                  </a:ext>
                </a:extLst>
              </p:cNvPr>
              <p:cNvSpPr txBox="1">
                <a:spLocks/>
              </p:cNvSpPr>
              <p:nvPr/>
            </p:nvSpPr>
            <p:spPr>
              <a:xfrm>
                <a:off x="228600" y="2457450"/>
                <a:ext cx="43243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b="0" i="1" smtClean="0">
                                  <a:latin typeface="Cambria Math" panose="02040503050406030204" pitchFamily="18" charset="0"/>
                                </a:rPr>
                                <m:t>𝑟</m:t>
                              </m:r>
                            </m:sub>
                          </m:sSub>
                        </m:e>
                      </m:acc>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−1</m:t>
                          </m:r>
                        </m:sup>
                      </m:sSup>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𝑐</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𝑡</m:t>
                              </m:r>
                              <m:r>
                                <a:rPr lang="en-US" sz="3600" b="0" i="1" smtClean="0">
                                  <a:latin typeface="Cambria Math" panose="02040503050406030204" pitchFamily="18" charset="0"/>
                                </a:rPr>
                                <m:t>𝑠</m:t>
                              </m:r>
                            </m:sup>
                          </m:sSup>
                        </m:e>
                      </m:nary>
                    </m:oMath>
                  </m:oMathPara>
                </a14:m>
                <a:endParaRPr lang="en-CA" sz="3600" dirty="0"/>
              </a:p>
            </p:txBody>
          </p:sp>
        </mc:Choice>
        <mc:Fallback xmlns="">
          <p:sp>
            <p:nvSpPr>
              <p:cNvPr id="13" name="Content Placeholder 2">
                <a:extLst>
                  <a:ext uri="{FF2B5EF4-FFF2-40B4-BE49-F238E27FC236}">
                    <a16:creationId xmlns:a16="http://schemas.microsoft.com/office/drawing/2014/main" id="{8CDFC041-209F-4C2B-B6C1-2409C46D0087}"/>
                  </a:ext>
                </a:extLst>
              </p:cNvPr>
              <p:cNvSpPr txBox="1">
                <a:spLocks noRot="1" noChangeAspect="1" noMove="1" noResize="1" noEditPoints="1" noAdjustHandles="1" noChangeArrowheads="1" noChangeShapeType="1" noTextEdit="1"/>
              </p:cNvSpPr>
              <p:nvPr/>
            </p:nvSpPr>
            <p:spPr>
              <a:xfrm>
                <a:off x="228600" y="2457450"/>
                <a:ext cx="4324350" cy="1981200"/>
              </a:xfrm>
              <a:prstGeom prst="rect">
                <a:avLst/>
              </a:prstGeom>
              <a:blipFill>
                <a:blip r:embed="rId2"/>
                <a:stretch>
                  <a:fillRect t="-3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3670BC1-FD3E-49C8-A0C7-BE6E139661A1}"/>
                  </a:ext>
                </a:extLst>
              </p:cNvPr>
              <p:cNvSpPr txBox="1">
                <a:spLocks/>
              </p:cNvSpPr>
              <p:nvPr/>
            </p:nvSpPr>
            <p:spPr>
              <a:xfrm>
                <a:off x="4648200" y="2914650"/>
                <a:ext cx="3619500" cy="114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3600" i="1" smtClean="0">
                        <a:latin typeface="Cambria Math" panose="02040503050406030204" pitchFamily="18" charset="0"/>
                      </a:rPr>
                      <m:t>=</m:t>
                    </m:r>
                    <m:r>
                      <a:rPr lang="en-US" sz="3600" b="0" i="1" smtClean="0">
                        <a:latin typeface="Cambria Math" panose="02040503050406030204" pitchFamily="18" charset="0"/>
                      </a:rPr>
                      <m:t>0</m:t>
                    </m:r>
                  </m:oMath>
                </a14:m>
                <a:r>
                  <a:rPr lang="en-US" sz="3600" b="0" i="1" dirty="0">
                    <a:latin typeface="Cambria Math" panose="02040503050406030204" pitchFamily="18" charset="0"/>
                  </a:rPr>
                  <a:t> </a:t>
                </a:r>
                <a:r>
                  <a:rPr lang="en-US" sz="3600" b="0" dirty="0"/>
                  <a:t>for</a:t>
                </a:r>
              </a:p>
              <a:p>
                <a:pPr marL="0" indent="0" algn="ctr">
                  <a:buNone/>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1≤</m:t>
                      </m:r>
                      <m:r>
                        <a:rPr lang="en-US" sz="3600" b="0" i="1" smtClean="0">
                          <a:solidFill>
                            <a:schemeClr val="bg1"/>
                          </a:solidFill>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r>
                        <a:rPr lang="en-US" sz="3600" b="0" i="1" smtClean="0">
                          <a:latin typeface="Cambria Math" panose="02040503050406030204" pitchFamily="18" charset="0"/>
                        </a:rPr>
                        <m:t>𝑛</m:t>
                      </m:r>
                      <m:r>
                        <a:rPr lang="en-US" sz="3600" b="0" i="1" smtClean="0">
                          <a:latin typeface="Cambria Math" panose="02040503050406030204" pitchFamily="18" charset="0"/>
                        </a:rPr>
                        <m:t>−</m:t>
                      </m:r>
                      <m:r>
                        <a:rPr lang="en-US" sz="3600" b="0" i="1" smtClean="0">
                          <a:latin typeface="Cambria Math" panose="02040503050406030204" pitchFamily="18" charset="0"/>
                        </a:rPr>
                        <m:t>𝑘</m:t>
                      </m:r>
                    </m:oMath>
                  </m:oMathPara>
                </a14:m>
                <a:endParaRPr lang="en-CA" sz="3600" dirty="0"/>
              </a:p>
            </p:txBody>
          </p:sp>
        </mc:Choice>
        <mc:Fallback xmlns="">
          <p:sp>
            <p:nvSpPr>
              <p:cNvPr id="14" name="Content Placeholder 2">
                <a:extLst>
                  <a:ext uri="{FF2B5EF4-FFF2-40B4-BE49-F238E27FC236}">
                    <a16:creationId xmlns:a16="http://schemas.microsoft.com/office/drawing/2014/main" id="{A3670BC1-FD3E-49C8-A0C7-BE6E139661A1}"/>
                  </a:ext>
                </a:extLst>
              </p:cNvPr>
              <p:cNvSpPr txBox="1">
                <a:spLocks noRot="1" noChangeAspect="1" noMove="1" noResize="1" noEditPoints="1" noAdjustHandles="1" noChangeArrowheads="1" noChangeShapeType="1" noTextEdit="1"/>
              </p:cNvSpPr>
              <p:nvPr/>
            </p:nvSpPr>
            <p:spPr>
              <a:xfrm>
                <a:off x="4648200" y="2914650"/>
                <a:ext cx="3619500" cy="1143000"/>
              </a:xfrm>
              <a:prstGeom prst="rect">
                <a:avLst/>
              </a:prstGeom>
              <a:blipFill>
                <a:blip r:embed="rId3"/>
                <a:stretch>
                  <a:fillRect t="-1223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20017D6A-2EAD-48A8-83A1-F456123FFAA5}"/>
                  </a:ext>
                </a:extLst>
              </p:cNvPr>
              <p:cNvSpPr txBox="1">
                <a:spLocks/>
              </p:cNvSpPr>
              <p:nvPr/>
            </p:nvSpPr>
            <p:spPr>
              <a:xfrm>
                <a:off x="171450" y="190500"/>
                <a:ext cx="115252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𝑗</m:t>
                          </m:r>
                          <m:r>
                            <a:rPr lang="en-US" sz="4000" b="0" i="1" smtClean="0">
                              <a:latin typeface="Cambria Math" panose="02040503050406030204" pitchFamily="18" charset="0"/>
                            </a:rPr>
                            <m:t>=0</m:t>
                          </m:r>
                        </m:sub>
                        <m:sup>
                          <m:r>
                            <a:rPr lang="en-US" sz="4000" b="0" i="1" smtClean="0">
                              <a:latin typeface="Cambria Math" panose="02040503050406030204" pitchFamily="18" charset="0"/>
                            </a:rPr>
                            <m:t>𝑛</m:t>
                          </m:r>
                          <m:r>
                            <a:rPr lang="en-US" sz="4000" b="0" i="1" smtClean="0">
                              <a:latin typeface="Cambria Math" panose="02040503050406030204" pitchFamily="18" charset="0"/>
                            </a:rPr>
                            <m:t>−1</m:t>
                          </m:r>
                        </m:sup>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𝑗</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𝑗</m:t>
                              </m:r>
                            </m:sup>
                          </m:sSup>
                        </m:e>
                      </m:nary>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0</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1</m:t>
                          </m:r>
                        </m:sub>
                      </m:sSub>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2</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𝑛</m:t>
                          </m:r>
                          <m:r>
                            <a:rPr lang="en-US" sz="4000" b="0" i="1" smtClean="0">
                              <a:latin typeface="Cambria Math" panose="02040503050406030204" pitchFamily="18" charset="0"/>
                            </a:rPr>
                            <m:t>−1</m:t>
                          </m:r>
                        </m:sup>
                      </m:sSup>
                    </m:oMath>
                  </m:oMathPara>
                </a14:m>
                <a:endParaRPr lang="en-CA" sz="4000" dirty="0"/>
              </a:p>
            </p:txBody>
          </p:sp>
        </mc:Choice>
        <mc:Fallback xmlns="">
          <p:sp>
            <p:nvSpPr>
              <p:cNvPr id="15" name="Content Placeholder 2">
                <a:extLst>
                  <a:ext uri="{FF2B5EF4-FFF2-40B4-BE49-F238E27FC236}">
                    <a16:creationId xmlns:a16="http://schemas.microsoft.com/office/drawing/2014/main" id="{20017D6A-2EAD-48A8-83A1-F456123FFAA5}"/>
                  </a:ext>
                </a:extLst>
              </p:cNvPr>
              <p:cNvSpPr txBox="1">
                <a:spLocks noRot="1" noChangeAspect="1" noMove="1" noResize="1" noEditPoints="1" noAdjustHandles="1" noChangeArrowheads="1" noChangeShapeType="1" noTextEdit="1"/>
              </p:cNvSpPr>
              <p:nvPr/>
            </p:nvSpPr>
            <p:spPr>
              <a:xfrm>
                <a:off x="171450" y="190500"/>
                <a:ext cx="11525250" cy="1981200"/>
              </a:xfrm>
              <a:prstGeom prst="rect">
                <a:avLst/>
              </a:prstGeom>
              <a:blipFill>
                <a:blip r:embed="rId4"/>
                <a:stretch>
                  <a:fillRect t="-923"/>
                </a:stretch>
              </a:blipFill>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C1A65896-664E-4F0D-8393-BC73CDD2E6F1}"/>
              </a:ext>
            </a:extLst>
          </p:cNvPr>
          <p:cNvCxnSpPr/>
          <p:nvPr/>
        </p:nvCxnSpPr>
        <p:spPr>
          <a:xfrm>
            <a:off x="-318052" y="21451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25BE775B-2461-458A-9027-9F2774E0FDB3}"/>
              </a:ext>
            </a:extLst>
          </p:cNvPr>
          <p:cNvCxnSpPr/>
          <p:nvPr/>
        </p:nvCxnSpPr>
        <p:spPr>
          <a:xfrm>
            <a:off x="-318052" y="4278796"/>
            <a:ext cx="12867861" cy="0"/>
          </a:xfrm>
          <a:prstGeom prst="line">
            <a:avLst/>
          </a:prstGeom>
          <a:ln w="76200"/>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FB9DEA3-B36E-4227-849A-4B594107D59A}"/>
                  </a:ext>
                </a:extLst>
              </p:cNvPr>
              <p:cNvSpPr txBox="1">
                <a:spLocks/>
              </p:cNvSpPr>
              <p:nvPr/>
            </p:nvSpPr>
            <p:spPr>
              <a:xfrm>
                <a:off x="-57150" y="4381500"/>
                <a:ext cx="12820650" cy="1466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3500" i="1" smtClean="0">
                          <a:latin typeface="Cambria Math" panose="02040503050406030204" pitchFamily="18" charset="0"/>
                        </a:rPr>
                        <m:t>𝑐</m:t>
                      </m:r>
                      <m:d>
                        <m:dPr>
                          <m:ctrlPr>
                            <a:rPr lang="en-US" sz="3500" i="1" smtClean="0">
                              <a:latin typeface="Cambria Math" panose="02040503050406030204" pitchFamily="18" charset="0"/>
                            </a:rPr>
                          </m:ctrlPr>
                        </m:dPr>
                        <m:e>
                          <m:sSup>
                            <m:sSupPr>
                              <m:ctrlPr>
                                <a:rPr lang="en-US" sz="3500" i="1">
                                  <a:latin typeface="Cambria Math" panose="02040503050406030204" pitchFamily="18" charset="0"/>
                                </a:rPr>
                              </m:ctrlPr>
                            </m:sSupPr>
                            <m:e>
                              <m:r>
                                <a:rPr lang="en-US" sz="3500" i="1">
                                  <a:solidFill>
                                    <a:srgbClr val="C09200"/>
                                  </a:solidFill>
                                  <a:latin typeface="Cambria Math" panose="02040503050406030204" pitchFamily="18" charset="0"/>
                                </a:rPr>
                                <m:t>𝛼</m:t>
                              </m:r>
                            </m:e>
                            <m:sup>
                              <m:r>
                                <a:rPr lang="en-US" sz="3500" b="0" i="1" smtClean="0">
                                  <a:latin typeface="Cambria Math" panose="02040503050406030204" pitchFamily="18" charset="0"/>
                                </a:rPr>
                                <m:t>𝑡</m:t>
                              </m:r>
                            </m:sup>
                          </m:sSup>
                        </m:e>
                      </m:d>
                      <m:r>
                        <a:rPr lang="en-US" sz="3500" i="1">
                          <a:latin typeface="Cambria Math" panose="02040503050406030204" pitchFamily="18" charset="0"/>
                        </a:rPr>
                        <m:t>=</m:t>
                      </m:r>
                      <m:nary>
                        <m:naryPr>
                          <m:chr m:val="∑"/>
                          <m:ctrlPr>
                            <a:rPr lang="en-US" sz="3500" i="1">
                              <a:latin typeface="Cambria Math" panose="02040503050406030204" pitchFamily="18" charset="0"/>
                            </a:rPr>
                          </m:ctrlPr>
                        </m:naryPr>
                        <m:sub>
                          <m:r>
                            <a:rPr lang="en-US" sz="3500" b="0" i="1" smtClean="0">
                              <a:latin typeface="Cambria Math" panose="02040503050406030204" pitchFamily="18" charset="0"/>
                            </a:rPr>
                            <m:t>𝑠</m:t>
                          </m:r>
                          <m:r>
                            <a:rPr lang="en-US" sz="3500" i="1">
                              <a:latin typeface="Cambria Math" panose="02040503050406030204" pitchFamily="18" charset="0"/>
                            </a:rPr>
                            <m:t>=0</m:t>
                          </m:r>
                        </m:sub>
                        <m:sup>
                          <m:r>
                            <a:rPr lang="en-US" sz="3500" i="1">
                              <a:latin typeface="Cambria Math" panose="02040503050406030204" pitchFamily="18" charset="0"/>
                            </a:rPr>
                            <m:t>𝑛</m:t>
                          </m:r>
                          <m:r>
                            <a:rPr lang="en-US" sz="3500" i="1">
                              <a:latin typeface="Cambria Math" panose="02040503050406030204" pitchFamily="18" charset="0"/>
                            </a:rPr>
                            <m:t>−1</m:t>
                          </m:r>
                        </m:sup>
                        <m:e>
                          <m:sSub>
                            <m:sSubPr>
                              <m:ctrlPr>
                                <a:rPr lang="en-US" sz="3500" i="1">
                                  <a:latin typeface="Cambria Math" panose="02040503050406030204" pitchFamily="18" charset="0"/>
                                </a:rPr>
                              </m:ctrlPr>
                            </m:sSubPr>
                            <m:e>
                              <m:r>
                                <a:rPr lang="en-US" sz="3500" i="1">
                                  <a:latin typeface="Cambria Math" panose="02040503050406030204" pitchFamily="18" charset="0"/>
                                </a:rPr>
                                <m:t>𝑐</m:t>
                              </m:r>
                            </m:e>
                            <m:sub>
                              <m:r>
                                <a:rPr lang="en-US" sz="3500" b="0" i="1" smtClean="0">
                                  <a:latin typeface="Cambria Math" panose="02040503050406030204" pitchFamily="18" charset="0"/>
                                </a:rPr>
                                <m:t>𝑠</m:t>
                              </m:r>
                            </m:sub>
                          </m:sSub>
                          <m:sSup>
                            <m:sSupPr>
                              <m:ctrlPr>
                                <a:rPr lang="en-US" sz="3500" b="0" i="1" smtClean="0">
                                  <a:latin typeface="Cambria Math" panose="02040503050406030204" pitchFamily="18" charset="0"/>
                                </a:rPr>
                              </m:ctrlPr>
                            </m:sSupPr>
                            <m:e>
                              <m:d>
                                <m:dPr>
                                  <m:ctrlPr>
                                    <a:rPr lang="en-US" sz="3500" b="0" i="1" smtClean="0">
                                      <a:latin typeface="Cambria Math" panose="02040503050406030204" pitchFamily="18" charset="0"/>
                                    </a:rPr>
                                  </m:ctrlPr>
                                </m:dPr>
                                <m:e>
                                  <m:sSup>
                                    <m:sSupPr>
                                      <m:ctrlPr>
                                        <a:rPr lang="en-US" sz="3500" i="1">
                                          <a:latin typeface="Cambria Math" panose="02040503050406030204" pitchFamily="18" charset="0"/>
                                        </a:rPr>
                                      </m:ctrlPr>
                                    </m:sSupPr>
                                    <m:e>
                                      <m:r>
                                        <a:rPr lang="en-US" sz="3500" i="1">
                                          <a:solidFill>
                                            <a:srgbClr val="C09200"/>
                                          </a:solidFill>
                                          <a:latin typeface="Cambria Math" panose="02040503050406030204" pitchFamily="18" charset="0"/>
                                        </a:rPr>
                                        <m:t>𝛼</m:t>
                                      </m:r>
                                    </m:e>
                                    <m:sup>
                                      <m:r>
                                        <a:rPr lang="en-US" sz="3500" i="1">
                                          <a:latin typeface="Cambria Math" panose="02040503050406030204" pitchFamily="18" charset="0"/>
                                        </a:rPr>
                                        <m:t>𝑡</m:t>
                                      </m:r>
                                    </m:sup>
                                  </m:sSup>
                                </m:e>
                              </m:d>
                            </m:e>
                            <m:sup>
                              <m:r>
                                <a:rPr lang="en-US" sz="3500" b="0" i="1" smtClean="0">
                                  <a:latin typeface="Cambria Math" panose="02040503050406030204" pitchFamily="18" charset="0"/>
                                </a:rPr>
                                <m:t>𝑠</m:t>
                              </m:r>
                            </m:sup>
                          </m:sSup>
                        </m:e>
                      </m:nary>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𝑐</m:t>
                          </m:r>
                        </m:e>
                        <m:sub>
                          <m:r>
                            <a:rPr lang="en-US" sz="3500" b="0" i="1" smtClean="0">
                              <a:latin typeface="Cambria Math" panose="02040503050406030204" pitchFamily="18" charset="0"/>
                            </a:rPr>
                            <m:t>0</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𝑐</m:t>
                          </m:r>
                        </m:e>
                        <m:sub>
                          <m:r>
                            <a:rPr lang="en-US" sz="3500" b="0" i="1" smtClean="0">
                              <a:latin typeface="Cambria Math" panose="02040503050406030204" pitchFamily="18" charset="0"/>
                            </a:rPr>
                            <m:t>1</m:t>
                          </m:r>
                        </m:sub>
                      </m:sSub>
                      <m:d>
                        <m:dPr>
                          <m:ctrlPr>
                            <a:rPr lang="en-US" sz="3500" i="1">
                              <a:latin typeface="Cambria Math" panose="02040503050406030204" pitchFamily="18" charset="0"/>
                            </a:rPr>
                          </m:ctrlPr>
                        </m:dPr>
                        <m:e>
                          <m:sSup>
                            <m:sSupPr>
                              <m:ctrlPr>
                                <a:rPr lang="en-US" sz="3500" i="1">
                                  <a:latin typeface="Cambria Math" panose="02040503050406030204" pitchFamily="18" charset="0"/>
                                </a:rPr>
                              </m:ctrlPr>
                            </m:sSupPr>
                            <m:e>
                              <m:r>
                                <a:rPr lang="en-US" sz="3500" i="1">
                                  <a:solidFill>
                                    <a:srgbClr val="C09200"/>
                                  </a:solidFill>
                                  <a:latin typeface="Cambria Math" panose="02040503050406030204" pitchFamily="18" charset="0"/>
                                </a:rPr>
                                <m:t>𝛼</m:t>
                              </m:r>
                            </m:e>
                            <m:sup>
                              <m:r>
                                <a:rPr lang="en-US" sz="3500" i="1">
                                  <a:latin typeface="Cambria Math" panose="02040503050406030204" pitchFamily="18" charset="0"/>
                                </a:rPr>
                                <m:t>𝑡</m:t>
                              </m:r>
                            </m:sup>
                          </m:sSup>
                        </m:e>
                      </m:d>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𝑐</m:t>
                          </m:r>
                        </m:e>
                        <m:sub>
                          <m:r>
                            <a:rPr lang="en-US" sz="3500" b="0" i="1" smtClean="0">
                              <a:latin typeface="Cambria Math" panose="02040503050406030204" pitchFamily="18" charset="0"/>
                            </a:rPr>
                            <m:t>2</m:t>
                          </m:r>
                        </m:sub>
                      </m:sSub>
                      <m:sSup>
                        <m:sSupPr>
                          <m:ctrlPr>
                            <a:rPr lang="en-US" sz="3500" b="0" i="1" smtClean="0">
                              <a:latin typeface="Cambria Math" panose="02040503050406030204" pitchFamily="18" charset="0"/>
                            </a:rPr>
                          </m:ctrlPr>
                        </m:sSupPr>
                        <m:e>
                          <m:d>
                            <m:dPr>
                              <m:ctrlPr>
                                <a:rPr lang="en-US" sz="3500" i="1">
                                  <a:latin typeface="Cambria Math" panose="02040503050406030204" pitchFamily="18" charset="0"/>
                                </a:rPr>
                              </m:ctrlPr>
                            </m:dPr>
                            <m:e>
                              <m:sSup>
                                <m:sSupPr>
                                  <m:ctrlPr>
                                    <a:rPr lang="en-US" sz="3500" i="1">
                                      <a:latin typeface="Cambria Math" panose="02040503050406030204" pitchFamily="18" charset="0"/>
                                    </a:rPr>
                                  </m:ctrlPr>
                                </m:sSupPr>
                                <m:e>
                                  <m:r>
                                    <a:rPr lang="en-US" sz="3500" i="1">
                                      <a:solidFill>
                                        <a:srgbClr val="C09200"/>
                                      </a:solidFill>
                                      <a:latin typeface="Cambria Math" panose="02040503050406030204" pitchFamily="18" charset="0"/>
                                    </a:rPr>
                                    <m:t>𝛼</m:t>
                                  </m:r>
                                </m:e>
                                <m:sup>
                                  <m:r>
                                    <a:rPr lang="en-US" sz="3500" i="1">
                                      <a:latin typeface="Cambria Math" panose="02040503050406030204" pitchFamily="18" charset="0"/>
                                    </a:rPr>
                                    <m:t>𝑡</m:t>
                                  </m:r>
                                </m:sup>
                              </m:sSup>
                            </m:e>
                          </m:d>
                        </m:e>
                        <m:sup>
                          <m:r>
                            <a:rPr lang="en-US" sz="3500" b="0" i="1" smtClean="0">
                              <a:latin typeface="Cambria Math" panose="02040503050406030204" pitchFamily="18" charset="0"/>
                            </a:rPr>
                            <m:t>2</m:t>
                          </m:r>
                        </m:sup>
                      </m:sSup>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𝑐</m:t>
                          </m:r>
                        </m:e>
                        <m:sub>
                          <m:r>
                            <a:rPr lang="en-US" sz="3500" b="0" i="1" smtClean="0">
                              <a:latin typeface="Cambria Math" panose="02040503050406030204" pitchFamily="18" charset="0"/>
                            </a:rPr>
                            <m:t>𝑛</m:t>
                          </m:r>
                          <m:r>
                            <a:rPr lang="en-US" sz="3500" b="0" i="1" smtClean="0">
                              <a:latin typeface="Cambria Math" panose="02040503050406030204" pitchFamily="18" charset="0"/>
                            </a:rPr>
                            <m:t>−1</m:t>
                          </m:r>
                        </m:sub>
                      </m:sSub>
                      <m:sSup>
                        <m:sSupPr>
                          <m:ctrlPr>
                            <a:rPr lang="en-US" sz="3500" b="0" i="1" smtClean="0">
                              <a:latin typeface="Cambria Math" panose="02040503050406030204" pitchFamily="18" charset="0"/>
                            </a:rPr>
                          </m:ctrlPr>
                        </m:sSupPr>
                        <m:e>
                          <m:d>
                            <m:dPr>
                              <m:ctrlPr>
                                <a:rPr lang="en-US" sz="3500" i="1">
                                  <a:latin typeface="Cambria Math" panose="02040503050406030204" pitchFamily="18" charset="0"/>
                                </a:rPr>
                              </m:ctrlPr>
                            </m:dPr>
                            <m:e>
                              <m:sSup>
                                <m:sSupPr>
                                  <m:ctrlPr>
                                    <a:rPr lang="en-US" sz="3500" i="1">
                                      <a:latin typeface="Cambria Math" panose="02040503050406030204" pitchFamily="18" charset="0"/>
                                    </a:rPr>
                                  </m:ctrlPr>
                                </m:sSupPr>
                                <m:e>
                                  <m:r>
                                    <a:rPr lang="en-US" sz="3500" i="1">
                                      <a:solidFill>
                                        <a:srgbClr val="C09200"/>
                                      </a:solidFill>
                                      <a:latin typeface="Cambria Math" panose="02040503050406030204" pitchFamily="18" charset="0"/>
                                    </a:rPr>
                                    <m:t>𝛼</m:t>
                                  </m:r>
                                </m:e>
                                <m:sup>
                                  <m:r>
                                    <a:rPr lang="en-US" sz="3500" i="1">
                                      <a:latin typeface="Cambria Math" panose="02040503050406030204" pitchFamily="18" charset="0"/>
                                    </a:rPr>
                                    <m:t>𝑡</m:t>
                                  </m:r>
                                </m:sup>
                              </m:sSup>
                            </m:e>
                          </m:d>
                        </m:e>
                        <m:sup>
                          <m:r>
                            <a:rPr lang="en-US" sz="3500" b="0" i="1" smtClean="0">
                              <a:latin typeface="Cambria Math" panose="02040503050406030204" pitchFamily="18" charset="0"/>
                            </a:rPr>
                            <m:t>𝑛</m:t>
                          </m:r>
                          <m:r>
                            <a:rPr lang="en-US" sz="3500" b="0" i="1" smtClean="0">
                              <a:latin typeface="Cambria Math" panose="02040503050406030204" pitchFamily="18" charset="0"/>
                            </a:rPr>
                            <m:t>−1</m:t>
                          </m:r>
                        </m:sup>
                      </m:sSup>
                    </m:oMath>
                  </m:oMathPara>
                </a14:m>
                <a:endParaRPr lang="en-CA" sz="3500" dirty="0"/>
              </a:p>
            </p:txBody>
          </p:sp>
        </mc:Choice>
        <mc:Fallback xmlns="">
          <p:sp>
            <p:nvSpPr>
              <p:cNvPr id="7" name="Content Placeholder 2">
                <a:extLst>
                  <a:ext uri="{FF2B5EF4-FFF2-40B4-BE49-F238E27FC236}">
                    <a16:creationId xmlns:a16="http://schemas.microsoft.com/office/drawing/2014/main" id="{7FB9DEA3-B36E-4227-849A-4B594107D59A}"/>
                  </a:ext>
                </a:extLst>
              </p:cNvPr>
              <p:cNvSpPr txBox="1">
                <a:spLocks noRot="1" noChangeAspect="1" noMove="1" noResize="1" noEditPoints="1" noAdjustHandles="1" noChangeArrowheads="1" noChangeShapeType="1" noTextEdit="1"/>
              </p:cNvSpPr>
              <p:nvPr/>
            </p:nvSpPr>
            <p:spPr>
              <a:xfrm>
                <a:off x="-57150" y="4381500"/>
                <a:ext cx="12820650" cy="1466850"/>
              </a:xfrm>
              <a:prstGeom prst="rect">
                <a:avLst/>
              </a:prstGeom>
              <a:blipFill>
                <a:blip r:embed="rId5"/>
                <a:stretch>
                  <a:fillRect t="-8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08C73E4-8300-4917-A0E4-DAE35DA7E9B3}"/>
                  </a:ext>
                </a:extLst>
              </p:cNvPr>
              <p:cNvSpPr txBox="1">
                <a:spLocks/>
              </p:cNvSpPr>
              <p:nvPr/>
            </p:nvSpPr>
            <p:spPr>
              <a:xfrm>
                <a:off x="8972550" y="2457450"/>
                <a:ext cx="2571750" cy="1981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𝑠</m:t>
                          </m:r>
                          <m:r>
                            <a:rPr lang="en-US" sz="3600" i="1">
                              <a:latin typeface="Cambria Math" panose="02040503050406030204" pitchFamily="18" charset="0"/>
                            </a:rPr>
                            <m:t>=0</m:t>
                          </m:r>
                        </m:sub>
                        <m:sup>
                          <m:r>
                            <a:rPr lang="en-US" sz="3600" i="1">
                              <a:latin typeface="Cambria Math" panose="02040503050406030204" pitchFamily="18" charset="0"/>
                            </a:rPr>
                            <m:t>𝑛</m:t>
                          </m:r>
                          <m:r>
                            <a:rPr lang="en-US" sz="3600" i="1">
                              <a:latin typeface="Cambria Math" panose="02040503050406030204" pitchFamily="18" charset="0"/>
                            </a:rPr>
                            <m:t>−1</m:t>
                          </m:r>
                        </m:sup>
                        <m:e>
                          <m:sSub>
                            <m:sSubPr>
                              <m:ctrlPr>
                                <a:rPr lang="en-US" sz="3600" i="1">
                                  <a:latin typeface="Cambria Math" panose="02040503050406030204" pitchFamily="18" charset="0"/>
                                </a:rPr>
                              </m:ctrlPr>
                            </m:sSubPr>
                            <m:e>
                              <m:r>
                                <a:rPr lang="en-US" sz="3600" i="1">
                                  <a:latin typeface="Cambria Math" panose="02040503050406030204" pitchFamily="18" charset="0"/>
                                </a:rPr>
                                <m:t>𝑐</m:t>
                              </m:r>
                            </m:e>
                            <m:sub>
                              <m:r>
                                <a:rPr lang="en-US" sz="3600" b="0" i="1" smtClean="0">
                                  <a:latin typeface="Cambria Math" panose="02040503050406030204" pitchFamily="18" charset="0"/>
                                </a:rPr>
                                <m:t>𝑠</m:t>
                              </m:r>
                            </m:sub>
                          </m:sSub>
                          <m:sSup>
                            <m:sSupPr>
                              <m:ctrlPr>
                                <a:rPr lang="en-US" sz="3600" i="1">
                                  <a:latin typeface="Cambria Math" panose="02040503050406030204" pitchFamily="18" charset="0"/>
                                </a:rPr>
                              </m:ctrlPr>
                            </m:sSupPr>
                            <m:e>
                              <m:r>
                                <a:rPr lang="en-US" sz="3600" i="1">
                                  <a:solidFill>
                                    <a:srgbClr val="C09200"/>
                                  </a:solidFill>
                                  <a:latin typeface="Cambria Math" panose="02040503050406030204" pitchFamily="18" charset="0"/>
                                </a:rPr>
                                <m:t>𝛼</m:t>
                              </m:r>
                            </m:e>
                            <m:sup>
                              <m:r>
                                <a:rPr lang="en-US" sz="3600" b="0" i="1" smtClean="0">
                                  <a:solidFill>
                                    <a:schemeClr val="tx1"/>
                                  </a:solidFill>
                                  <a:latin typeface="Cambria Math" panose="02040503050406030204" pitchFamily="18" charset="0"/>
                                </a:rPr>
                                <m:t>𝑡</m:t>
                              </m:r>
                              <m:r>
                                <a:rPr lang="en-US" sz="3600" b="0" i="1" smtClean="0">
                                  <a:latin typeface="Cambria Math" panose="02040503050406030204" pitchFamily="18" charset="0"/>
                                </a:rPr>
                                <m:t>𝑠</m:t>
                              </m:r>
                            </m:sup>
                          </m:sSup>
                        </m:e>
                      </m:nary>
                    </m:oMath>
                  </m:oMathPara>
                </a14:m>
                <a:endParaRPr lang="en-CA" sz="3600" dirty="0"/>
              </a:p>
            </p:txBody>
          </p:sp>
        </mc:Choice>
        <mc:Fallback xmlns="">
          <p:sp>
            <p:nvSpPr>
              <p:cNvPr id="8" name="Content Placeholder 2">
                <a:extLst>
                  <a:ext uri="{FF2B5EF4-FFF2-40B4-BE49-F238E27FC236}">
                    <a16:creationId xmlns:a16="http://schemas.microsoft.com/office/drawing/2014/main" id="{608C73E4-8300-4917-A0E4-DAE35DA7E9B3}"/>
                  </a:ext>
                </a:extLst>
              </p:cNvPr>
              <p:cNvSpPr txBox="1">
                <a:spLocks noRot="1" noChangeAspect="1" noMove="1" noResize="1" noEditPoints="1" noAdjustHandles="1" noChangeArrowheads="1" noChangeShapeType="1" noTextEdit="1"/>
              </p:cNvSpPr>
              <p:nvPr/>
            </p:nvSpPr>
            <p:spPr>
              <a:xfrm>
                <a:off x="8972550" y="2457450"/>
                <a:ext cx="2571750" cy="1981200"/>
              </a:xfrm>
              <a:prstGeom prst="rect">
                <a:avLst/>
              </a:prstGeom>
              <a:blipFill>
                <a:blip r:embed="rId6"/>
                <a:stretch>
                  <a:fillRect t="-3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8E5243C-76B2-4964-9740-0D87C0D4FDAD}"/>
                  </a:ext>
                </a:extLst>
              </p:cNvPr>
              <p:cNvSpPr txBox="1">
                <a:spLocks/>
              </p:cNvSpPr>
              <p:nvPr/>
            </p:nvSpPr>
            <p:spPr>
              <a:xfrm>
                <a:off x="3676650" y="5905500"/>
                <a:ext cx="8077200" cy="647700"/>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p>
                      <m:sSupPr>
                        <m:ctrlPr>
                          <a:rPr lang="en-US" sz="4000" i="1" smtClean="0">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i="1">
                            <a:latin typeface="Cambria Math" panose="02040503050406030204" pitchFamily="18" charset="0"/>
                          </a:rPr>
                          <m:t>𝑡</m:t>
                        </m:r>
                      </m:sup>
                    </m:sSup>
                  </m:oMath>
                </a14:m>
                <a:r>
                  <a:rPr lang="en-CA" sz="4000" dirty="0"/>
                  <a:t> is a root of </a:t>
                </a:r>
                <a14:m>
                  <m:oMath xmlns:m="http://schemas.openxmlformats.org/officeDocument/2006/math">
                    <m:r>
                      <a:rPr lang="en-US" sz="4000" b="0" i="1" smtClean="0">
                        <a:latin typeface="Cambria Math" panose="02040503050406030204" pitchFamily="18" charset="0"/>
                      </a:rPr>
                      <m:t>𝑐</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oMath>
                </a14:m>
                <a:r>
                  <a:rPr lang="en-CA" sz="4000" dirty="0"/>
                  <a:t> for </a:t>
                </a:r>
                <a14:m>
                  <m:oMath xmlns:m="http://schemas.openxmlformats.org/officeDocument/2006/math">
                    <m:r>
                      <a:rPr lang="en-US" sz="4000" b="0" i="1" smtClean="0">
                        <a:latin typeface="Cambria Math" panose="02040503050406030204" pitchFamily="18" charset="0"/>
                      </a:rPr>
                      <m:t>1≤</m:t>
                    </m:r>
                    <m:r>
                      <a:rPr lang="en-US" sz="4000" b="0" i="1" smtClean="0">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oMath>
                </a14:m>
                <a:endParaRPr lang="en-CA" sz="4000" dirty="0"/>
              </a:p>
            </p:txBody>
          </p:sp>
        </mc:Choice>
        <mc:Fallback xmlns="">
          <p:sp>
            <p:nvSpPr>
              <p:cNvPr id="9" name="Content Placeholder 2">
                <a:extLst>
                  <a:ext uri="{FF2B5EF4-FFF2-40B4-BE49-F238E27FC236}">
                    <a16:creationId xmlns:a16="http://schemas.microsoft.com/office/drawing/2014/main" id="{28E5243C-76B2-4964-9740-0D87C0D4FDAD}"/>
                  </a:ext>
                </a:extLst>
              </p:cNvPr>
              <p:cNvSpPr txBox="1">
                <a:spLocks noRot="1" noChangeAspect="1" noMove="1" noResize="1" noEditPoints="1" noAdjustHandles="1" noChangeArrowheads="1" noChangeShapeType="1" noTextEdit="1"/>
              </p:cNvSpPr>
              <p:nvPr/>
            </p:nvSpPr>
            <p:spPr>
              <a:xfrm>
                <a:off x="3676650" y="5905500"/>
                <a:ext cx="8077200" cy="647700"/>
              </a:xfrm>
              <a:prstGeom prst="rect">
                <a:avLst/>
              </a:prstGeom>
              <a:blipFill>
                <a:blip r:embed="rId7"/>
                <a:stretch>
                  <a:fillRect t="-22321" b="-34821"/>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56022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48126"/>
            <a:ext cx="5871568" cy="842211"/>
          </a:xfrm>
        </p:spPr>
        <p:txBody>
          <a:bodyPr>
            <a:noAutofit/>
          </a:bodyPr>
          <a:lstStyle/>
          <a:p>
            <a:r>
              <a:rPr lang="en-US" sz="5400" dirty="0"/>
              <a:t>Factor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96252" y="1010654"/>
                <a:ext cx="5791200" cy="5714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a root of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latin typeface="Cambria Math" panose="02040503050406030204" pitchFamily="18" charset="0"/>
                      </a:rPr>
                      <m:t>)</m:t>
                    </m:r>
                  </m:oMath>
                </a14:m>
                <a:r>
                  <a:rPr lang="en-US" sz="3200" dirty="0"/>
                  <a:t>, </a:t>
                </a:r>
              </a:p>
              <a:p>
                <a:pPr marL="0" indent="0">
                  <a:buNone/>
                </a:pPr>
                <a:r>
                  <a:rPr lang="en-US" sz="3200" dirty="0"/>
                  <a:t>then </a:t>
                </a:r>
                <a14:m>
                  <m:oMath xmlns:m="http://schemas.openxmlformats.org/officeDocument/2006/math">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solidFill>
                              <a:srgbClr val="FF0000"/>
                            </a:solidFill>
                            <a:latin typeface="Cambria Math" panose="02040503050406030204" pitchFamily="18" charset="0"/>
                          </a:rPr>
                          <m:t>𝑘</m:t>
                        </m:r>
                      </m:e>
                    </m:d>
                    <m:r>
                      <a:rPr lang="en-US" sz="3200" b="0" i="1" smtClean="0">
                        <a:latin typeface="Cambria Math" panose="02040503050406030204" pitchFamily="18" charset="0"/>
                      </a:rPr>
                      <m:t>=0</m:t>
                    </m:r>
                  </m:oMath>
                </a14:m>
                <a:r>
                  <a:rPr lang="en-US" sz="3200" dirty="0"/>
                  <a:t>. </a:t>
                </a:r>
              </a:p>
              <a:p>
                <a:pPr marL="0" indent="0">
                  <a:buNone/>
                </a:pPr>
                <a:endParaRPr lang="en-US" sz="3200" dirty="0"/>
              </a:p>
              <a:p>
                <a:pPr marL="0" indent="0">
                  <a:buNone/>
                </a:pPr>
                <a:r>
                  <a:rPr lang="en-US" sz="3200" dirty="0"/>
                  <a:t>By the remainder theorem,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=0</m:t>
                    </m:r>
                  </m:oMath>
                </a14:m>
                <a:endParaRPr lang="en-US" sz="32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d>
                        <m:dPr>
                          <m:ctrlPr>
                            <a:rPr lang="en-US" sz="3600" b="0" i="1" smtClean="0">
                              <a:latin typeface="Cambria Math" panose="02040503050406030204" pitchFamily="18" charset="0"/>
                            </a:rPr>
                          </m:ctrlPr>
                        </m:dPr>
                        <m:e>
                          <m:r>
                            <a:rPr lang="en-US" sz="3600" b="0" i="1" smtClean="0">
                              <a:solidFill>
                                <a:srgbClr val="0070C0"/>
                              </a:solidFill>
                              <a:latin typeface="Cambria Math" panose="02040503050406030204" pitchFamily="18" charset="0"/>
                            </a:rPr>
                            <m:t>𝑥</m:t>
                          </m:r>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r>
                            <a:rPr lang="en-US" sz="3600" b="0" i="1" smtClean="0">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b="0" i="1" smtClean="0">
                          <a:latin typeface="Cambria Math" panose="02040503050406030204" pitchFamily="18" charset="0"/>
                        </a:rPr>
                        <m:t>𝑏</m:t>
                      </m:r>
                      <m:d>
                        <m:dPr>
                          <m:ctrlPr>
                            <a:rPr lang="en-US" sz="3600" b="0" i="1" smtClean="0">
                              <a:latin typeface="Cambria Math" panose="02040503050406030204" pitchFamily="18" charset="0"/>
                            </a:rPr>
                          </m:ctrlPr>
                        </m:dPr>
                        <m:e>
                          <m:r>
                            <a:rPr lang="en-US" sz="3600" i="1">
                              <a:solidFill>
                                <a:srgbClr val="0070C0"/>
                              </a:solidFill>
                              <a:latin typeface="Cambria Math" panose="02040503050406030204" pitchFamily="18" charset="0"/>
                            </a:rPr>
                            <m:t>𝑥</m:t>
                          </m:r>
                        </m:e>
                      </m:d>
                      <m:r>
                        <a:rPr lang="en-US" sz="3600" b="0" i="1" smtClean="0">
                          <a:latin typeface="Cambria Math" panose="02040503050406030204" pitchFamily="18" charset="0"/>
                        </a:rPr>
                        <m:t>+</m:t>
                      </m:r>
                      <m:r>
                        <a:rPr lang="en-US" sz="3600" b="0" i="1" smtClean="0">
                          <a:latin typeface="Cambria Math" panose="02040503050406030204" pitchFamily="18" charset="0"/>
                        </a:rPr>
                        <m:t>𝑟</m:t>
                      </m:r>
                    </m:oMath>
                  </m:oMathPara>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r>
                            <a:rPr lang="en-US" sz="3600" i="1">
                              <a:latin typeface="Cambria Math" panose="02040503050406030204" pitchFamily="18" charset="0"/>
                            </a:rPr>
                            <m:t>−</m:t>
                          </m:r>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𝑏</m:t>
                      </m:r>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𝑘</m:t>
                          </m:r>
                        </m:e>
                      </m:d>
                      <m:r>
                        <a:rPr lang="en-US" sz="3600" i="1">
                          <a:latin typeface="Cambria Math" panose="02040503050406030204" pitchFamily="18" charset="0"/>
                        </a:rPr>
                        <m:t>+</m:t>
                      </m:r>
                      <m:r>
                        <a:rPr lang="en-US" sz="3600" i="1">
                          <a:latin typeface="Cambria Math" panose="02040503050406030204" pitchFamily="18" charset="0"/>
                        </a:rPr>
                        <m:t>𝑟</m:t>
                      </m:r>
                    </m:oMath>
                  </m:oMathPara>
                </a14:m>
                <a:endParaRPr lang="en-US" sz="3600" dirty="0"/>
              </a:p>
              <a:p>
                <a:pPr marL="0" indent="0">
                  <a:buNone/>
                </a:pPr>
                <a:endParaRPr lang="en-US" sz="2400" dirty="0"/>
              </a:p>
              <a:p>
                <a:pPr marL="0" indent="0">
                  <a:buNone/>
                </a:pPr>
                <a:r>
                  <a:rPr lang="en-US" sz="3200" dirty="0"/>
                  <a:t>This means that </a:t>
                </a:r>
                <a14:m>
                  <m:oMath xmlns:m="http://schemas.openxmlformats.org/officeDocument/2006/math">
                    <m:r>
                      <a:rPr lang="en-US" sz="3200" b="0" i="1" smtClean="0">
                        <a:latin typeface="Cambria Math" panose="02040503050406030204" pitchFamily="18" charset="0"/>
                      </a:rPr>
                      <m:t>(</m:t>
                    </m:r>
                    <m:r>
                      <a:rPr lang="en-US" sz="3200" i="1">
                        <a:solidFill>
                          <a:srgbClr val="0070C0"/>
                        </a:solidFill>
                        <a:latin typeface="Cambria Math" panose="02040503050406030204" pitchFamily="18" charset="0"/>
                      </a:rPr>
                      <m:t>𝑥</m:t>
                    </m:r>
                    <m:r>
                      <a:rPr lang="en-US" sz="3200" b="0" i="1" smtClean="0">
                        <a:latin typeface="Cambria Math" panose="02040503050406030204" pitchFamily="18" charset="0"/>
                      </a:rPr>
                      <m:t>−</m:t>
                    </m:r>
                    <m:r>
                      <a:rPr lang="en-US" sz="3200" i="1">
                        <a:solidFill>
                          <a:srgbClr val="FF0000"/>
                        </a:solidFill>
                        <a:latin typeface="Cambria Math" panose="02040503050406030204" pitchFamily="18" charset="0"/>
                      </a:rPr>
                      <m:t>𝑘</m:t>
                    </m:r>
                    <m:r>
                      <a:rPr lang="en-US" sz="3200" b="0" i="1" smtClean="0">
                        <a:latin typeface="Cambria Math" panose="02040503050406030204" pitchFamily="18" charset="0"/>
                      </a:rPr>
                      <m:t>)</m:t>
                    </m:r>
                  </m:oMath>
                </a14:m>
                <a:r>
                  <a:rPr lang="en-US" sz="3200" dirty="0"/>
                  <a:t> is a factor of </a:t>
                </a:r>
                <a14:m>
                  <m:oMath xmlns:m="http://schemas.openxmlformats.org/officeDocument/2006/math">
                    <m:r>
                      <a:rPr lang="en-US" sz="3600" i="1">
                        <a:latin typeface="Cambria Math" panose="02040503050406030204" pitchFamily="18" charset="0"/>
                      </a:rPr>
                      <m:t>𝑓</m:t>
                    </m:r>
                    <m:d>
                      <m:dPr>
                        <m:ctrlPr>
                          <a:rPr lang="en-US" sz="3600" i="1">
                            <a:latin typeface="Cambria Math" panose="02040503050406030204" pitchFamily="18" charset="0"/>
                          </a:rPr>
                        </m:ctrlPr>
                      </m:dPr>
                      <m:e>
                        <m:r>
                          <a:rPr lang="en-US" sz="3600" i="1">
                            <a:solidFill>
                              <a:srgbClr val="0070C0"/>
                            </a:solidFill>
                            <a:latin typeface="Cambria Math" panose="02040503050406030204" pitchFamily="18" charset="0"/>
                          </a:rPr>
                          <m:t>𝑥</m:t>
                        </m:r>
                      </m:e>
                    </m:d>
                  </m:oMath>
                </a14:m>
                <a:r>
                  <a:rPr lang="en-US" sz="3600" dirty="0"/>
                  <a:t>.</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96252" y="1010654"/>
                <a:ext cx="5791200" cy="5714824"/>
              </a:xfrm>
              <a:prstGeom prst="rect">
                <a:avLst/>
              </a:prstGeom>
              <a:blipFill>
                <a:blip r:embed="rId2"/>
                <a:stretch>
                  <a:fillRect l="-2737" t="-2134"/>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2BE74C6-9590-4C86-B4CB-D3C0043F5D0C}"/>
                  </a:ext>
                </a:extLst>
              </p:cNvPr>
              <p:cNvSpPr txBox="1">
                <a:spLocks/>
              </p:cNvSpPr>
              <p:nvPr/>
            </p:nvSpPr>
            <p:spPr>
              <a:xfrm>
                <a:off x="6208295" y="272716"/>
                <a:ext cx="5775158" cy="3047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If </a:t>
                </a:r>
                <a14:m>
                  <m:oMath xmlns:m="http://schemas.openxmlformats.org/officeDocument/2006/math">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r>
                      <a:rPr lang="en-US" sz="3200" i="1">
                        <a:latin typeface="Cambria Math" panose="02040503050406030204" pitchFamily="18" charset="0"/>
                      </a:rPr>
                      <m:t>−</m:t>
                    </m:r>
                    <m:r>
                      <a:rPr lang="en-US" sz="3200" i="1">
                        <a:solidFill>
                          <a:srgbClr val="FF0000"/>
                        </a:solidFill>
                        <a:latin typeface="Cambria Math" panose="02040503050406030204" pitchFamily="18" charset="0"/>
                      </a:rPr>
                      <m:t>𝑘</m:t>
                    </m:r>
                    <m:r>
                      <a:rPr lang="en-US" sz="3200" i="1">
                        <a:latin typeface="Cambria Math" panose="02040503050406030204" pitchFamily="18" charset="0"/>
                      </a:rPr>
                      <m:t>)</m:t>
                    </m:r>
                  </m:oMath>
                </a14:m>
                <a:r>
                  <a:rPr lang="en-US" sz="3200" dirty="0"/>
                  <a:t> is a factor of , then </a:t>
                </a:r>
                <a14:m>
                  <m:oMath xmlns:m="http://schemas.openxmlformats.org/officeDocument/2006/math">
                    <m:r>
                      <a:rPr lang="en-US" sz="3200" b="0" i="1" smtClean="0">
                        <a:solidFill>
                          <a:srgbClr val="FF0000"/>
                        </a:solidFill>
                        <a:latin typeface="Cambria Math" panose="02040503050406030204" pitchFamily="18" charset="0"/>
                      </a:rPr>
                      <m:t>𝑘</m:t>
                    </m:r>
                  </m:oMath>
                </a14:m>
                <a:r>
                  <a:rPr lang="en-US" sz="3200" dirty="0"/>
                  <a:t> is obviously a root of </a:t>
                </a:r>
                <a14:m>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i="1">
                            <a:solidFill>
                              <a:srgbClr val="0070C0"/>
                            </a:solidFill>
                            <a:latin typeface="Cambria Math" panose="02040503050406030204" pitchFamily="18" charset="0"/>
                          </a:rPr>
                          <m:t>𝑥</m:t>
                        </m:r>
                      </m:e>
                    </m:d>
                    <m:r>
                      <a:rPr lang="en-US" sz="3200" b="0" i="0" smtClean="0">
                        <a:solidFill>
                          <a:srgbClr val="0070C0"/>
                        </a:solidFill>
                        <a:latin typeface="Cambria Math" panose="02040503050406030204" pitchFamily="18" charset="0"/>
                      </a:rPr>
                      <m:t>:</m:t>
                    </m:r>
                  </m:oMath>
                </a14:m>
                <a:endParaRPr lang="en-US" sz="3200" b="0" dirty="0">
                  <a:solidFill>
                    <a:srgbClr val="0070C0"/>
                  </a:solidFill>
                </a:endParaRPr>
              </a:p>
              <a:p>
                <a:pPr marL="0" indent="0">
                  <a:buNone/>
                </a:pPr>
                <a:endParaRPr lang="en-US" sz="3200" b="0" dirty="0"/>
              </a:p>
              <a:p>
                <a:pPr marL="0" indent="0">
                  <a:buNone/>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𝑓</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a:solidFill>
                                <a:srgbClr val="FF0000"/>
                              </a:solidFill>
                              <a:latin typeface="Cambria Math" panose="02040503050406030204" pitchFamily="18" charset="0"/>
                            </a:rPr>
                            <m:t>𝑘</m:t>
                          </m:r>
                        </m:e>
                      </m:d>
                      <m:r>
                        <a:rPr lang="en-US" sz="4800" i="1">
                          <a:latin typeface="Cambria Math" panose="02040503050406030204" pitchFamily="18" charset="0"/>
                        </a:rPr>
                        <m:t>𝑏</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US" sz="4800" b="0" dirty="0"/>
              </a:p>
              <a:p>
                <a:pPr marL="0" indent="0">
                  <a:buNone/>
                </a:pPr>
                <a:endParaRPr lang="en-US" sz="3200" dirty="0"/>
              </a:p>
            </p:txBody>
          </p:sp>
        </mc:Choice>
        <mc:Fallback xmlns="">
          <p:sp>
            <p:nvSpPr>
              <p:cNvPr id="8" name="Content Placeholder 2">
                <a:extLst>
                  <a:ext uri="{FF2B5EF4-FFF2-40B4-BE49-F238E27FC236}">
                    <a16:creationId xmlns:a16="http://schemas.microsoft.com/office/drawing/2014/main" id="{52BE74C6-9590-4C86-B4CB-D3C0043F5D0C}"/>
                  </a:ext>
                </a:extLst>
              </p:cNvPr>
              <p:cNvSpPr txBox="1">
                <a:spLocks noRot="1" noChangeAspect="1" noMove="1" noResize="1" noEditPoints="1" noAdjustHandles="1" noChangeArrowheads="1" noChangeShapeType="1" noTextEdit="1"/>
              </p:cNvSpPr>
              <p:nvPr/>
            </p:nvSpPr>
            <p:spPr>
              <a:xfrm>
                <a:off x="6208295" y="272716"/>
                <a:ext cx="5775158" cy="3047999"/>
              </a:xfrm>
              <a:prstGeom prst="rect">
                <a:avLst/>
              </a:prstGeom>
              <a:blipFill>
                <a:blip r:embed="rId3"/>
                <a:stretch>
                  <a:fillRect l="-2637" t="-4000" r="-189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002DDCB-204B-45A3-88B7-37A365B21479}"/>
                  </a:ext>
                </a:extLst>
              </p:cNvPr>
              <p:cNvSpPr/>
              <p:nvPr/>
            </p:nvSpPr>
            <p:spPr>
              <a:xfrm>
                <a:off x="6136106" y="3875857"/>
                <a:ext cx="6007768" cy="1938992"/>
              </a:xfrm>
              <a:prstGeom prst="rect">
                <a:avLst/>
              </a:prstGeom>
              <a:ln w="57150">
                <a:solidFill>
                  <a:schemeClr val="tx1"/>
                </a:solidFill>
              </a:ln>
            </p:spPr>
            <p:txBody>
              <a:bodyPr wrap="square">
                <a:spAutoFit/>
              </a:bodyPr>
              <a:lstStyle/>
              <a:p>
                <a:r>
                  <a:rPr lang="en-US" sz="4000" dirty="0">
                    <a:latin typeface="Calibri" panose="020F0502020204030204" pitchFamily="34" charset="0"/>
                  </a:rPr>
                  <a:t>These are equivalent:</a:t>
                </a:r>
              </a:p>
              <a:p>
                <a:pPr marL="742950" indent="-742950">
                  <a:buFont typeface="+mj-lt"/>
                  <a:buAutoNum type="arabicPeriod"/>
                </a:pPr>
                <a:r>
                  <a:rPr lang="en-US" sz="4000" dirty="0">
                    <a:latin typeface="Calibri" panose="020F0502020204030204" pitchFamily="34" charset="0"/>
                  </a:rPr>
                  <a:t> </a:t>
                </a:r>
                <a14:m>
                  <m:oMath xmlns:m="http://schemas.openxmlformats.org/officeDocument/2006/math">
                    <m:r>
                      <a:rPr lang="en-US" sz="4000" i="1">
                        <a:solidFill>
                          <a:srgbClr val="FF0000"/>
                        </a:solidFill>
                        <a:latin typeface="Cambria Math" panose="02040503050406030204" pitchFamily="18" charset="0"/>
                      </a:rPr>
                      <m:t>𝑘</m:t>
                    </m:r>
                    <m:r>
                      <a:rPr lang="en-US" sz="4000" i="1">
                        <a:solidFill>
                          <a:srgbClr val="FF0000"/>
                        </a:solidFill>
                        <a:latin typeface="Cambria Math" panose="02040503050406030204" pitchFamily="18" charset="0"/>
                      </a:rPr>
                      <m:t> </m:t>
                    </m:r>
                  </m:oMath>
                </a14:m>
                <a:r>
                  <a:rPr lang="en-US" sz="4000" dirty="0">
                    <a:latin typeface="Calibri" panose="020F0502020204030204" pitchFamily="34" charset="0"/>
                  </a:rPr>
                  <a:t>is a root of </a:t>
                </a:r>
                <a14:m>
                  <m:oMath xmlns:m="http://schemas.openxmlformats.org/officeDocument/2006/math">
                    <m:r>
                      <a:rPr lang="en-US" sz="4000" i="1" dirty="0">
                        <a:latin typeface="Cambria Math" panose="02040503050406030204" pitchFamily="18" charset="0"/>
                      </a:rPr>
                      <m:t>𝑓</m:t>
                    </m:r>
                    <m:d>
                      <m:dPr>
                        <m:ctrlPr>
                          <a:rPr lang="en-CA" sz="4000" i="1" dirty="0">
                            <a:latin typeface="Cambria Math" panose="02040503050406030204" pitchFamily="18" charset="0"/>
                          </a:rPr>
                        </m:ctrlPr>
                      </m:dPr>
                      <m:e>
                        <m:r>
                          <a:rPr lang="en-US" sz="4000" i="1">
                            <a:solidFill>
                              <a:srgbClr val="0070C0"/>
                            </a:solidFill>
                            <a:latin typeface="Cambria Math" panose="02040503050406030204" pitchFamily="18" charset="0"/>
                          </a:rPr>
                          <m:t>𝑥</m:t>
                        </m:r>
                      </m:e>
                    </m:d>
                  </m:oMath>
                </a14:m>
                <a:endParaRPr lang="en-US" sz="4000" dirty="0">
                  <a:latin typeface="Calibri" panose="020F0502020204030204" pitchFamily="34" charset="0"/>
                </a:endParaRPr>
              </a:p>
              <a:p>
                <a:pPr marL="742950" indent="-742950">
                  <a:buFont typeface="+mj-lt"/>
                  <a:buAutoNum type="arabicPeriod"/>
                </a:pPr>
                <a14:m>
                  <m:oMath xmlns:m="http://schemas.openxmlformats.org/officeDocument/2006/math">
                    <m:r>
                      <a:rPr lang="en-CA" sz="3200">
                        <a:latin typeface="Cambria Math" panose="02040503050406030204" pitchFamily="18" charset="0"/>
                      </a:rPr>
                      <m:t>(</m:t>
                    </m:r>
                    <m:r>
                      <a:rPr lang="en-US" sz="3200" i="1">
                        <a:solidFill>
                          <a:srgbClr val="0070C0"/>
                        </a:solidFill>
                        <a:latin typeface="Cambria Math" panose="02040503050406030204" pitchFamily="18" charset="0"/>
                      </a:rPr>
                      <m:t>𝑥</m:t>
                    </m:r>
                    <m:r>
                      <a:rPr lang="en-CA" sz="3200">
                        <a:latin typeface="Cambria Math" panose="02040503050406030204" pitchFamily="18" charset="0"/>
                      </a:rPr>
                      <m:t>−</m:t>
                    </m:r>
                    <m:r>
                      <a:rPr lang="en-US" sz="3200" i="1">
                        <a:solidFill>
                          <a:srgbClr val="FF0000"/>
                        </a:solidFill>
                        <a:latin typeface="Cambria Math" panose="02040503050406030204" pitchFamily="18" charset="0"/>
                      </a:rPr>
                      <m:t>𝑘</m:t>
                    </m:r>
                    <m:r>
                      <a:rPr lang="en-CA" sz="3200">
                        <a:latin typeface="Cambria Math" panose="02040503050406030204" pitchFamily="18" charset="0"/>
                      </a:rPr>
                      <m:t>)</m:t>
                    </m:r>
                  </m:oMath>
                </a14:m>
                <a:r>
                  <a:rPr lang="en-US" sz="4000" dirty="0">
                    <a:latin typeface="Calibri" panose="020F0502020204030204" pitchFamily="34" charset="0"/>
                  </a:rPr>
                  <a:t> is a factor of </a:t>
                </a:r>
                <a14:m>
                  <m:oMath xmlns:m="http://schemas.openxmlformats.org/officeDocument/2006/math">
                    <m:r>
                      <a:rPr lang="en-US" sz="4000" i="1" dirty="0">
                        <a:latin typeface="Cambria Math" panose="02040503050406030204" pitchFamily="18" charset="0"/>
                      </a:rPr>
                      <m:t>𝑓</m:t>
                    </m:r>
                    <m:r>
                      <a:rPr lang="en-CA" sz="4000">
                        <a:latin typeface="Cambria Math" panose="02040503050406030204" pitchFamily="18" charset="0"/>
                      </a:rPr>
                      <m:t>(</m:t>
                    </m:r>
                    <m:r>
                      <a:rPr lang="en-US" sz="4000" i="1">
                        <a:solidFill>
                          <a:srgbClr val="0070C0"/>
                        </a:solidFill>
                        <a:latin typeface="Cambria Math" panose="02040503050406030204" pitchFamily="18" charset="0"/>
                      </a:rPr>
                      <m:t>𝑥</m:t>
                    </m:r>
                    <m:r>
                      <a:rPr lang="en-CA" sz="4000">
                        <a:latin typeface="Cambria Math" panose="02040503050406030204" pitchFamily="18" charset="0"/>
                      </a:rPr>
                      <m:t>)</m:t>
                    </m:r>
                  </m:oMath>
                </a14:m>
                <a:endParaRPr lang="en-CA" sz="4000" dirty="0"/>
              </a:p>
            </p:txBody>
          </p:sp>
        </mc:Choice>
        <mc:Fallback xmlns="">
          <p:sp>
            <p:nvSpPr>
              <p:cNvPr id="2" name="Rectangle 1">
                <a:extLst>
                  <a:ext uri="{FF2B5EF4-FFF2-40B4-BE49-F238E27FC236}">
                    <a16:creationId xmlns:a16="http://schemas.microsoft.com/office/drawing/2014/main" id="{B002DDCB-204B-45A3-88B7-37A365B21479}"/>
                  </a:ext>
                </a:extLst>
              </p:cNvPr>
              <p:cNvSpPr>
                <a:spLocks noRot="1" noChangeAspect="1" noMove="1" noResize="1" noEditPoints="1" noAdjustHandles="1" noChangeArrowheads="1" noChangeShapeType="1" noTextEdit="1"/>
              </p:cNvSpPr>
              <p:nvPr/>
            </p:nvSpPr>
            <p:spPr>
              <a:xfrm>
                <a:off x="6136106" y="3875857"/>
                <a:ext cx="6007768" cy="1938992"/>
              </a:xfrm>
              <a:prstGeom prst="rect">
                <a:avLst/>
              </a:prstGeom>
              <a:blipFill>
                <a:blip r:embed="rId4"/>
                <a:stretch>
                  <a:fillRect l="-3219" t="-4281" b="-10703"/>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16957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332748"/>
            <a:ext cx="11733654" cy="399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Binary Cyclic Codes</a:t>
            </a:r>
          </a:p>
          <a:p>
            <a:pPr marL="0" indent="0">
              <a:buNone/>
            </a:pPr>
            <a:endParaRPr lang="en-US" sz="4800" u="sng" dirty="0">
              <a:solidFill>
                <a:srgbClr val="FF0000"/>
              </a:solidFill>
            </a:endParaRPr>
          </a:p>
          <a:p>
            <a:pPr marL="0" indent="0">
              <a:buNone/>
            </a:pPr>
            <a:endParaRPr lang="en-US" sz="4800" u="sng" dirty="0">
              <a:solidFill>
                <a:srgbClr val="FF0000"/>
              </a:solidFill>
            </a:endParaRPr>
          </a:p>
          <a:p>
            <a:pPr marL="0" indent="0">
              <a:buNone/>
            </a:pPr>
            <a:endParaRPr lang="en-US" sz="4800" dirty="0"/>
          </a:p>
          <a:p>
            <a:pPr marL="0" indent="0">
              <a:buNone/>
            </a:pPr>
            <a:r>
              <a:rPr lang="en-US" sz="4800" u="sng" dirty="0"/>
              <a:t>q-</a:t>
            </a:r>
            <a:r>
              <a:rPr lang="en-US" sz="4800" u="sng" dirty="0" err="1"/>
              <a:t>ary</a:t>
            </a:r>
            <a:r>
              <a:rPr lang="en-US" sz="4800" u="sng" dirty="0"/>
              <a:t> Cyclic Codes</a:t>
            </a:r>
            <a:endParaRPr lang="en-CA" sz="4400" u="sng"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C4AA108-533E-46D7-ADAB-92941887C000}"/>
                  </a:ext>
                </a:extLst>
              </p:cNvPr>
              <p:cNvSpPr/>
              <p:nvPr/>
            </p:nvSpPr>
            <p:spPr>
              <a:xfrm>
                <a:off x="819151" y="1722423"/>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r>
                            <a:rPr lang="en-US" sz="4800" b="0" i="1" smtClean="0">
                              <a:latin typeface="Cambria Math" panose="02040503050406030204" pitchFamily="18" charset="0"/>
                            </a:rPr>
                            <m:t>−1</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2C4AA108-533E-46D7-ADAB-92941887C000}"/>
                  </a:ext>
                </a:extLst>
              </p:cNvPr>
              <p:cNvSpPr>
                <a:spLocks noRot="1" noChangeAspect="1" noMove="1" noResize="1" noEditPoints="1" noAdjustHandles="1" noChangeArrowheads="1" noChangeShapeType="1" noTextEdit="1"/>
              </p:cNvSpPr>
              <p:nvPr/>
            </p:nvSpPr>
            <p:spPr>
              <a:xfrm>
                <a:off x="819151" y="1722423"/>
                <a:ext cx="4762500" cy="830997"/>
              </a:xfrm>
              <a:prstGeom prst="rect">
                <a:avLst/>
              </a:prstGeom>
              <a:blipFill>
                <a:blip r:embed="rId3"/>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32644FD-6849-43AA-95AD-71DE241990ED}"/>
                  </a:ext>
                </a:extLst>
              </p:cNvPr>
              <p:cNvSpPr/>
              <p:nvPr/>
            </p:nvSpPr>
            <p:spPr>
              <a:xfrm>
                <a:off x="6629401" y="1722423"/>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𝔽</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r>
                            <a:rPr lang="en-US" sz="4800" b="0" i="1" smtClean="0">
                              <a:latin typeface="Cambria Math" panose="02040503050406030204" pitchFamily="18" charset="0"/>
                            </a:rPr>
                            <m:t>−1</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F32644FD-6849-43AA-95AD-71DE241990ED}"/>
                  </a:ext>
                </a:extLst>
              </p:cNvPr>
              <p:cNvSpPr>
                <a:spLocks noRot="1" noChangeAspect="1" noMove="1" noResize="1" noEditPoints="1" noAdjustHandles="1" noChangeArrowheads="1" noChangeShapeType="1" noTextEdit="1"/>
              </p:cNvSpPr>
              <p:nvPr/>
            </p:nvSpPr>
            <p:spPr>
              <a:xfrm>
                <a:off x="6629401" y="1722423"/>
                <a:ext cx="4762500" cy="830997"/>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1617015-4870-4207-AA21-1BD7272BEFC8}"/>
                  </a:ext>
                </a:extLst>
              </p:cNvPr>
              <p:cNvSpPr/>
              <p:nvPr/>
            </p:nvSpPr>
            <p:spPr>
              <a:xfrm>
                <a:off x="6667501" y="4713273"/>
                <a:ext cx="4762500" cy="901209"/>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𝔽</m:t>
                          </m:r>
                        </m:e>
                        <m:sub>
                          <m:r>
                            <a:rPr lang="en-US" sz="4800" b="0" i="1" smtClean="0">
                              <a:latin typeface="Cambria Math" panose="02040503050406030204" pitchFamily="18" charset="0"/>
                            </a:rPr>
                            <m:t>𝑞</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r>
                            <a:rPr lang="en-US" sz="4800" b="0" i="1" smtClean="0">
                              <a:latin typeface="Cambria Math" panose="02040503050406030204" pitchFamily="18" charset="0"/>
                            </a:rPr>
                            <m:t>−1</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E1617015-4870-4207-AA21-1BD7272BEFC8}"/>
                  </a:ext>
                </a:extLst>
              </p:cNvPr>
              <p:cNvSpPr>
                <a:spLocks noRot="1" noChangeAspect="1" noMove="1" noResize="1" noEditPoints="1" noAdjustHandles="1" noChangeArrowheads="1" noChangeShapeType="1" noTextEdit="1"/>
              </p:cNvSpPr>
              <p:nvPr/>
            </p:nvSpPr>
            <p:spPr>
              <a:xfrm>
                <a:off x="6667501" y="4713273"/>
                <a:ext cx="4762500" cy="901209"/>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646F17A-8B62-4750-B06D-A6C6A1AFA154}"/>
                  </a:ext>
                </a:extLst>
              </p:cNvPr>
              <p:cNvSpPr/>
              <p:nvPr/>
            </p:nvSpPr>
            <p:spPr>
              <a:xfrm>
                <a:off x="381000" y="4694223"/>
                <a:ext cx="573405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r>
                        <a:rPr lang="en-US" sz="4800" b="0" i="1" smtClean="0">
                          <a:latin typeface="Cambria Math" panose="02040503050406030204" pitchFamily="18" charset="0"/>
                        </a:rPr>
                        <m:t>𝐺𝐹</m:t>
                      </m:r>
                      <m:r>
                        <a:rPr lang="en-US" sz="4800" b="0" i="1" smtClean="0">
                          <a:latin typeface="Cambria Math" panose="02040503050406030204" pitchFamily="18" charset="0"/>
                        </a:rPr>
                        <m:t>(</m:t>
                      </m:r>
                      <m:r>
                        <a:rPr lang="en-US" sz="4800" b="0" i="1" smtClean="0">
                          <a:latin typeface="Cambria Math" panose="02040503050406030204" pitchFamily="18" charset="0"/>
                        </a:rPr>
                        <m:t>𝑞</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r>
                            <a:rPr lang="en-US" sz="4800" b="0" i="1" smtClean="0">
                              <a:latin typeface="Cambria Math" panose="02040503050406030204" pitchFamily="18" charset="0"/>
                            </a:rPr>
                            <m:t>−1</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7646F17A-8B62-4750-B06D-A6C6A1AFA154}"/>
                  </a:ext>
                </a:extLst>
              </p:cNvPr>
              <p:cNvSpPr>
                <a:spLocks noRot="1" noChangeAspect="1" noMove="1" noResize="1" noEditPoints="1" noAdjustHandles="1" noChangeArrowheads="1" noChangeShapeType="1" noTextEdit="1"/>
              </p:cNvSpPr>
              <p:nvPr/>
            </p:nvSpPr>
            <p:spPr>
              <a:xfrm>
                <a:off x="381000" y="4694223"/>
                <a:ext cx="573405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sp>
        <p:nvSpPr>
          <p:cNvPr id="2" name="TextBox 1">
            <a:extLst>
              <a:ext uri="{FF2B5EF4-FFF2-40B4-BE49-F238E27FC236}">
                <a16:creationId xmlns:a16="http://schemas.microsoft.com/office/drawing/2014/main" id="{379ECAF5-65B0-45DE-8FF5-3CBC828E2DAE}"/>
              </a:ext>
            </a:extLst>
          </p:cNvPr>
          <p:cNvSpPr txBox="1"/>
          <p:nvPr/>
        </p:nvSpPr>
        <p:spPr>
          <a:xfrm>
            <a:off x="2343150" y="6092964"/>
            <a:ext cx="6711324" cy="707886"/>
          </a:xfrm>
          <a:prstGeom prst="rect">
            <a:avLst/>
          </a:prstGeom>
          <a:noFill/>
        </p:spPr>
        <p:txBody>
          <a:bodyPr wrap="none" rtlCol="0">
            <a:spAutoFit/>
          </a:bodyPr>
          <a:lstStyle/>
          <a:p>
            <a:r>
              <a:rPr lang="en-US" sz="4000" dirty="0"/>
              <a:t>“Galois Field”, aka “Finite Field”</a:t>
            </a:r>
            <a:endParaRPr lang="en-CA" sz="4000" dirty="0"/>
          </a:p>
        </p:txBody>
      </p:sp>
    </p:spTree>
    <p:custDataLst>
      <p:tags r:id="rId1"/>
    </p:custDataLst>
    <p:extLst>
      <p:ext uri="{BB962C8B-B14F-4D97-AF65-F5344CB8AC3E}">
        <p14:creationId xmlns:p14="http://schemas.microsoft.com/office/powerpoint/2010/main" val="21203430"/>
      </p:ext>
    </p:extLst>
  </p:cSld>
  <p:clrMapOvr>
    <a:masterClrMapping/>
  </p:clrMapOvr>
  <mc:AlternateContent xmlns:mc="http://schemas.openxmlformats.org/markup-compatibility/2006">
    <mc:Choice xmlns:p14="http://schemas.microsoft.com/office/powerpoint/2010/main" Requires="p14">
      <p:transition spd="slow" p14:dur="2000" advTm="59219"/>
    </mc:Choice>
    <mc:Fallback>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FBE04B3-548C-47D0-AF0E-CBA027A6607C}"/>
                  </a:ext>
                </a:extLst>
              </p:cNvPr>
              <p:cNvSpPr txBox="1">
                <a:spLocks/>
              </p:cNvSpPr>
              <p:nvPr/>
            </p:nvSpPr>
            <p:spPr>
              <a:xfrm>
                <a:off x="400050" y="3429000"/>
                <a:ext cx="8515350" cy="609600"/>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i="1">
                            <a:latin typeface="Cambria Math" panose="02040503050406030204" pitchFamily="18" charset="0"/>
                          </a:rPr>
                          <m:t>𝑡</m:t>
                        </m:r>
                      </m:sup>
                    </m:sSup>
                    <m:r>
                      <a:rPr lang="en-US" sz="4000" b="0" i="1" smtClean="0">
                        <a:latin typeface="Cambria Math" panose="02040503050406030204" pitchFamily="18" charset="0"/>
                      </a:rPr>
                      <m:t>)</m:t>
                    </m:r>
                  </m:oMath>
                </a14:m>
                <a:r>
                  <a:rPr lang="en-CA" sz="4000" dirty="0"/>
                  <a:t> divides </a:t>
                </a:r>
                <a14:m>
                  <m:oMath xmlns:m="http://schemas.openxmlformats.org/officeDocument/2006/math">
                    <m:r>
                      <a:rPr lang="en-US" sz="4000" b="0" i="1" smtClean="0">
                        <a:latin typeface="Cambria Math" panose="02040503050406030204" pitchFamily="18" charset="0"/>
                      </a:rPr>
                      <m:t>𝑐</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oMath>
                </a14:m>
                <a:r>
                  <a:rPr lang="en-CA" sz="4000" dirty="0"/>
                  <a:t> for </a:t>
                </a:r>
                <a14:m>
                  <m:oMath xmlns:m="http://schemas.openxmlformats.org/officeDocument/2006/math">
                    <m:r>
                      <a:rPr lang="en-US" sz="4000" b="0" i="1" smtClean="0">
                        <a:latin typeface="Cambria Math" panose="02040503050406030204" pitchFamily="18" charset="0"/>
                      </a:rPr>
                      <m:t>1≤</m:t>
                    </m:r>
                    <m:r>
                      <a:rPr lang="en-US" sz="4000" b="0" i="1" smtClean="0">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oMath>
                </a14:m>
                <a:endParaRPr lang="en-CA" sz="4000" dirty="0"/>
              </a:p>
            </p:txBody>
          </p:sp>
        </mc:Choice>
        <mc:Fallback xmlns="">
          <p:sp>
            <p:nvSpPr>
              <p:cNvPr id="4" name="Content Placeholder 2">
                <a:extLst>
                  <a:ext uri="{FF2B5EF4-FFF2-40B4-BE49-F238E27FC236}">
                    <a16:creationId xmlns:a16="http://schemas.microsoft.com/office/drawing/2014/main" id="{2FBE04B3-548C-47D0-AF0E-CBA027A6607C}"/>
                  </a:ext>
                </a:extLst>
              </p:cNvPr>
              <p:cNvSpPr txBox="1">
                <a:spLocks noRot="1" noChangeAspect="1" noMove="1" noResize="1" noEditPoints="1" noAdjustHandles="1" noChangeArrowheads="1" noChangeShapeType="1" noTextEdit="1"/>
              </p:cNvSpPr>
              <p:nvPr/>
            </p:nvSpPr>
            <p:spPr>
              <a:xfrm>
                <a:off x="400050" y="3429000"/>
                <a:ext cx="8515350" cy="609600"/>
              </a:xfrm>
              <a:prstGeom prst="rect">
                <a:avLst/>
              </a:prstGeom>
              <a:blipFill>
                <a:blip r:embed="rId2"/>
                <a:stretch>
                  <a:fillRect t="-23585" b="-41509"/>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6ABBF40-C95E-42F1-A4B1-F90FA3F5A14F}"/>
                  </a:ext>
                </a:extLst>
              </p:cNvPr>
              <p:cNvSpPr txBox="1">
                <a:spLocks/>
              </p:cNvSpPr>
              <p:nvPr/>
            </p:nvSpPr>
            <p:spPr>
              <a:xfrm>
                <a:off x="171450" y="190500"/>
                <a:ext cx="11525250" cy="1771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d>
                        <m:dPr>
                          <m:ctrlPr>
                            <a:rPr lang="en-US" sz="4000" b="0" i="1" smtClean="0">
                              <a:latin typeface="Cambria Math" panose="02040503050406030204" pitchFamily="18" charset="0"/>
                            </a:rPr>
                          </m:ctrlPr>
                        </m:dPr>
                        <m:e>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m:t>
                      </m:r>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𝑗</m:t>
                          </m:r>
                          <m:r>
                            <a:rPr lang="en-US" sz="4000" b="0" i="1" smtClean="0">
                              <a:latin typeface="Cambria Math" panose="02040503050406030204" pitchFamily="18" charset="0"/>
                            </a:rPr>
                            <m:t>=0</m:t>
                          </m:r>
                        </m:sub>
                        <m:sup>
                          <m:r>
                            <a:rPr lang="en-US" sz="4000" b="0" i="1" smtClean="0">
                              <a:latin typeface="Cambria Math" panose="02040503050406030204" pitchFamily="18" charset="0"/>
                            </a:rPr>
                            <m:t>𝑛</m:t>
                          </m:r>
                          <m:r>
                            <a:rPr lang="en-US" sz="4000" b="0" i="1" smtClean="0">
                              <a:latin typeface="Cambria Math" panose="02040503050406030204" pitchFamily="18" charset="0"/>
                            </a:rPr>
                            <m:t>−1</m:t>
                          </m:r>
                        </m:sup>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𝑗</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𝑗</m:t>
                              </m:r>
                            </m:sup>
                          </m:sSup>
                        </m:e>
                      </m:nary>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0</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1</m:t>
                          </m:r>
                        </m:sub>
                      </m:sSub>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2</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𝑐</m:t>
                          </m:r>
                        </m:e>
                        <m:sub>
                          <m:r>
                            <a:rPr lang="en-US" sz="4000" b="0" i="1" smtClean="0">
                              <a:latin typeface="Cambria Math" panose="02040503050406030204" pitchFamily="18" charset="0"/>
                            </a:rPr>
                            <m:t>𝑛</m:t>
                          </m:r>
                          <m:r>
                            <a:rPr lang="en-US" sz="4000" b="0" i="1" smtClean="0">
                              <a:latin typeface="Cambria Math" panose="02040503050406030204" pitchFamily="18" charset="0"/>
                            </a:rPr>
                            <m:t>−1</m:t>
                          </m:r>
                        </m:sub>
                      </m:sSub>
                      <m:sSup>
                        <m:sSupPr>
                          <m:ctrlPr>
                            <a:rPr lang="en-US" sz="4000" b="0" i="1" smtClean="0">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𝑛</m:t>
                          </m:r>
                          <m:r>
                            <a:rPr lang="en-US" sz="4000" b="0" i="1" smtClean="0">
                              <a:latin typeface="Cambria Math" panose="02040503050406030204" pitchFamily="18" charset="0"/>
                            </a:rPr>
                            <m:t>−1</m:t>
                          </m:r>
                        </m:sup>
                      </m:sSup>
                    </m:oMath>
                  </m:oMathPara>
                </a14:m>
                <a:endParaRPr lang="en-CA" sz="4000" dirty="0"/>
              </a:p>
            </p:txBody>
          </p:sp>
        </mc:Choice>
        <mc:Fallback xmlns="">
          <p:sp>
            <p:nvSpPr>
              <p:cNvPr id="5" name="Content Placeholder 2">
                <a:extLst>
                  <a:ext uri="{FF2B5EF4-FFF2-40B4-BE49-F238E27FC236}">
                    <a16:creationId xmlns:a16="http://schemas.microsoft.com/office/drawing/2014/main" id="{F6ABBF40-C95E-42F1-A4B1-F90FA3F5A14F}"/>
                  </a:ext>
                </a:extLst>
              </p:cNvPr>
              <p:cNvSpPr txBox="1">
                <a:spLocks noRot="1" noChangeAspect="1" noMove="1" noResize="1" noEditPoints="1" noAdjustHandles="1" noChangeArrowheads="1" noChangeShapeType="1" noTextEdit="1"/>
              </p:cNvSpPr>
              <p:nvPr/>
            </p:nvSpPr>
            <p:spPr>
              <a:xfrm>
                <a:off x="171450" y="190500"/>
                <a:ext cx="11525250" cy="1771650"/>
              </a:xfrm>
              <a:prstGeom prst="rect">
                <a:avLst/>
              </a:prstGeom>
              <a:blipFill>
                <a:blip r:embed="rId3"/>
                <a:stretch>
                  <a:fillRect t="-103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99B1B2D-D40A-4E60-B603-C5FFB9511C34}"/>
                  </a:ext>
                </a:extLst>
              </p:cNvPr>
              <p:cNvSpPr txBox="1">
                <a:spLocks/>
              </p:cNvSpPr>
              <p:nvPr/>
            </p:nvSpPr>
            <p:spPr>
              <a:xfrm>
                <a:off x="419100" y="2419350"/>
                <a:ext cx="8077200" cy="609600"/>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p>
                      <m:sSupPr>
                        <m:ctrlPr>
                          <a:rPr lang="en-US" sz="4000" i="1" smtClean="0">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i="1">
                            <a:latin typeface="Cambria Math" panose="02040503050406030204" pitchFamily="18" charset="0"/>
                          </a:rPr>
                          <m:t>𝑡</m:t>
                        </m:r>
                      </m:sup>
                    </m:sSup>
                  </m:oMath>
                </a14:m>
                <a:r>
                  <a:rPr lang="en-CA" sz="4000" dirty="0"/>
                  <a:t> is a root of </a:t>
                </a:r>
                <a14:m>
                  <m:oMath xmlns:m="http://schemas.openxmlformats.org/officeDocument/2006/math">
                    <m:r>
                      <a:rPr lang="en-US" sz="4000" b="0" i="1" smtClean="0">
                        <a:latin typeface="Cambria Math" panose="02040503050406030204" pitchFamily="18" charset="0"/>
                      </a:rPr>
                      <m:t>𝑐</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oMath>
                </a14:m>
                <a:r>
                  <a:rPr lang="en-CA" sz="4000" dirty="0"/>
                  <a:t> for </a:t>
                </a:r>
                <a14:m>
                  <m:oMath xmlns:m="http://schemas.openxmlformats.org/officeDocument/2006/math">
                    <m:r>
                      <a:rPr lang="en-US" sz="4000" b="0" i="1" smtClean="0">
                        <a:latin typeface="Cambria Math" panose="02040503050406030204" pitchFamily="18" charset="0"/>
                      </a:rPr>
                      <m:t>1≤</m:t>
                    </m:r>
                    <m:r>
                      <a:rPr lang="en-US" sz="4000" b="0" i="1" smtClean="0">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oMath>
                </a14:m>
                <a:endParaRPr lang="en-CA" sz="4000" dirty="0"/>
              </a:p>
            </p:txBody>
          </p:sp>
        </mc:Choice>
        <mc:Fallback xmlns="">
          <p:sp>
            <p:nvSpPr>
              <p:cNvPr id="6" name="Content Placeholder 2">
                <a:extLst>
                  <a:ext uri="{FF2B5EF4-FFF2-40B4-BE49-F238E27FC236}">
                    <a16:creationId xmlns:a16="http://schemas.microsoft.com/office/drawing/2014/main" id="{799B1B2D-D40A-4E60-B603-C5FFB9511C34}"/>
                  </a:ext>
                </a:extLst>
              </p:cNvPr>
              <p:cNvSpPr txBox="1">
                <a:spLocks noRot="1" noChangeAspect="1" noMove="1" noResize="1" noEditPoints="1" noAdjustHandles="1" noChangeArrowheads="1" noChangeShapeType="1" noTextEdit="1"/>
              </p:cNvSpPr>
              <p:nvPr/>
            </p:nvSpPr>
            <p:spPr>
              <a:xfrm>
                <a:off x="419100" y="2419350"/>
                <a:ext cx="8077200" cy="609600"/>
              </a:xfrm>
              <a:prstGeom prst="rect">
                <a:avLst/>
              </a:prstGeom>
              <a:blipFill>
                <a:blip r:embed="rId4"/>
                <a:stretch>
                  <a:fillRect t="-23585" b="-42453"/>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BD778BF-9E47-4A8A-A192-4933E3F01F4F}"/>
                  </a:ext>
                </a:extLst>
              </p:cNvPr>
              <p:cNvSpPr txBox="1">
                <a:spLocks/>
              </p:cNvSpPr>
              <p:nvPr/>
            </p:nvSpPr>
            <p:spPr>
              <a:xfrm>
                <a:off x="400050" y="5029200"/>
                <a:ext cx="9715500" cy="609600"/>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1</m:t>
                            </m:r>
                          </m:sup>
                        </m:sSup>
                      </m:e>
                    </m:d>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2</m:t>
                            </m:r>
                          </m:sup>
                        </m:sSup>
                      </m:e>
                    </m:d>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sup>
                    </m:sSup>
                    <m:r>
                      <a:rPr lang="en-US" sz="4000" b="0" i="1" smtClean="0">
                        <a:latin typeface="Cambria Math" panose="02040503050406030204" pitchFamily="18" charset="0"/>
                      </a:rPr>
                      <m:t>)</m:t>
                    </m:r>
                  </m:oMath>
                </a14:m>
                <a:r>
                  <a:rPr lang="en-CA" sz="4000" dirty="0"/>
                  <a:t> divides </a:t>
                </a:r>
                <a14:m>
                  <m:oMath xmlns:m="http://schemas.openxmlformats.org/officeDocument/2006/math">
                    <m:r>
                      <a:rPr lang="en-US" sz="4000" b="0" i="1" smtClean="0">
                        <a:latin typeface="Cambria Math" panose="02040503050406030204" pitchFamily="18" charset="0"/>
                      </a:rPr>
                      <m:t>𝑐</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oMath>
                </a14:m>
                <a:endParaRPr lang="en-CA" sz="4000" dirty="0"/>
              </a:p>
            </p:txBody>
          </p:sp>
        </mc:Choice>
        <mc:Fallback xmlns="">
          <p:sp>
            <p:nvSpPr>
              <p:cNvPr id="8" name="Content Placeholder 2">
                <a:extLst>
                  <a:ext uri="{FF2B5EF4-FFF2-40B4-BE49-F238E27FC236}">
                    <a16:creationId xmlns:a16="http://schemas.microsoft.com/office/drawing/2014/main" id="{9BD778BF-9E47-4A8A-A192-4933E3F01F4F}"/>
                  </a:ext>
                </a:extLst>
              </p:cNvPr>
              <p:cNvSpPr txBox="1">
                <a:spLocks noRot="1" noChangeAspect="1" noMove="1" noResize="1" noEditPoints="1" noAdjustHandles="1" noChangeArrowheads="1" noChangeShapeType="1" noTextEdit="1"/>
              </p:cNvSpPr>
              <p:nvPr/>
            </p:nvSpPr>
            <p:spPr>
              <a:xfrm>
                <a:off x="400050" y="5029200"/>
                <a:ext cx="9715500" cy="609600"/>
              </a:xfrm>
              <a:prstGeom prst="rect">
                <a:avLst/>
              </a:prstGeom>
              <a:blipFill>
                <a:blip r:embed="rId5"/>
                <a:stretch>
                  <a:fillRect t="-21698" b="-4434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5A42A84-B72E-4D9A-8FFA-E2D890A0F3A1}"/>
                  </a:ext>
                </a:extLst>
              </p:cNvPr>
              <p:cNvSpPr txBox="1">
                <a:spLocks/>
              </p:cNvSpPr>
              <p:nvPr/>
            </p:nvSpPr>
            <p:spPr>
              <a:xfrm>
                <a:off x="400050" y="5886450"/>
                <a:ext cx="10915650" cy="609600"/>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1</m:t>
                            </m:r>
                          </m:sup>
                        </m:sSup>
                      </m:e>
                    </m:d>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C09200"/>
                            </a:solidFill>
                            <a:latin typeface="Cambria Math" panose="02040503050406030204" pitchFamily="18" charset="0"/>
                          </a:rPr>
                          <m:t>𝛼</m:t>
                        </m:r>
                      </m:e>
                      <m:sup>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𝑘</m:t>
                        </m:r>
                      </m:sup>
                    </m:sSup>
                    <m:r>
                      <a:rPr lang="en-US" sz="4000" b="0" i="1" smtClean="0">
                        <a:latin typeface="Cambria Math" panose="02040503050406030204" pitchFamily="18" charset="0"/>
                      </a:rPr>
                      <m:t>)</m:t>
                    </m:r>
                  </m:oMath>
                </a14:m>
                <a:r>
                  <a:rPr lang="en-CA" sz="4000" dirty="0"/>
                  <a:t> is the generator polynomial</a:t>
                </a:r>
              </a:p>
            </p:txBody>
          </p:sp>
        </mc:Choice>
        <mc:Fallback xmlns="">
          <p:sp>
            <p:nvSpPr>
              <p:cNvPr id="9" name="Content Placeholder 2">
                <a:extLst>
                  <a:ext uri="{FF2B5EF4-FFF2-40B4-BE49-F238E27FC236}">
                    <a16:creationId xmlns:a16="http://schemas.microsoft.com/office/drawing/2014/main" id="{05A42A84-B72E-4D9A-8FFA-E2D890A0F3A1}"/>
                  </a:ext>
                </a:extLst>
              </p:cNvPr>
              <p:cNvSpPr txBox="1">
                <a:spLocks noRot="1" noChangeAspect="1" noMove="1" noResize="1" noEditPoints="1" noAdjustHandles="1" noChangeArrowheads="1" noChangeShapeType="1" noTextEdit="1"/>
              </p:cNvSpPr>
              <p:nvPr/>
            </p:nvSpPr>
            <p:spPr>
              <a:xfrm>
                <a:off x="400050" y="5886450"/>
                <a:ext cx="10915650" cy="609600"/>
              </a:xfrm>
              <a:prstGeom prst="rect">
                <a:avLst/>
              </a:prstGeom>
              <a:blipFill>
                <a:blip r:embed="rId6"/>
                <a:stretch>
                  <a:fillRect t="-21698" r="-1281" b="-4434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ACDF6DF-6669-44B4-822F-4401EEBF5035}"/>
                  </a:ext>
                </a:extLst>
              </p:cNvPr>
              <p:cNvSpPr txBox="1">
                <a:spLocks/>
              </p:cNvSpPr>
              <p:nvPr/>
            </p:nvSpPr>
            <p:spPr>
              <a:xfrm>
                <a:off x="781050" y="4210050"/>
                <a:ext cx="10858500" cy="609600"/>
              </a:xfrm>
              <a:prstGeom prst="rect">
                <a:avLst/>
              </a:prstGeom>
              <a:ln w="38100">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sz="3200" i="1" smtClean="0">
                            <a:latin typeface="Cambria Math" panose="02040503050406030204" pitchFamily="18" charset="0"/>
                          </a:rPr>
                        </m:ctrlPr>
                      </m:dPr>
                      <m:e>
                        <m:r>
                          <a:rPr lang="en-US" sz="3200" i="1">
                            <a:solidFill>
                              <a:srgbClr val="0070C0"/>
                            </a:solidFill>
                            <a:latin typeface="Cambria Math" panose="02040503050406030204" pitchFamily="18" charset="0"/>
                          </a:rPr>
                          <m:t>𝑥</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𝑖</m:t>
                            </m:r>
                          </m:sup>
                        </m:sSup>
                      </m:e>
                    </m:d>
                  </m:oMath>
                </a14:m>
                <a:r>
                  <a:rPr lang="en-US" sz="3200" b="0" i="0" dirty="0">
                    <a:latin typeface="+mj-lt"/>
                  </a:rPr>
                  <a:t> </a:t>
                </a:r>
                <a:r>
                  <a:rPr lang="en-US" sz="3200" b="0" i="0" dirty="0"/>
                  <a:t>and</a:t>
                </a:r>
                <a:r>
                  <a:rPr lang="en-US" sz="3200" b="0" i="0" dirty="0">
                    <a:latin typeface="+mj-lt"/>
                  </a:rPr>
                  <a:t> </a:t>
                </a:r>
                <a14:m>
                  <m:oMath xmlns:m="http://schemas.openxmlformats.org/officeDocument/2006/math">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solidFill>
                                  <a:srgbClr val="C09200"/>
                                </a:solidFill>
                                <a:latin typeface="Cambria Math" panose="02040503050406030204" pitchFamily="18" charset="0"/>
                              </a:rPr>
                              <m:t>𝛼</m:t>
                            </m:r>
                          </m:e>
                          <m:sup>
                            <m:r>
                              <a:rPr lang="en-US" sz="3200" b="0" i="1" smtClean="0">
                                <a:latin typeface="Cambria Math" panose="02040503050406030204" pitchFamily="18" charset="0"/>
                              </a:rPr>
                              <m:t>𝑗</m:t>
                            </m:r>
                          </m:sup>
                        </m:sSup>
                      </m:e>
                    </m:d>
                  </m:oMath>
                </a14:m>
                <a:r>
                  <a:rPr lang="en-CA" sz="3200" dirty="0"/>
                  <a:t> have no common factors, </a:t>
                </a:r>
                <a14:m>
                  <m:oMath xmlns:m="http://schemas.openxmlformats.org/officeDocument/2006/math">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r>
                      <a:rPr lang="en-US" sz="3200" b="0" i="1" smtClean="0">
                        <a:latin typeface="Cambria Math" panose="02040503050406030204" pitchFamily="18" charset="0"/>
                      </a:rPr>
                      <m:t> (</m:t>
                    </m:r>
                    <m:r>
                      <a:rPr lang="en-US" sz="3200" b="0" i="1" smtClean="0">
                        <a:latin typeface="Cambria Math" panose="02040503050406030204" pitchFamily="18" charset="0"/>
                      </a:rPr>
                      <m:t>𝑚𝑜𝑑</m:t>
                    </m:r>
                    <m:r>
                      <a:rPr lang="en-US" sz="3200" b="0" i="1" smtClean="0">
                        <a:latin typeface="Cambria Math" panose="02040503050406030204" pitchFamily="18" charset="0"/>
                      </a:rPr>
                      <m:t> </m:t>
                    </m:r>
                    <m:r>
                      <a:rPr lang="en-US" sz="3200" b="0" i="1" smtClean="0">
                        <a:latin typeface="Cambria Math" panose="02040503050406030204" pitchFamily="18" charset="0"/>
                      </a:rPr>
                      <m:t>𝑛</m:t>
                    </m:r>
                    <m:r>
                      <a:rPr lang="en-US" sz="3200" b="0" i="1" smtClean="0">
                        <a:latin typeface="Cambria Math" panose="02040503050406030204" pitchFamily="18" charset="0"/>
                      </a:rPr>
                      <m:t>)</m:t>
                    </m:r>
                  </m:oMath>
                </a14:m>
                <a:r>
                  <a:rPr lang="en-CA" sz="3200" dirty="0"/>
                  <a:t> </a:t>
                </a:r>
              </a:p>
            </p:txBody>
          </p:sp>
        </mc:Choice>
        <mc:Fallback xmlns="">
          <p:sp>
            <p:nvSpPr>
              <p:cNvPr id="10" name="Content Placeholder 2">
                <a:extLst>
                  <a:ext uri="{FF2B5EF4-FFF2-40B4-BE49-F238E27FC236}">
                    <a16:creationId xmlns:a16="http://schemas.microsoft.com/office/drawing/2014/main" id="{CACDF6DF-6669-44B4-822F-4401EEBF5035}"/>
                  </a:ext>
                </a:extLst>
              </p:cNvPr>
              <p:cNvSpPr txBox="1">
                <a:spLocks noRot="1" noChangeAspect="1" noMove="1" noResize="1" noEditPoints="1" noAdjustHandles="1" noChangeArrowheads="1" noChangeShapeType="1" noTextEdit="1"/>
              </p:cNvSpPr>
              <p:nvPr/>
            </p:nvSpPr>
            <p:spPr>
              <a:xfrm>
                <a:off x="781050" y="4210050"/>
                <a:ext cx="10858500" cy="609600"/>
              </a:xfrm>
              <a:prstGeom prst="rect">
                <a:avLst/>
              </a:prstGeom>
              <a:blipFill>
                <a:blip r:embed="rId7"/>
                <a:stretch>
                  <a:fillRect t="-14000" b="-27000"/>
                </a:stretch>
              </a:blipFill>
              <a:ln w="38100">
                <a:noFill/>
              </a:ln>
            </p:spPr>
            <p:txBody>
              <a:bodyPr/>
              <a:lstStyle/>
              <a:p>
                <a:r>
                  <a:rPr lang="en-CA">
                    <a:noFill/>
                  </a:rPr>
                  <a:t> </a:t>
                </a:r>
              </a:p>
            </p:txBody>
          </p:sp>
        </mc:Fallback>
      </mc:AlternateContent>
      <p:sp>
        <p:nvSpPr>
          <p:cNvPr id="11" name="Content Placeholder 2">
            <a:extLst>
              <a:ext uri="{FF2B5EF4-FFF2-40B4-BE49-F238E27FC236}">
                <a16:creationId xmlns:a16="http://schemas.microsoft.com/office/drawing/2014/main" id="{21F3B8B3-7871-4210-A766-75DB59F2E0A9}"/>
              </a:ext>
            </a:extLst>
          </p:cNvPr>
          <p:cNvSpPr txBox="1">
            <a:spLocks/>
          </p:cNvSpPr>
          <p:nvPr/>
        </p:nvSpPr>
        <p:spPr>
          <a:xfrm>
            <a:off x="9277350" y="2647950"/>
            <a:ext cx="2133600" cy="1066800"/>
          </a:xfrm>
          <a:prstGeom prst="rect">
            <a:avLst/>
          </a:prstGeom>
          <a:ln w="38100">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Factor Theorem</a:t>
            </a:r>
            <a:endParaRPr lang="en-CA" sz="3600" dirty="0"/>
          </a:p>
        </p:txBody>
      </p:sp>
    </p:spTree>
    <p:extLst>
      <p:ext uri="{BB962C8B-B14F-4D97-AF65-F5344CB8AC3E}">
        <p14:creationId xmlns:p14="http://schemas.microsoft.com/office/powerpoint/2010/main" val="23168454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1" y="0"/>
            <a:ext cx="8534401" cy="1325563"/>
          </a:xfrm>
        </p:spPr>
        <p:txBody>
          <a:bodyPr>
            <a:noAutofit/>
          </a:bodyPr>
          <a:lstStyle/>
          <a:p>
            <a:r>
              <a:rPr lang="en-US" sz="5400" dirty="0"/>
              <a:t>(Cyclic) Reed-Solomon Codes</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Cyclic code with the following generator polynomial:</a:t>
                </a:r>
              </a:p>
              <a:p>
                <a:pPr marL="0" indent="0">
                  <a:buFont typeface="Arial" panose="020B0604020202020204" pitchFamily="34" charset="0"/>
                  <a:buNone/>
                </a:pPr>
                <a:endParaRPr lang="en-US" sz="3600" dirty="0"/>
              </a:p>
              <a:p>
                <a:pPr marL="0" inden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b="0" i="1" smtClean="0">
                              <a:solidFill>
                                <a:schemeClr val="accent4">
                                  <a:lumMod val="75000"/>
                                </a:schemeClr>
                              </a:solidFill>
                              <a:latin typeface="Cambria Math" panose="02040503050406030204" pitchFamily="18" charset="0"/>
                            </a:rPr>
                            <m:t>𝛼</m:t>
                          </m:r>
                        </m:e>
                      </m:d>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𝛼</m:t>
                              </m:r>
                            </m:e>
                            <m:sup>
                              <m:r>
                                <a:rPr lang="en-US" sz="4800" b="0" i="1" smtClean="0">
                                  <a:latin typeface="Cambria Math" panose="02040503050406030204" pitchFamily="18" charset="0"/>
                                </a:rPr>
                                <m:t>2</m:t>
                              </m:r>
                            </m:sup>
                          </m:sSup>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𝛼</m:t>
                          </m:r>
                        </m:e>
                        <m:sup>
                          <m:r>
                            <a:rPr lang="en-US" sz="4800" b="0" i="1" smtClean="0">
                              <a:latin typeface="Cambria Math" panose="02040503050406030204" pitchFamily="18" charset="0"/>
                            </a:rPr>
                            <m:t>𝑡</m:t>
                          </m:r>
                        </m:sup>
                      </m:sSup>
                      <m:r>
                        <a:rPr lang="en-US" sz="4800" b="0" i="1" smtClean="0">
                          <a:latin typeface="Cambria Math" panose="02040503050406030204" pitchFamily="18" charset="0"/>
                        </a:rPr>
                        <m:t>)</m:t>
                      </m:r>
                    </m:oMath>
                  </m:oMathPara>
                </a14:m>
                <a:endParaRPr lang="en-US" sz="4800" dirty="0"/>
              </a:p>
              <a:p>
                <a:pPr marL="0" indent="0">
                  <a:buFont typeface="Arial" panose="020B0604020202020204" pitchFamily="34" charset="0"/>
                  <a:buNone/>
                </a:pPr>
                <a:endParaRPr lang="en-US" sz="3600" dirty="0"/>
              </a:p>
              <a:p>
                <a:pPr marL="0" indent="0">
                  <a:buNone/>
                </a:pPr>
                <a:r>
                  <a:rPr lang="en-US" sz="3600" dirty="0"/>
                  <a:t>where </a:t>
                </a:r>
                <a14:m>
                  <m:oMath xmlns:m="http://schemas.openxmlformats.org/officeDocument/2006/math">
                    <m:r>
                      <a:rPr lang="en-US" sz="3600" i="1">
                        <a:solidFill>
                          <a:schemeClr val="accent4">
                            <a:lumMod val="75000"/>
                          </a:schemeClr>
                        </a:solidFill>
                        <a:latin typeface="Cambria Math" panose="02040503050406030204" pitchFamily="18" charset="0"/>
                      </a:rPr>
                      <m:t>𝛼</m:t>
                    </m:r>
                  </m:oMath>
                </a14:m>
                <a:r>
                  <a:rPr lang="en-US" sz="3600" dirty="0"/>
                  <a:t> is a primitive element of some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US" sz="3600" dirty="0"/>
                  <a:t>.</a:t>
                </a:r>
              </a:p>
              <a:p>
                <a:pPr lvl="1"/>
                <a14:m>
                  <m:oMath xmlns:m="http://schemas.openxmlformats.org/officeDocument/2006/math">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𝑞</m:t>
                    </m:r>
                    <m:r>
                      <a:rPr lang="en-US" sz="3200" b="0" i="1" smtClean="0">
                        <a:latin typeface="Cambria Math" panose="02040503050406030204" pitchFamily="18" charset="0"/>
                      </a:rPr>
                      <m:t>−1</m:t>
                    </m:r>
                  </m:oMath>
                </a14:m>
                <a:endParaRPr lang="en-US" sz="3200" dirty="0"/>
              </a:p>
              <a:p>
                <a:pPr marL="457200" lvl="1" indent="0">
                  <a:buNone/>
                </a:pPr>
                <a:endParaRPr lang="en-US" sz="3200" dirty="0"/>
              </a:p>
              <a:p>
                <a:pPr marL="0" indent="0">
                  <a:buFont typeface="Arial" panose="020B0604020202020204" pitchFamily="34" charset="0"/>
                  <a:buNone/>
                </a:pPr>
                <a:r>
                  <a:rPr lang="en-US" sz="3600" dirty="0"/>
                  <a:t>Valid codewords are any multiple of it:  </a:t>
                </a:r>
                <a14:m>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latin typeface="Cambria Math" panose="02040503050406030204" pitchFamily="18" charset="0"/>
                      </a:rPr>
                      <m:t>𝑔</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𝑚</m:t>
                    </m:r>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oMath>
                </a14:m>
                <a:endParaRPr lang="en-US" sz="3200" b="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27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80FCCF92-C772-4B47-BE73-D59FE7ED0444}"/>
                  </a:ext>
                </a:extLst>
              </p:cNvPr>
              <p:cNvSpPr txBox="1">
                <a:spLocks/>
              </p:cNvSpPr>
              <p:nvPr/>
            </p:nvSpPr>
            <p:spPr>
              <a:xfrm>
                <a:off x="9944101" y="1401404"/>
                <a:ext cx="2076449" cy="930992"/>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3200" b="0" i="1" dirty="0" smtClean="0">
                          <a:latin typeface="Cambria Math" panose="02040503050406030204" pitchFamily="18" charset="0"/>
                        </a:rPr>
                        <m:t>𝑡</m:t>
                      </m:r>
                      <m:r>
                        <a:rPr lang="en-US" sz="3200" b="0" i="1" dirty="0" smtClean="0">
                          <a:latin typeface="Cambria Math" panose="02040503050406030204" pitchFamily="18" charset="0"/>
                        </a:rPr>
                        <m:t>=</m:t>
                      </m:r>
                      <m:r>
                        <a:rPr lang="en-US" sz="3200" b="0" i="1" dirty="0" smtClean="0">
                          <a:latin typeface="Cambria Math" panose="02040503050406030204" pitchFamily="18" charset="0"/>
                        </a:rPr>
                        <m:t>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𝑘</m:t>
                      </m:r>
                    </m:oMath>
                  </m:oMathPara>
                </a14:m>
                <a:endParaRPr lang="en-US" sz="3200"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3200" b="0" i="1" dirty="0" smtClean="0">
                          <a:solidFill>
                            <a:schemeClr val="bg1"/>
                          </a:solidFill>
                          <a:latin typeface="Cambria Math" panose="02040503050406030204" pitchFamily="18" charset="0"/>
                        </a:rPr>
                        <m:t>𝑠</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m:t>
                      </m:r>
                      <m:r>
                        <a:rPr lang="en-US" sz="3200" b="0" i="1" dirty="0" smtClean="0">
                          <a:latin typeface="Cambria Math" panose="02040503050406030204" pitchFamily="18" charset="0"/>
                        </a:rPr>
                        <m:t>−1</m:t>
                      </m:r>
                    </m:oMath>
                  </m:oMathPara>
                </a14:m>
                <a:endParaRPr lang="en-US" b="0" dirty="0"/>
              </a:p>
            </p:txBody>
          </p:sp>
        </mc:Choice>
        <mc:Fallback xmlns="">
          <p:sp>
            <p:nvSpPr>
              <p:cNvPr id="6" name="Content Placeholder 2">
                <a:extLst>
                  <a:ext uri="{FF2B5EF4-FFF2-40B4-BE49-F238E27FC236}">
                    <a16:creationId xmlns:a16="http://schemas.microsoft.com/office/drawing/2014/main" id="{80FCCF92-C772-4B47-BE73-D59FE7ED0444}"/>
                  </a:ext>
                </a:extLst>
              </p:cNvPr>
              <p:cNvSpPr txBox="1">
                <a:spLocks noRot="1" noChangeAspect="1" noMove="1" noResize="1" noEditPoints="1" noAdjustHandles="1" noChangeArrowheads="1" noChangeShapeType="1" noTextEdit="1"/>
              </p:cNvSpPr>
              <p:nvPr/>
            </p:nvSpPr>
            <p:spPr>
              <a:xfrm>
                <a:off x="9944101" y="1401404"/>
                <a:ext cx="2076449" cy="930992"/>
              </a:xfrm>
              <a:prstGeom prst="rect">
                <a:avLst/>
              </a:prstGeom>
              <a:blipFill>
                <a:blip r:embed="rId3"/>
                <a:stretch>
                  <a:fillRect/>
                </a:stretch>
              </a:blipFill>
              <a:ln>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9369225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5DDB5-23AF-45BB-A122-09F7017C9BD2}"/>
              </a:ext>
            </a:extLst>
          </p:cNvPr>
          <p:cNvPicPr>
            <a:picLocks noChangeAspect="1"/>
          </p:cNvPicPr>
          <p:nvPr/>
        </p:nvPicPr>
        <p:blipFill>
          <a:blip r:embed="rId2"/>
          <a:stretch>
            <a:fillRect/>
          </a:stretch>
        </p:blipFill>
        <p:spPr>
          <a:xfrm>
            <a:off x="-1" y="-1"/>
            <a:ext cx="12192001" cy="3950369"/>
          </a:xfrm>
          <a:prstGeom prst="rect">
            <a:avLst/>
          </a:prstGeom>
        </p:spPr>
      </p:pic>
    </p:spTree>
    <p:extLst>
      <p:ext uri="{BB962C8B-B14F-4D97-AF65-F5344CB8AC3E}">
        <p14:creationId xmlns:p14="http://schemas.microsoft.com/office/powerpoint/2010/main" val="695928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p:sp>
        <p:nvSpPr>
          <p:cNvPr id="4" name="Rectangle 3">
            <a:extLst>
              <a:ext uri="{FF2B5EF4-FFF2-40B4-BE49-F238E27FC236}">
                <a16:creationId xmlns:a16="http://schemas.microsoft.com/office/drawing/2014/main" id="{15168923-2A48-49EC-8384-8E9CE5F02C5B}"/>
              </a:ext>
            </a:extLst>
          </p:cNvPr>
          <p:cNvSpPr/>
          <p:nvPr/>
        </p:nvSpPr>
        <p:spPr>
          <a:xfrm>
            <a:off x="265470" y="2901956"/>
            <a:ext cx="3303639" cy="1938992"/>
          </a:xfrm>
          <a:prstGeom prst="rect">
            <a:avLst/>
          </a:prstGeom>
        </p:spPr>
        <p:txBody>
          <a:bodyPr wrap="square">
            <a:spAutoFit/>
          </a:bodyPr>
          <a:lstStyle/>
          <a:p>
            <a:pPr algn="ctr">
              <a:defRPr/>
            </a:pPr>
            <a:r>
              <a:rPr lang="en-US" sz="6000" b="1" dirty="0"/>
              <a:t>0010 011</a:t>
            </a:r>
            <a:endParaRPr lang="en-CA" sz="6000" b="1" dirty="0"/>
          </a:p>
          <a:p>
            <a:pPr algn="ctr">
              <a:defRPr/>
            </a:pPr>
            <a:r>
              <a:rPr lang="en-US" sz="6000" b="1" dirty="0"/>
              <a:t>0011 101</a:t>
            </a:r>
            <a:endParaRPr lang="en-CA" sz="6000" b="1"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AD335DE-4025-47F0-8423-5BAB91DCAB2A}"/>
                  </a:ext>
                </a:extLst>
              </p:cNvPr>
              <p:cNvSpPr/>
              <p:nvPr/>
            </p:nvSpPr>
            <p:spPr>
              <a:xfrm>
                <a:off x="4606413" y="3408317"/>
                <a:ext cx="2561304"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𝒅</m:t>
                      </m:r>
                      <m:r>
                        <a:rPr lang="en-US" sz="6000" b="1" i="1" smtClean="0">
                          <a:latin typeface="Cambria Math" panose="02040503050406030204" pitchFamily="18" charset="0"/>
                        </a:rPr>
                        <m:t>=</m:t>
                      </m:r>
                      <m:r>
                        <a:rPr lang="en-US" sz="6000" b="1" i="1" smtClean="0">
                          <a:latin typeface="Cambria Math" panose="02040503050406030204" pitchFamily="18" charset="0"/>
                        </a:rPr>
                        <m:t>𝟑</m:t>
                      </m:r>
                    </m:oMath>
                  </m:oMathPara>
                </a14:m>
                <a:endParaRPr lang="en-CA" sz="6000" b="1" dirty="0"/>
              </a:p>
            </p:txBody>
          </p:sp>
        </mc:Choice>
        <mc:Fallback xmlns="">
          <p:sp>
            <p:nvSpPr>
              <p:cNvPr id="13" name="Rectangle 12">
                <a:extLst>
                  <a:ext uri="{FF2B5EF4-FFF2-40B4-BE49-F238E27FC236}">
                    <a16:creationId xmlns:a16="http://schemas.microsoft.com/office/drawing/2014/main" id="{6AD335DE-4025-47F0-8423-5BAB91DCAB2A}"/>
                  </a:ext>
                </a:extLst>
              </p:cNvPr>
              <p:cNvSpPr>
                <a:spLocks noRot="1" noChangeAspect="1" noMove="1" noResize="1" noEditPoints="1" noAdjustHandles="1" noChangeArrowheads="1" noChangeShapeType="1" noTextEdit="1"/>
              </p:cNvSpPr>
              <p:nvPr/>
            </p:nvSpPr>
            <p:spPr>
              <a:xfrm>
                <a:off x="4606413" y="3408317"/>
                <a:ext cx="2561304" cy="1015663"/>
              </a:xfrm>
              <a:prstGeom prst="rect">
                <a:avLst/>
              </a:prstGeom>
              <a:blipFill>
                <a:blip r:embed="rId3"/>
                <a:stretch>
                  <a:fillRect/>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15BFEA58-F4DF-4EF6-9635-1A2EAC05AC1B}"/>
              </a:ext>
            </a:extLst>
          </p:cNvPr>
          <p:cNvSpPr/>
          <p:nvPr/>
        </p:nvSpPr>
        <p:spPr>
          <a:xfrm>
            <a:off x="2094271" y="2625213"/>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917721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93B0E60-3EFB-41D5-9D14-9DDBF779CB23}"/>
                  </a:ext>
                </a:extLst>
              </p:cNvPr>
              <p:cNvSpPr txBox="1">
                <a:spLocks/>
              </p:cNvSpPr>
              <p:nvPr/>
            </p:nvSpPr>
            <p:spPr>
              <a:xfrm>
                <a:off x="533400" y="1066800"/>
                <a:ext cx="9429750" cy="609600"/>
              </a:xfrm>
              <a:prstGeom prst="rect">
                <a:avLst/>
              </a:prstGeom>
              <a:ln>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Message Length </a:t>
                </a:r>
                <a14:m>
                  <m:oMath xmlns:m="http://schemas.openxmlformats.org/officeDocument/2006/math">
                    <m:r>
                      <a:rPr lang="en-US" sz="3200" b="0" i="0"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=4)</m:t>
                    </m:r>
                  </m:oMath>
                </a14:m>
                <a:r>
                  <a:rPr lang="en-US" sz="3200" dirty="0"/>
                  <a:t>       Codeword Length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i="1">
                        <a:latin typeface="Cambria Math" panose="02040503050406030204" pitchFamily="18" charset="0"/>
                      </a:rPr>
                      <m:t>=</m:t>
                    </m:r>
                    <m:r>
                      <a:rPr lang="en-US" sz="3200" b="0" i="1" smtClean="0">
                        <a:latin typeface="Cambria Math" panose="02040503050406030204" pitchFamily="18" charset="0"/>
                      </a:rPr>
                      <m:t>7</m:t>
                    </m:r>
                    <m:r>
                      <a:rPr lang="en-US" sz="3200" i="1" smtClean="0">
                        <a:latin typeface="Cambria Math" panose="02040503050406030204" pitchFamily="18" charset="0"/>
                      </a:rPr>
                      <m:t>)</m:t>
                    </m:r>
                  </m:oMath>
                </a14:m>
                <a:endParaRPr lang="en-CA" sz="3200" i="1" dirty="0"/>
              </a:p>
            </p:txBody>
          </p:sp>
        </mc:Choice>
        <mc:Fallback xmlns="">
          <p:sp>
            <p:nvSpPr>
              <p:cNvPr id="8" name="Content Placeholder 2">
                <a:extLst>
                  <a:ext uri="{FF2B5EF4-FFF2-40B4-BE49-F238E27FC236}">
                    <a16:creationId xmlns:a16="http://schemas.microsoft.com/office/drawing/2014/main" id="{D93B0E60-3EFB-41D5-9D14-9DDBF779CB23}"/>
                  </a:ext>
                </a:extLst>
              </p:cNvPr>
              <p:cNvSpPr txBox="1">
                <a:spLocks noRot="1" noChangeAspect="1" noMove="1" noResize="1" noEditPoints="1" noAdjustHandles="1" noChangeArrowheads="1" noChangeShapeType="1" noTextEdit="1"/>
              </p:cNvSpPr>
              <p:nvPr/>
            </p:nvSpPr>
            <p:spPr>
              <a:xfrm>
                <a:off x="533400" y="1066800"/>
                <a:ext cx="9429750" cy="609600"/>
              </a:xfrm>
              <a:prstGeom prst="rect">
                <a:avLst/>
              </a:prstGeom>
              <a:blipFill>
                <a:blip r:embed="rId2"/>
                <a:stretch>
                  <a:fillRect l="-711" t="-11765" b="-25490"/>
                </a:stretch>
              </a:blipFill>
              <a:ln>
                <a:solidFill>
                  <a:schemeClr val="tx1"/>
                </a:solidFill>
              </a:ln>
            </p:spPr>
            <p:txBody>
              <a:bodyPr/>
              <a:lstStyle/>
              <a:p>
                <a:r>
                  <a:rPr lang="en-CA">
                    <a:noFill/>
                  </a:rPr>
                  <a:t> </a:t>
                </a:r>
              </a:p>
            </p:txBody>
          </p:sp>
        </mc:Fallback>
      </mc:AlternateContent>
      <p:sp>
        <p:nvSpPr>
          <p:cNvPr id="4" name="Rectangle 3">
            <a:extLst>
              <a:ext uri="{FF2B5EF4-FFF2-40B4-BE49-F238E27FC236}">
                <a16:creationId xmlns:a16="http://schemas.microsoft.com/office/drawing/2014/main" id="{15168923-2A48-49EC-8384-8E9CE5F02C5B}"/>
              </a:ext>
            </a:extLst>
          </p:cNvPr>
          <p:cNvSpPr/>
          <p:nvPr/>
        </p:nvSpPr>
        <p:spPr>
          <a:xfrm>
            <a:off x="265470" y="2901956"/>
            <a:ext cx="3303639" cy="1938992"/>
          </a:xfrm>
          <a:prstGeom prst="rect">
            <a:avLst/>
          </a:prstGeom>
        </p:spPr>
        <p:txBody>
          <a:bodyPr wrap="square">
            <a:spAutoFit/>
          </a:bodyPr>
          <a:lstStyle/>
          <a:p>
            <a:pPr algn="ctr">
              <a:defRPr/>
            </a:pPr>
            <a:r>
              <a:rPr lang="en-US" sz="6000" b="1" dirty="0"/>
              <a:t>0010 011</a:t>
            </a:r>
            <a:endParaRPr lang="en-CA" sz="6000" b="1" dirty="0"/>
          </a:p>
          <a:p>
            <a:pPr algn="ctr">
              <a:defRPr/>
            </a:pPr>
            <a:r>
              <a:rPr lang="en-US" sz="6000" b="1" dirty="0"/>
              <a:t>0011 100</a:t>
            </a:r>
            <a:endParaRPr lang="en-CA" sz="6000" b="1"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AD335DE-4025-47F0-8423-5BAB91DCAB2A}"/>
                  </a:ext>
                </a:extLst>
              </p:cNvPr>
              <p:cNvSpPr/>
              <p:nvPr/>
            </p:nvSpPr>
            <p:spPr>
              <a:xfrm>
                <a:off x="4606413" y="3408317"/>
                <a:ext cx="2561304" cy="1015663"/>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r>
                        <a:rPr lang="en-US" sz="6000" b="1" i="1" smtClean="0">
                          <a:latin typeface="Cambria Math" panose="02040503050406030204" pitchFamily="18" charset="0"/>
                        </a:rPr>
                        <m:t>𝒅</m:t>
                      </m:r>
                      <m:r>
                        <a:rPr lang="en-US" sz="6000" b="1" i="1" smtClean="0">
                          <a:latin typeface="Cambria Math" panose="02040503050406030204" pitchFamily="18" charset="0"/>
                        </a:rPr>
                        <m:t>=</m:t>
                      </m:r>
                      <m:r>
                        <a:rPr lang="en-US" sz="6000" b="1" i="1" smtClean="0">
                          <a:latin typeface="Cambria Math" panose="02040503050406030204" pitchFamily="18" charset="0"/>
                        </a:rPr>
                        <m:t>𝟒</m:t>
                      </m:r>
                    </m:oMath>
                  </m:oMathPara>
                </a14:m>
                <a:endParaRPr lang="en-CA" sz="6000" b="1" dirty="0"/>
              </a:p>
            </p:txBody>
          </p:sp>
        </mc:Choice>
        <mc:Fallback xmlns="">
          <p:sp>
            <p:nvSpPr>
              <p:cNvPr id="13" name="Rectangle 12">
                <a:extLst>
                  <a:ext uri="{FF2B5EF4-FFF2-40B4-BE49-F238E27FC236}">
                    <a16:creationId xmlns:a16="http://schemas.microsoft.com/office/drawing/2014/main" id="{6AD335DE-4025-47F0-8423-5BAB91DCAB2A}"/>
                  </a:ext>
                </a:extLst>
              </p:cNvPr>
              <p:cNvSpPr>
                <a:spLocks noRot="1" noChangeAspect="1" noMove="1" noResize="1" noEditPoints="1" noAdjustHandles="1" noChangeArrowheads="1" noChangeShapeType="1" noTextEdit="1"/>
              </p:cNvSpPr>
              <p:nvPr/>
            </p:nvSpPr>
            <p:spPr>
              <a:xfrm>
                <a:off x="4606413" y="3408317"/>
                <a:ext cx="2561304" cy="1015663"/>
              </a:xfrm>
              <a:prstGeom prst="rect">
                <a:avLst/>
              </a:prstGeom>
              <a:blipFill>
                <a:blip r:embed="rId3"/>
                <a:stretch>
                  <a:fillRect/>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07921054-C8A4-443E-97E6-77D99D698E33}"/>
              </a:ext>
            </a:extLst>
          </p:cNvPr>
          <p:cNvSpPr/>
          <p:nvPr/>
        </p:nvSpPr>
        <p:spPr>
          <a:xfrm>
            <a:off x="2094271" y="2625213"/>
            <a:ext cx="1828800" cy="25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67854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Singleton Bound (applies to ALL codes)</a:t>
            </a:r>
            <a:endParaRPr lang="en-CA" dirty="0"/>
          </a:p>
        </p:txBody>
      </p:sp>
      <p:sp>
        <p:nvSpPr>
          <p:cNvPr id="10" name="TextBox 9">
            <a:extLst>
              <a:ext uri="{FF2B5EF4-FFF2-40B4-BE49-F238E27FC236}">
                <a16:creationId xmlns:a16="http://schemas.microsoft.com/office/drawing/2014/main" id="{DCD3ACE7-9797-404B-AA86-9206BF9D524E}"/>
              </a:ext>
            </a:extLst>
          </p:cNvPr>
          <p:cNvSpPr txBox="1"/>
          <p:nvPr/>
        </p:nvSpPr>
        <p:spPr>
          <a:xfrm>
            <a:off x="734928" y="2133600"/>
            <a:ext cx="1594184" cy="4524315"/>
          </a:xfrm>
          <a:prstGeom prst="rect">
            <a:avLst/>
          </a:prstGeom>
          <a:noFill/>
        </p:spPr>
        <p:txBody>
          <a:bodyPr wrap="square" rtlCol="0">
            <a:spAutoFit/>
          </a:bodyPr>
          <a:lstStyle/>
          <a:p>
            <a:pPr lvl="0">
              <a:defRPr/>
            </a:pPr>
            <a:r>
              <a:rPr lang="en-US" sz="3600" b="1" dirty="0"/>
              <a:t>000</a:t>
            </a:r>
            <a:endParaRPr lang="en-CA" sz="3600" b="1" dirty="0"/>
          </a:p>
          <a:p>
            <a:pPr lvl="0">
              <a:defRPr/>
            </a:pPr>
            <a:r>
              <a:rPr lang="en-CA" sz="3600" b="1" dirty="0"/>
              <a:t>001</a:t>
            </a:r>
          </a:p>
          <a:p>
            <a:pPr lvl="0">
              <a:defRPr/>
            </a:pPr>
            <a:r>
              <a:rPr lang="en-CA" sz="3600" b="1" dirty="0"/>
              <a:t>010</a:t>
            </a:r>
          </a:p>
          <a:p>
            <a:pPr lvl="0">
              <a:defRPr/>
            </a:pPr>
            <a:r>
              <a:rPr lang="en-CA" sz="3600" b="1" dirty="0"/>
              <a:t>011</a:t>
            </a:r>
          </a:p>
          <a:p>
            <a:pPr lvl="0">
              <a:defRPr/>
            </a:pPr>
            <a:r>
              <a:rPr lang="en-CA" sz="3600" b="1" dirty="0"/>
              <a:t>100</a:t>
            </a:r>
          </a:p>
          <a:p>
            <a:pPr lvl="0">
              <a:defRPr/>
            </a:pPr>
            <a:r>
              <a:rPr lang="en-CA" sz="3600" b="1" dirty="0"/>
              <a:t>101</a:t>
            </a:r>
          </a:p>
          <a:p>
            <a:pPr lvl="0">
              <a:defRPr/>
            </a:pPr>
            <a:r>
              <a:rPr lang="en-CA" sz="3600" b="1" dirty="0"/>
              <a:t>110</a:t>
            </a:r>
          </a:p>
          <a:p>
            <a:pPr lvl="0">
              <a:defRPr/>
            </a:pPr>
            <a:r>
              <a:rPr lang="en-CA" sz="3600" b="1" dirty="0"/>
              <a:t>111</a:t>
            </a:r>
            <a:endParaRPr lang="en-US" sz="3600" b="1" dirty="0"/>
          </a:p>
        </p:txBody>
      </p:sp>
      <p:sp>
        <p:nvSpPr>
          <p:cNvPr id="11" name="Content Placeholder 2">
            <a:extLst>
              <a:ext uri="{FF2B5EF4-FFF2-40B4-BE49-F238E27FC236}">
                <a16:creationId xmlns:a16="http://schemas.microsoft.com/office/drawing/2014/main" id="{C9F94CE9-E42A-4A5A-9C69-BA2A8DE0E289}"/>
              </a:ext>
            </a:extLst>
          </p:cNvPr>
          <p:cNvSpPr txBox="1">
            <a:spLocks/>
          </p:cNvSpPr>
          <p:nvPr/>
        </p:nvSpPr>
        <p:spPr>
          <a:xfrm>
            <a:off x="285750" y="1047750"/>
            <a:ext cx="12344399" cy="3429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u="sng" dirty="0"/>
              <a:t>Linear Codes</a:t>
            </a:r>
            <a:r>
              <a:rPr lang="en-US" sz="3600" dirty="0"/>
              <a:t>: every code can be turned into a systematic code</a:t>
            </a:r>
          </a:p>
          <a:p>
            <a:pPr lvl="1"/>
            <a:r>
              <a:rPr lang="en-US" sz="3200" dirty="0"/>
              <a:t>Just do Gaussian elimination on the generator matrix</a:t>
            </a:r>
            <a:endParaRPr lang="en-CA" sz="3200" dirty="0"/>
          </a:p>
        </p:txBody>
      </p:sp>
    </p:spTree>
    <p:extLst>
      <p:ext uri="{BB962C8B-B14F-4D97-AF65-F5344CB8AC3E}">
        <p14:creationId xmlns:p14="http://schemas.microsoft.com/office/powerpoint/2010/main" val="2076112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87087" y="1230537"/>
                <a:ext cx="12032343" cy="5358947"/>
              </a:xfrm>
            </p:spPr>
            <p:txBody>
              <a:bodyPr>
                <a:no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r>
                            <a:rPr lang="en-US" sz="3600" i="1">
                              <a:latin typeface="Cambria Math" panose="02040503050406030204" pitchFamily="18" charset="0"/>
                            </a:rPr>
                            <m:t>𝑚</m:t>
                          </m:r>
                        </m:e>
                      </m:acc>
                      <m:r>
                        <a:rPr lang="en-US" sz="3600" i="1" dirty="0">
                          <a:latin typeface="Cambria Math" panose="02040503050406030204" pitchFamily="18" charset="0"/>
                        </a:rPr>
                        <m:t>=[</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0</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1</m:t>
                          </m:r>
                        </m:sub>
                      </m:sSub>
                      <m:r>
                        <a:rPr lang="en-US" sz="3600" i="1" dirty="0">
                          <a:latin typeface="Cambria Math" panose="02040503050406030204" pitchFamily="18" charset="0"/>
                        </a:rPr>
                        <m:t>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2</m:t>
                          </m:r>
                        </m:sub>
                      </m:sSub>
                      <m:r>
                        <a:rPr lang="en-US" sz="3600" i="1" dirty="0">
                          <a:latin typeface="Cambria Math" panose="02040503050406030204" pitchFamily="18" charset="0"/>
                        </a:rPr>
                        <m:t>   …    </m:t>
                      </m:r>
                      <m:sSub>
                        <m:sSubPr>
                          <m:ctrlPr>
                            <a:rPr lang="en-US" sz="3600" i="1" dirty="0">
                              <a:latin typeface="Cambria Math" panose="02040503050406030204" pitchFamily="18" charset="0"/>
                            </a:rPr>
                          </m:ctrlPr>
                        </m:sSubPr>
                        <m:e>
                          <m:r>
                            <a:rPr lang="en-US" sz="3600" i="1" dirty="0">
                              <a:latin typeface="Cambria Math" panose="02040503050406030204" pitchFamily="18" charset="0"/>
                            </a:rPr>
                            <m:t>𝑚</m:t>
                          </m:r>
                        </m:e>
                        <m:sub>
                          <m:r>
                            <a:rPr lang="en-US" sz="3600" i="1" dirty="0">
                              <a:latin typeface="Cambria Math" panose="02040503050406030204" pitchFamily="18" charset="0"/>
                            </a:rPr>
                            <m:t>𝑘</m:t>
                          </m:r>
                          <m:r>
                            <a:rPr lang="en-US" sz="3600" i="1" dirty="0">
                              <a:latin typeface="Cambria Math" panose="02040503050406030204" pitchFamily="18" charset="0"/>
                            </a:rPr>
                            <m:t>−1</m:t>
                          </m:r>
                        </m:sub>
                      </m:sSub>
                      <m:r>
                        <a:rPr lang="en-US" sz="3600" i="1" dirty="0">
                          <a:latin typeface="Cambria Math" panose="02040503050406030204" pitchFamily="18" charset="0"/>
                        </a:rPr>
                        <m:t>]</m:t>
                      </m:r>
                    </m:oMath>
                  </m:oMathPara>
                </a14:m>
                <a:endParaRPr lang="en-CA" sz="3600" dirty="0"/>
              </a:p>
              <a:p>
                <a:pPr marL="0" indent="0">
                  <a:buNone/>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1</m:t>
                          </m:r>
                        </m:sub>
                      </m:sSub>
                      <m:r>
                        <a:rPr lang="en-US" sz="3600" i="1">
                          <a:solidFill>
                            <a:srgbClr val="FF0000"/>
                          </a:solidFill>
                          <a:latin typeface="Cambria Math" panose="02040503050406030204" pitchFamily="18" charset="0"/>
                        </a:rPr>
                        <m:t>𝑧</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2</m:t>
                          </m:r>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𝑚</m:t>
                          </m:r>
                        </m:e>
                        <m:sub>
                          <m:r>
                            <a:rPr lang="en-US" sz="3600" i="1">
                              <a:latin typeface="Cambria Math" panose="02040503050406030204" pitchFamily="18" charset="0"/>
                            </a:rPr>
                            <m:t>𝑘</m:t>
                          </m:r>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solidFill>
                                <a:srgbClr val="FF0000"/>
                              </a:solidFill>
                              <a:latin typeface="Cambria Math" panose="02040503050406030204" pitchFamily="18" charset="0"/>
                            </a:rPr>
                            <m:t>𝑧</m:t>
                          </m:r>
                        </m:e>
                        <m:sup>
                          <m:r>
                            <a:rPr lang="en-US" sz="3600" i="1">
                              <a:latin typeface="Cambria Math" panose="02040503050406030204" pitchFamily="18" charset="0"/>
                            </a:rPr>
                            <m:t>𝑘</m:t>
                          </m:r>
                          <m:r>
                            <a:rPr lang="en-US" sz="3600" i="1">
                              <a:latin typeface="Cambria Math" panose="02040503050406030204" pitchFamily="18" charset="0"/>
                            </a:rPr>
                            <m:t>−1</m:t>
                          </m:r>
                        </m:sup>
                      </m:sSup>
                    </m:oMath>
                  </m:oMathPara>
                </a14:m>
                <a:endParaRPr lang="en-US" sz="3400" dirty="0"/>
              </a:p>
              <a:p>
                <a:pPr marL="0" indent="0">
                  <a:buNone/>
                </a:pPr>
                <a:endParaRPr lang="en-US" sz="2000" dirty="0"/>
              </a:p>
              <a:p>
                <a:pPr marL="0" indent="0">
                  <a:buNone/>
                </a:pPr>
                <a:r>
                  <a:rPr lang="en-US" sz="3400" dirty="0"/>
                  <a:t>To transform message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𝑚</m:t>
                        </m:r>
                      </m:e>
                    </m:acc>
                  </m:oMath>
                </a14:m>
                <a:r>
                  <a:rPr lang="en-US" sz="3400" dirty="0"/>
                  <a:t> of length </a:t>
                </a:r>
                <a14:m>
                  <m:oMath xmlns:m="http://schemas.openxmlformats.org/officeDocument/2006/math">
                    <m:r>
                      <a:rPr lang="en-US" sz="3400" i="1" dirty="0" smtClean="0">
                        <a:latin typeface="Cambria Math" panose="02040503050406030204" pitchFamily="18" charset="0"/>
                      </a:rPr>
                      <m:t>𝑘</m:t>
                    </m:r>
                  </m:oMath>
                </a14:m>
                <a:r>
                  <a:rPr lang="en-US" sz="3400" dirty="0"/>
                  <a:t> into codeword </a:t>
                </a:r>
                <a14:m>
                  <m:oMath xmlns:m="http://schemas.openxmlformats.org/officeDocument/2006/math">
                    <m:acc>
                      <m:accPr>
                        <m:chr m:val="⃗"/>
                        <m:ctrlPr>
                          <a:rPr lang="en-US" sz="3400" b="0" i="1" smtClean="0">
                            <a:latin typeface="Cambria Math" panose="02040503050406030204" pitchFamily="18" charset="0"/>
                          </a:rPr>
                        </m:ctrlPr>
                      </m:accPr>
                      <m:e>
                        <m:r>
                          <a:rPr lang="en-US" sz="3400" b="0" i="1" smtClean="0">
                            <a:latin typeface="Cambria Math" panose="02040503050406030204" pitchFamily="18" charset="0"/>
                          </a:rPr>
                          <m:t>𝑐</m:t>
                        </m:r>
                      </m:e>
                    </m:acc>
                  </m:oMath>
                </a14:m>
                <a:r>
                  <a:rPr lang="en-US" sz="3400" dirty="0"/>
                  <a:t> of length </a:t>
                </a:r>
                <a14:m>
                  <m:oMath xmlns:m="http://schemas.openxmlformats.org/officeDocument/2006/math">
                    <m:r>
                      <a:rPr lang="en-US" sz="3400" i="1" dirty="0" smtClean="0">
                        <a:latin typeface="Cambria Math" panose="02040503050406030204" pitchFamily="18" charset="0"/>
                      </a:rPr>
                      <m:t>𝑛</m:t>
                    </m:r>
                  </m:oMath>
                </a14:m>
                <a:r>
                  <a:rPr lang="en-CA" sz="3400" dirty="0"/>
                  <a:t>:</a:t>
                </a:r>
              </a:p>
              <a:p>
                <a:r>
                  <a:rPr lang="en-CA" sz="3200" dirty="0"/>
                  <a:t>Just evaluate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𝑚</m:t>
                            </m:r>
                          </m:e>
                        </m:acc>
                      </m:sub>
                    </m:sSub>
                    <m:r>
                      <a:rPr lang="en-US" sz="3200" b="0" i="1" smtClean="0">
                        <a:latin typeface="Cambria Math" panose="02040503050406030204" pitchFamily="18" charset="0"/>
                      </a:rPr>
                      <m:t>(</m:t>
                    </m:r>
                    <m:r>
                      <a:rPr lang="en-US" sz="3200" b="0" i="1" smtClean="0">
                        <a:solidFill>
                          <a:srgbClr val="FF0000"/>
                        </a:solidFill>
                        <a:latin typeface="Cambria Math" panose="02040503050406030204" pitchFamily="18" charset="0"/>
                      </a:rPr>
                      <m:t>𝑧</m:t>
                    </m:r>
                    <m:r>
                      <a:rPr lang="en-US" sz="3200" b="0" i="1" smtClean="0">
                        <a:latin typeface="Cambria Math" panose="02040503050406030204" pitchFamily="18" charset="0"/>
                      </a:rPr>
                      <m:t>)</m:t>
                    </m:r>
                  </m:oMath>
                </a14:m>
                <a:r>
                  <a:rPr lang="en-CA" sz="3200" dirty="0"/>
                  <a:t> at </a:t>
                </a:r>
                <a14:m>
                  <m:oMath xmlns:m="http://schemas.openxmlformats.org/officeDocument/2006/math">
                    <m:r>
                      <a:rPr lang="en-US" sz="3200" b="0" i="1" smtClean="0">
                        <a:latin typeface="Cambria Math" panose="02040503050406030204" pitchFamily="18" charset="0"/>
                      </a:rPr>
                      <m:t>𝑛</m:t>
                    </m:r>
                  </m:oMath>
                </a14:m>
                <a:r>
                  <a:rPr lang="en-CA" sz="3200" dirty="0"/>
                  <a:t> unique points </a:t>
                </a:r>
                <a14:m>
                  <m:oMath xmlns:m="http://schemas.openxmlformats.org/officeDocument/2006/math">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solidFill>
                              <a:schemeClr val="accent2">
                                <a:lumMod val="75000"/>
                              </a:schemeClr>
                            </a:solidFill>
                            <a:latin typeface="Cambria Math" panose="02040503050406030204" pitchFamily="18" charset="0"/>
                          </a:rPr>
                        </m:ctrlPr>
                      </m:sSubPr>
                      <m:e>
                        <m:r>
                          <a:rPr lang="en-US" sz="3200" b="0" i="1" smtClean="0">
                            <a:solidFill>
                              <a:schemeClr val="accent2">
                                <a:lumMod val="75000"/>
                              </a:schemeClr>
                            </a:solidFill>
                            <a:latin typeface="Cambria Math" panose="02040503050406030204" pitchFamily="18" charset="0"/>
                          </a:rPr>
                          <m:t>𝛽</m:t>
                        </m:r>
                      </m:e>
                      <m:sub>
                        <m:r>
                          <a:rPr lang="en-US" sz="3200" b="0" i="1" smtClean="0">
                            <a:solidFill>
                              <a:schemeClr val="accent2">
                                <a:lumMod val="75000"/>
                              </a:schemeClr>
                            </a:solidFill>
                            <a:latin typeface="Cambria Math" panose="02040503050406030204" pitchFamily="18" charset="0"/>
                          </a:rPr>
                          <m:t>𝑛</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𝔽</m:t>
                        </m:r>
                      </m:e>
                      <m:sub>
                        <m:r>
                          <a:rPr lang="en-US" sz="3200" b="0" i="1" smtClean="0">
                            <a:latin typeface="Cambria Math" panose="02040503050406030204" pitchFamily="18" charset="0"/>
                          </a:rPr>
                          <m:t>𝑞</m:t>
                        </m:r>
                      </m:sub>
                    </m:sSub>
                  </m:oMath>
                </a14:m>
                <a:endParaRPr lang="en-CA" sz="3200" dirty="0"/>
              </a:p>
              <a:p>
                <a:pPr marL="0" indent="0">
                  <a:buNone/>
                </a:pPr>
                <a:endParaRPr lang="en-CA" sz="3200" dirty="0"/>
              </a:p>
              <a:p>
                <a:pPr marL="0" indent="0">
                  <a:buNone/>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𝑐</m:t>
                          </m:r>
                        </m:e>
                      </m:acc>
                      <m:r>
                        <a:rPr lang="en-US" sz="3400" b="0" i="1" dirty="0"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b="0" i="1" smtClean="0">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i="1">
                                  <a:solidFill>
                                    <a:schemeClr val="accent2">
                                      <a:lumMod val="75000"/>
                                    </a:schemeClr>
                                  </a:solidFill>
                                  <a:latin typeface="Cambria Math" panose="02040503050406030204" pitchFamily="18" charset="0"/>
                                </a:rPr>
                                <m:t>1</m:t>
                              </m:r>
                            </m:sub>
                          </m:sSub>
                        </m:e>
                      </m:d>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2</m:t>
                              </m:r>
                            </m:sub>
                          </m:sSub>
                        </m:e>
                      </m:d>
                      <m:r>
                        <a:rPr lang="en-US" sz="3600" b="0" i="1" smtClean="0">
                          <a:solidFill>
                            <a:schemeClr val="accent2">
                              <a:lumMod val="75000"/>
                            </a:schemeClr>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acc>
                            <m:accPr>
                              <m:chr m:val="⃗"/>
                              <m:ctrlPr>
                                <a:rPr lang="en-US" sz="3600" i="1">
                                  <a:latin typeface="Cambria Math" panose="02040503050406030204" pitchFamily="18" charset="0"/>
                                </a:rPr>
                              </m:ctrlPr>
                            </m:accPr>
                            <m:e>
                              <m:r>
                                <a:rPr lang="en-US" sz="3600" i="1">
                                  <a:latin typeface="Cambria Math" panose="02040503050406030204" pitchFamily="18" charset="0"/>
                                </a:rPr>
                                <m:t>𝑚</m:t>
                              </m:r>
                            </m:e>
                          </m:acc>
                        </m:sub>
                      </m:sSub>
                      <m:d>
                        <m:dPr>
                          <m:ctrlPr>
                            <a:rPr lang="en-US" sz="3600" i="1">
                              <a:latin typeface="Cambria Math" panose="02040503050406030204" pitchFamily="18" charset="0"/>
                            </a:rPr>
                          </m:ctrlPr>
                        </m:dPr>
                        <m:e>
                          <m:sSub>
                            <m:sSubPr>
                              <m:ctrlPr>
                                <a:rPr lang="en-US" sz="3600" i="1">
                                  <a:solidFill>
                                    <a:schemeClr val="accent2">
                                      <a:lumMod val="75000"/>
                                    </a:schemeClr>
                                  </a:solidFill>
                                  <a:latin typeface="Cambria Math" panose="02040503050406030204" pitchFamily="18" charset="0"/>
                                </a:rPr>
                              </m:ctrlPr>
                            </m:sSubPr>
                            <m:e>
                              <m:r>
                                <a:rPr lang="en-US" sz="3600" i="1">
                                  <a:solidFill>
                                    <a:schemeClr val="accent2">
                                      <a:lumMod val="75000"/>
                                    </a:schemeClr>
                                  </a:solidFill>
                                  <a:latin typeface="Cambria Math" panose="02040503050406030204" pitchFamily="18" charset="0"/>
                                </a:rPr>
                                <m:t>𝛽</m:t>
                              </m:r>
                            </m:e>
                            <m:sub>
                              <m:r>
                                <a:rPr lang="en-US" sz="3600" b="0" i="1" smtClean="0">
                                  <a:solidFill>
                                    <a:schemeClr val="accent2">
                                      <a:lumMod val="75000"/>
                                    </a:schemeClr>
                                  </a:solidFill>
                                  <a:latin typeface="Cambria Math" panose="02040503050406030204" pitchFamily="18" charset="0"/>
                                </a:rPr>
                                <m:t>𝑛</m:t>
                              </m:r>
                            </m:sub>
                          </m:sSub>
                        </m:e>
                      </m:d>
                      <m:r>
                        <a:rPr lang="en-US" sz="3400" b="0" i="1" dirty="0" smtClean="0">
                          <a:latin typeface="Cambria Math" panose="02040503050406030204" pitchFamily="18" charset="0"/>
                        </a:rPr>
                        <m:t>]</m:t>
                      </m:r>
                    </m:oMath>
                  </m:oMathPara>
                </a14:m>
                <a:endParaRPr lang="en-CA" sz="3200" dirty="0"/>
              </a:p>
              <a:p>
                <a:pPr marL="0" indent="0">
                  <a:buNone/>
                </a:pPr>
                <a:endParaRPr lang="en-CA" sz="6000" dirty="0"/>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acc>
                            <m:accPr>
                              <m:chr m:val="⃗"/>
                              <m:ctrlPr>
                                <a:rPr lang="en-US" sz="3200" i="1">
                                  <a:latin typeface="Cambria Math" panose="02040503050406030204" pitchFamily="18" charset="0"/>
                                </a:rPr>
                              </m:ctrlPr>
                            </m:accPr>
                            <m:e>
                              <m:r>
                                <a:rPr lang="en-US" sz="3200" i="1">
                                  <a:latin typeface="Cambria Math" panose="02040503050406030204" pitchFamily="18" charset="0"/>
                                </a:rPr>
                                <m:t>𝑚</m:t>
                              </m:r>
                            </m:e>
                          </m:acc>
                        </m:sub>
                      </m:sSub>
                      <m:d>
                        <m:dPr>
                          <m:ctrlPr>
                            <a:rPr lang="en-US" sz="3200" i="1">
                              <a:latin typeface="Cambria Math" panose="02040503050406030204" pitchFamily="18" charset="0"/>
                            </a:rPr>
                          </m:ctrlPr>
                        </m:d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d>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1</m:t>
                          </m:r>
                        </m:sub>
                      </m:sSub>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2</m:t>
                          </m:r>
                        </m:sub>
                      </m:sSub>
                      <m:sSup>
                        <m:sSupPr>
                          <m:ctrlPr>
                            <a:rPr lang="en-US" sz="3200" i="1" smtClean="0">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2</m:t>
                          </m:r>
                        </m:sup>
                      </m:s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𝑚</m:t>
                          </m:r>
                        </m:e>
                        <m:sub>
                          <m:r>
                            <a:rPr lang="en-US" sz="3200" i="1">
                              <a:latin typeface="Cambria Math" panose="02040503050406030204" pitchFamily="18" charset="0"/>
                            </a:rPr>
                            <m:t>𝑘</m:t>
                          </m:r>
                          <m:r>
                            <a:rPr lang="en-US" sz="3200" i="1">
                              <a:latin typeface="Cambria Math" panose="02040503050406030204" pitchFamily="18" charset="0"/>
                            </a:rPr>
                            <m:t>−1</m:t>
                          </m:r>
                        </m:sub>
                      </m:sSub>
                      <m:sSup>
                        <m:sSupPr>
                          <m:ctrlPr>
                            <a:rPr lang="en-US" sz="3200" i="1">
                              <a:latin typeface="Cambria Math" panose="02040503050406030204" pitchFamily="18" charset="0"/>
                            </a:rPr>
                          </m:ctrlPr>
                        </m:sSupPr>
                        <m:e>
                          <m:sSub>
                            <m:sSubPr>
                              <m:ctrlPr>
                                <a:rPr lang="en-US" sz="3200" i="1">
                                  <a:solidFill>
                                    <a:schemeClr val="accent2">
                                      <a:lumMod val="75000"/>
                                    </a:schemeClr>
                                  </a:solidFill>
                                  <a:latin typeface="Cambria Math" panose="02040503050406030204" pitchFamily="18" charset="0"/>
                                </a:rPr>
                              </m:ctrlPr>
                            </m:sSubPr>
                            <m:e>
                              <m:r>
                                <a:rPr lang="en-US" sz="3200" i="1">
                                  <a:solidFill>
                                    <a:schemeClr val="accent2">
                                      <a:lumMod val="75000"/>
                                    </a:schemeClr>
                                  </a:solidFill>
                                  <a:latin typeface="Cambria Math" panose="02040503050406030204" pitchFamily="18" charset="0"/>
                                </a:rPr>
                                <m:t>𝛽</m:t>
                              </m:r>
                            </m:e>
                            <m:sub>
                              <m:r>
                                <a:rPr lang="en-US" sz="3200" i="1">
                                  <a:solidFill>
                                    <a:schemeClr val="accent2">
                                      <a:lumMod val="75000"/>
                                    </a:schemeClr>
                                  </a:solidFill>
                                  <a:latin typeface="Cambria Math" panose="02040503050406030204" pitchFamily="18" charset="0"/>
                                </a:rPr>
                                <m:t>1</m:t>
                              </m:r>
                            </m:sub>
                          </m:sSub>
                        </m:e>
                        <m:sup>
                          <m:r>
                            <a:rPr lang="en-US" sz="3200" i="1">
                              <a:latin typeface="Cambria Math" panose="02040503050406030204" pitchFamily="18" charset="0"/>
                            </a:rPr>
                            <m:t>𝑘</m:t>
                          </m:r>
                          <m:r>
                            <a:rPr lang="en-US" sz="3200" i="1">
                              <a:latin typeface="Cambria Math" panose="02040503050406030204" pitchFamily="18" charset="0"/>
                            </a:rPr>
                            <m:t>−1</m:t>
                          </m:r>
                        </m:sup>
                      </m:sSup>
                    </m:oMath>
                  </m:oMathPara>
                </a14:m>
                <a:endParaRPr lang="en-CA" sz="32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87087" y="1230537"/>
                <a:ext cx="12032343" cy="5358947"/>
              </a:xfrm>
              <a:blipFill>
                <a:blip r:embed="rId2"/>
                <a:stretch>
                  <a:fillRect l="-1418"/>
                </a:stretch>
              </a:blipFill>
            </p:spPr>
            <p:txBody>
              <a:bodyPr/>
              <a:lstStyle/>
              <a:p>
                <a:r>
                  <a:rPr lang="en-CA">
                    <a:noFill/>
                  </a:rPr>
                  <a:t> </a:t>
                </a:r>
              </a:p>
            </p:txBody>
          </p:sp>
        </mc:Fallback>
      </mc:AlternateContent>
      <p:cxnSp>
        <p:nvCxnSpPr>
          <p:cNvPr id="5" name="Straight Arrow Connector 4">
            <a:extLst>
              <a:ext uri="{FF2B5EF4-FFF2-40B4-BE49-F238E27FC236}">
                <a16:creationId xmlns:a16="http://schemas.microsoft.com/office/drawing/2014/main" id="{3E8BABEB-C032-4E1C-91A7-6E2E928D84EC}"/>
              </a:ext>
            </a:extLst>
          </p:cNvPr>
          <p:cNvCxnSpPr>
            <a:cxnSpLocks/>
          </p:cNvCxnSpPr>
          <p:nvPr/>
        </p:nvCxnSpPr>
        <p:spPr>
          <a:xfrm flipV="1">
            <a:off x="2699657" y="5036457"/>
            <a:ext cx="1233714" cy="7837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3487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8F7D-0225-4246-AA0C-EB7573C0B777}"/>
              </a:ext>
            </a:extLst>
          </p:cNvPr>
          <p:cNvSpPr>
            <a:spLocks noGrp="1"/>
          </p:cNvSpPr>
          <p:nvPr>
            <p:ph type="title"/>
          </p:nvPr>
        </p:nvSpPr>
        <p:spPr>
          <a:xfrm>
            <a:off x="0" y="0"/>
            <a:ext cx="10515600" cy="1325563"/>
          </a:xfrm>
        </p:spPr>
        <p:txBody>
          <a:bodyPr/>
          <a:lstStyle/>
          <a:p>
            <a:r>
              <a:rPr lang="en-US" dirty="0"/>
              <a:t>Original (Evaluation) Reed-Solomon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F4C525-C5B5-4EED-8457-561FE8A99CDD}"/>
                  </a:ext>
                </a:extLst>
              </p:cNvPr>
              <p:cNvSpPr>
                <a:spLocks noGrp="1"/>
              </p:cNvSpPr>
              <p:nvPr>
                <p:ph idx="1"/>
              </p:nvPr>
            </p:nvSpPr>
            <p:spPr>
              <a:xfrm>
                <a:off x="489857" y="1390195"/>
                <a:ext cx="11121572" cy="5358947"/>
              </a:xfrm>
            </p:spPr>
            <p:txBody>
              <a:bodyPr>
                <a:noAutofit/>
              </a:bodyPr>
              <a:lstStyle/>
              <a:p>
                <a:pPr marL="0" indent="0">
                  <a:buNone/>
                </a:pPr>
                <a:r>
                  <a:rPr lang="en-US" sz="3600" dirty="0"/>
                  <a:t>Take a finite field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latin typeface="Cambria Math" panose="02040503050406030204" pitchFamily="18" charset="0"/>
                          </a:rPr>
                          <m:t>𝑞</m:t>
                        </m:r>
                      </m:sub>
                    </m:sSub>
                  </m:oMath>
                </a14:m>
                <a:r>
                  <a:rPr lang="en-CA" sz="3600" dirty="0"/>
                  <a:t> with  </a:t>
                </a:r>
                <a14:m>
                  <m:oMath xmlns:m="http://schemas.openxmlformats.org/officeDocument/2006/math">
                    <m:r>
                      <a:rPr lang="en-US" sz="3600" b="0" i="1" smtClean="0">
                        <a:latin typeface="Cambria Math" panose="02040503050406030204" pitchFamily="18" charset="0"/>
                      </a:rPr>
                      <m:t>𝑞</m:t>
                    </m:r>
                  </m:oMath>
                </a14:m>
                <a:r>
                  <a:rPr lang="en-CA" sz="3600" dirty="0"/>
                  <a:t> elements</a:t>
                </a:r>
              </a:p>
              <a:p>
                <a:pPr marL="0" indent="0">
                  <a:buNone/>
                </a:pPr>
                <a:endParaRPr lang="en-CA" sz="3200" dirty="0"/>
              </a:p>
              <a:p>
                <a:pPr marL="0" indent="0">
                  <a:buNone/>
                </a:pPr>
                <a:r>
                  <a:rPr lang="en-CA" sz="3600" dirty="0"/>
                  <a:t>Take a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m:t>
                    </m:r>
                    <m:sSubSup>
                      <m:sSubSupPr>
                        <m:ctrlPr>
                          <a:rPr lang="en-US" sz="3600" b="0" i="1" dirty="0" smtClean="0">
                            <a:latin typeface="Cambria Math" panose="02040503050406030204" pitchFamily="18" charset="0"/>
                          </a:rPr>
                        </m:ctrlPr>
                      </m:sSubSupPr>
                      <m:e>
                        <m:r>
                          <a:rPr lang="en-US" sz="3600" b="0" i="1" dirty="0" smtClean="0">
                            <a:latin typeface="Cambria Math" panose="02040503050406030204" pitchFamily="18" charset="0"/>
                          </a:rPr>
                          <m:t>𝔽</m:t>
                        </m:r>
                      </m:e>
                      <m:sub>
                        <m:r>
                          <a:rPr lang="en-US" sz="3600" b="0" i="1" dirty="0" smtClean="0">
                            <a:solidFill>
                              <a:srgbClr val="00B050"/>
                            </a:solidFill>
                            <a:latin typeface="Cambria Math" panose="02040503050406030204" pitchFamily="18" charset="0"/>
                          </a:rPr>
                          <m:t>8</m:t>
                        </m:r>
                      </m:sub>
                      <m:sup>
                        <m:r>
                          <a:rPr lang="en-US" sz="3600" b="0" i="1" dirty="0" smtClean="0">
                            <a:solidFill>
                              <a:srgbClr val="7030A0"/>
                            </a:solidFill>
                            <a:latin typeface="Cambria Math" panose="02040503050406030204" pitchFamily="18" charset="0"/>
                          </a:rPr>
                          <m:t>3</m:t>
                        </m:r>
                      </m:sup>
                    </m:sSubSup>
                  </m:oMath>
                </a14:m>
                <a:r>
                  <a:rPr lang="en-CA" sz="3600" dirty="0"/>
                  <a:t> (set of </a:t>
                </a:r>
                <a14:m>
                  <m:oMath xmlns:m="http://schemas.openxmlformats.org/officeDocument/2006/math">
                    <m:r>
                      <a:rPr lang="en-US" sz="3600" b="0" i="1" smtClean="0">
                        <a:solidFill>
                          <a:srgbClr val="7030A0"/>
                        </a:solidFill>
                        <a:latin typeface="Cambria Math" panose="02040503050406030204" pitchFamily="18" charset="0"/>
                      </a:rPr>
                      <m:t>3</m:t>
                    </m:r>
                  </m:oMath>
                </a14:m>
                <a:r>
                  <a:rPr lang="en-CA" sz="3600" dirty="0"/>
                  <a:t>-tuples from </a:t>
                </a:r>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𝔽</m:t>
                        </m:r>
                      </m:e>
                      <m:sub>
                        <m:r>
                          <a:rPr lang="en-US" sz="3600" b="0" i="1" smtClean="0">
                            <a:solidFill>
                              <a:srgbClr val="00B050"/>
                            </a:solidFill>
                            <a:latin typeface="Cambria Math" panose="02040503050406030204" pitchFamily="18" charset="0"/>
                          </a:rPr>
                          <m:t>8</m:t>
                        </m:r>
                      </m:sub>
                    </m:sSub>
                  </m:oMath>
                </a14:m>
                <a:r>
                  <a:rPr lang="en-CA" sz="3600" dirty="0"/>
                  <a:t>):</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r>
                        <a:rPr lang="en-US" sz="3600" b="0" i="1" dirty="0" smtClean="0">
                          <a:latin typeface="Cambria Math" panose="02040503050406030204" pitchFamily="18" charset="0"/>
                        </a:rPr>
                        <m:t>=[(1+</m:t>
                      </m:r>
                      <m:sSup>
                        <m:sSupPr>
                          <m:ctrlPr>
                            <a:rPr lang="en-US" sz="3600" b="0" i="1" dirty="0" smtClean="0">
                              <a:latin typeface="Cambria Math" panose="02040503050406030204" pitchFamily="18" charset="0"/>
                            </a:rPr>
                          </m:ctrlPr>
                        </m:sSupPr>
                        <m:e>
                          <m:r>
                            <a:rPr lang="en-US" sz="3600" b="0" i="1" dirty="0" smtClean="0">
                              <a:solidFill>
                                <a:srgbClr val="0070C0"/>
                              </a:solidFill>
                              <a:latin typeface="Cambria Math" panose="02040503050406030204" pitchFamily="18" charset="0"/>
                            </a:rPr>
                            <m:t>𝑥</m:t>
                          </m:r>
                        </m:e>
                        <m:sup>
                          <m:r>
                            <a:rPr lang="en-US" sz="3600" b="0" i="1" dirty="0" smtClean="0">
                              <a:latin typeface="Cambria Math" panose="02040503050406030204" pitchFamily="18" charset="0"/>
                            </a:rPr>
                            <m:t>2</m:t>
                          </m:r>
                        </m:sup>
                      </m:sSup>
                      <m:r>
                        <a:rPr lang="en-US" sz="3600" b="0" i="1" dirty="0" smtClean="0">
                          <a:latin typeface="Cambria Math" panose="02040503050406030204" pitchFamily="18" charset="0"/>
                        </a:rPr>
                        <m:t>)   (</m:t>
                      </m:r>
                      <m:r>
                        <a:rPr lang="en-US" sz="3600" b="0" i="1" dirty="0" smtClean="0">
                          <a:solidFill>
                            <a:srgbClr val="0070C0"/>
                          </a:solidFill>
                          <a:latin typeface="Cambria Math" panose="02040503050406030204" pitchFamily="18" charset="0"/>
                        </a:rPr>
                        <m:t>𝑥</m:t>
                      </m:r>
                      <m:r>
                        <a:rPr lang="en-US" sz="3600" b="0" i="1" dirty="0" smtClean="0">
                          <a:latin typeface="Cambria Math" panose="02040503050406030204" pitchFamily="18" charset="0"/>
                        </a:rPr>
                        <m:t>)   (1+</m:t>
                      </m:r>
                      <m:r>
                        <a:rPr lang="en-US" sz="3600" b="0" i="1" dirty="0" smtClean="0">
                          <a:solidFill>
                            <a:srgbClr val="0070C0"/>
                          </a:solidFill>
                          <a:latin typeface="Cambria Math" panose="02040503050406030204" pitchFamily="18" charset="0"/>
                        </a:rPr>
                        <m:t>𝑥</m:t>
                      </m:r>
                      <m:r>
                        <a:rPr lang="en-US" sz="3600" b="0" i="1" dirty="0" smtClean="0">
                          <a:latin typeface="Cambria Math" panose="02040503050406030204" pitchFamily="18" charset="0"/>
                        </a:rPr>
                        <m:t>)]</m:t>
                      </m:r>
                    </m:oMath>
                  </m:oMathPara>
                </a14:m>
                <a:endParaRPr lang="en-CA" sz="3600" dirty="0"/>
              </a:p>
              <a:p>
                <a:pPr marL="0" indent="0">
                  <a:buNone/>
                </a:pPr>
                <a:endParaRPr lang="en-CA" sz="3200" dirty="0"/>
              </a:p>
              <a:p>
                <a:pPr marL="0" indent="0">
                  <a:buNone/>
                </a:pPr>
                <a:r>
                  <a:rPr lang="en-CA" sz="3600" dirty="0"/>
                  <a:t>To each message </a:t>
                </a:r>
                <a14:m>
                  <m:oMath xmlns:m="http://schemas.openxmlformats.org/officeDocument/2006/math">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oMath>
                </a14:m>
                <a:r>
                  <a:rPr lang="en-CA" sz="3600" dirty="0"/>
                  <a:t> we give a polynomial:</a:t>
                </a:r>
              </a:p>
              <a:p>
                <a:pPr marL="0" indent="0">
                  <a:buNone/>
                </a:pPr>
                <a:endParaRPr lang="en-CA" sz="2000" dirty="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𝑓</m:t>
                          </m:r>
                        </m:e>
                        <m:sub>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𝑚</m:t>
                              </m:r>
                            </m:e>
                          </m:acc>
                        </m:sub>
                      </m:sSub>
                      <m:d>
                        <m:dPr>
                          <m:ctrlPr>
                            <a:rPr lang="en-US" sz="3600" b="0" i="1" smtClean="0">
                              <a:latin typeface="Cambria Math" panose="02040503050406030204" pitchFamily="18" charset="0"/>
                            </a:rPr>
                          </m:ctrlPr>
                        </m:dPr>
                        <m:e>
                          <m:r>
                            <a:rPr lang="en-US" sz="3600" i="1">
                              <a:solidFill>
                                <a:srgbClr val="FF0000"/>
                              </a:solidFill>
                              <a:latin typeface="Cambria Math" panose="02040503050406030204" pitchFamily="18" charset="0"/>
                            </a:rPr>
                            <m:t>𝑧</m:t>
                          </m:r>
                        </m:e>
                      </m:d>
                      <m:r>
                        <a:rPr lang="en-US" sz="3600" b="0" i="1" smtClean="0">
                          <a:latin typeface="Cambria Math" panose="02040503050406030204" pitchFamily="18" charset="0"/>
                        </a:rPr>
                        <m:t>=</m:t>
                      </m:r>
                      <m:r>
                        <a:rPr lang="en-US" sz="3600" i="1" dirty="0">
                          <a:latin typeface="Cambria Math" panose="02040503050406030204" pitchFamily="18" charset="0"/>
                        </a:rPr>
                        <m:t>(1+</m:t>
                      </m:r>
                      <m:sSup>
                        <m:sSupPr>
                          <m:ctrlPr>
                            <a:rPr lang="en-US" sz="3600" i="1" dirty="0">
                              <a:latin typeface="Cambria Math" panose="02040503050406030204" pitchFamily="18" charset="0"/>
                            </a:rPr>
                          </m:ctrlPr>
                        </m:sSupPr>
                        <m:e>
                          <m:r>
                            <a:rPr lang="en-US" sz="3600" i="1" dirty="0">
                              <a:solidFill>
                                <a:srgbClr val="0070C0"/>
                              </a:solidFill>
                              <a:latin typeface="Cambria Math" panose="02040503050406030204" pitchFamily="18" charset="0"/>
                            </a:rPr>
                            <m:t>𝑥</m:t>
                          </m:r>
                        </m:e>
                        <m:sup>
                          <m:r>
                            <a:rPr lang="en-US" sz="3600" i="1" dirty="0">
                              <a:latin typeface="Cambria Math" panose="02040503050406030204" pitchFamily="18" charset="0"/>
                            </a:rPr>
                            <m:t>2</m:t>
                          </m:r>
                        </m:sup>
                      </m:sSup>
                      <m:r>
                        <a:rPr lang="en-US" sz="3600" i="1" dirty="0">
                          <a:latin typeface="Cambria Math" panose="02040503050406030204" pitchFamily="18" charset="0"/>
                        </a:rPr>
                        <m:t>)</m:t>
                      </m:r>
                      <m:r>
                        <a:rPr lang="en-US" sz="3600" b="0" i="1" smtClean="0">
                          <a:latin typeface="Cambria Math" panose="02040503050406030204" pitchFamily="18" charset="0"/>
                        </a:rPr>
                        <m:t>+</m:t>
                      </m:r>
                      <m:r>
                        <a:rPr lang="en-US" sz="3600" i="1" dirty="0">
                          <a:latin typeface="Cambria Math" panose="02040503050406030204" pitchFamily="18" charset="0"/>
                        </a:rPr>
                        <m:t>(</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r>
                        <a:rPr lang="en-US" sz="3600" i="1" smtClean="0">
                          <a:solidFill>
                            <a:srgbClr val="FF0000"/>
                          </a:solidFill>
                          <a:latin typeface="Cambria Math" panose="02040503050406030204" pitchFamily="18" charset="0"/>
                        </a:rPr>
                        <m:t>𝑧</m:t>
                      </m:r>
                      <m:r>
                        <a:rPr lang="en-US" sz="3600" b="0" i="1" smtClean="0">
                          <a:latin typeface="Cambria Math" panose="02040503050406030204" pitchFamily="18" charset="0"/>
                        </a:rPr>
                        <m:t>+</m:t>
                      </m:r>
                      <m:r>
                        <a:rPr lang="en-US" sz="3600" i="1" dirty="0">
                          <a:latin typeface="Cambria Math" panose="02040503050406030204" pitchFamily="18" charset="0"/>
                        </a:rPr>
                        <m:t>(1+</m:t>
                      </m:r>
                      <m:r>
                        <a:rPr lang="en-US" sz="3600" i="1" dirty="0">
                          <a:solidFill>
                            <a:srgbClr val="0070C0"/>
                          </a:solidFill>
                          <a:latin typeface="Cambria Math" panose="02040503050406030204" pitchFamily="18" charset="0"/>
                        </a:rPr>
                        <m:t>𝑥</m:t>
                      </m:r>
                      <m:r>
                        <a:rPr lang="en-US" sz="3600" i="1" dirty="0">
                          <a:latin typeface="Cambria Math" panose="02040503050406030204" pitchFamily="18" charset="0"/>
                        </a:rPr>
                        <m:t>)</m:t>
                      </m:r>
                      <m:sSup>
                        <m:sSupPr>
                          <m:ctrlPr>
                            <a:rPr lang="en-US" sz="3600" b="0" i="1" smtClean="0">
                              <a:latin typeface="Cambria Math" panose="02040503050406030204" pitchFamily="18" charset="0"/>
                            </a:rPr>
                          </m:ctrlPr>
                        </m:sSupPr>
                        <m:e>
                          <m:r>
                            <a:rPr lang="en-US" sz="3600" i="1" smtClean="0">
                              <a:solidFill>
                                <a:srgbClr val="FF0000"/>
                              </a:solidFill>
                              <a:latin typeface="Cambria Math" panose="02040503050406030204" pitchFamily="18" charset="0"/>
                            </a:rPr>
                            <m:t>𝑧</m:t>
                          </m:r>
                        </m:e>
                        <m:sup>
                          <m:r>
                            <a:rPr lang="en-US" sz="3600" b="0" i="1" smtClean="0">
                              <a:latin typeface="Cambria Math" panose="02040503050406030204" pitchFamily="18" charset="0"/>
                            </a:rPr>
                            <m:t>2</m:t>
                          </m:r>
                        </m:sup>
                      </m:sSup>
                    </m:oMath>
                  </m:oMathPara>
                </a14:m>
                <a:endParaRPr lang="en-CA" sz="3600" dirty="0"/>
              </a:p>
            </p:txBody>
          </p:sp>
        </mc:Choice>
        <mc:Fallback xmlns="">
          <p:sp>
            <p:nvSpPr>
              <p:cNvPr id="3" name="Content Placeholder 2">
                <a:extLst>
                  <a:ext uri="{FF2B5EF4-FFF2-40B4-BE49-F238E27FC236}">
                    <a16:creationId xmlns:a16="http://schemas.microsoft.com/office/drawing/2014/main" id="{0CF4C525-C5B5-4EED-8457-561FE8A99CDD}"/>
                  </a:ext>
                </a:extLst>
              </p:cNvPr>
              <p:cNvSpPr>
                <a:spLocks noGrp="1" noRot="1" noChangeAspect="1" noMove="1" noResize="1" noEditPoints="1" noAdjustHandles="1" noChangeArrowheads="1" noChangeShapeType="1" noTextEdit="1"/>
              </p:cNvSpPr>
              <p:nvPr>
                <p:ph idx="1"/>
              </p:nvPr>
            </p:nvSpPr>
            <p:spPr>
              <a:xfrm>
                <a:off x="489857" y="1390195"/>
                <a:ext cx="11121572" cy="5358947"/>
              </a:xfrm>
              <a:blipFill>
                <a:blip r:embed="rId2"/>
                <a:stretch>
                  <a:fillRect l="-1644" t="-23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FCC564E-8840-4D96-96C2-5DE1FAD01D39}"/>
                  </a:ext>
                </a:extLst>
              </p:cNvPr>
              <p:cNvSpPr txBox="1">
                <a:spLocks/>
              </p:cNvSpPr>
              <p:nvPr/>
            </p:nvSpPr>
            <p:spPr>
              <a:xfrm>
                <a:off x="7580087" y="1934479"/>
                <a:ext cx="4568371" cy="678090"/>
              </a:xfrm>
              <a:prstGeom prst="rect">
                <a:avLst/>
              </a:prstGeom>
              <a:ln w="28575">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𝔽</m:t>
                        </m:r>
                      </m:e>
                      <m:sub>
                        <m:r>
                          <a:rPr lang="en-US" sz="3600" i="1">
                            <a:solidFill>
                              <a:srgbClr val="00B050"/>
                            </a:solidFill>
                            <a:latin typeface="Cambria Math" panose="02040503050406030204" pitchFamily="18" charset="0"/>
                          </a:rPr>
                          <m:t>8</m:t>
                        </m:r>
                      </m:sub>
                    </m:sSub>
                  </m:oMath>
                </a14:m>
                <a:r>
                  <a:rPr lang="en-US" sz="3600" b="0" i="0" dirty="0">
                    <a:solidFill>
                      <a:srgbClr val="00B050"/>
                    </a:solidFill>
                    <a:latin typeface="+mj-lt"/>
                  </a:rPr>
                  <a:t> </a:t>
                </a:r>
                <a14:m>
                  <m:oMath xmlns:m="http://schemas.openxmlformats.org/officeDocument/2006/math">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ℤ</m:t>
                        </m:r>
                      </m:e>
                      <m:sub>
                        <m:r>
                          <a:rPr lang="en-US" sz="3200" b="0" i="1" smtClean="0">
                            <a:solidFill>
                              <a:schemeClr val="tx1"/>
                            </a:solidFill>
                            <a:latin typeface="Cambria Math" panose="02040503050406030204" pitchFamily="18" charset="0"/>
                          </a:rPr>
                          <m:t>2</m:t>
                        </m:r>
                      </m:sub>
                    </m:sSub>
                    <m:d>
                      <m:dPr>
                        <m:begChr m:val="["/>
                        <m:endChr m:val="]"/>
                        <m:ctrlPr>
                          <a:rPr lang="en-US" sz="3200" b="0" i="1" smtClean="0">
                            <a:solidFill>
                              <a:schemeClr val="tx1"/>
                            </a:solidFill>
                            <a:latin typeface="Cambria Math" panose="02040503050406030204" pitchFamily="18" charset="0"/>
                          </a:rPr>
                        </m:ctrlPr>
                      </m:dPr>
                      <m:e>
                        <m:r>
                          <a:rPr lang="en-US" sz="3200" b="0" i="1" smtClean="0">
                            <a:solidFill>
                              <a:srgbClr val="0070C0"/>
                            </a:solidFill>
                            <a:latin typeface="Cambria Math" panose="02040503050406030204" pitchFamily="18" charset="0"/>
                          </a:rPr>
                          <m:t>𝑥</m:t>
                        </m:r>
                      </m:e>
                    </m:d>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solidFill>
                              <a:schemeClr val="tx1"/>
                            </a:solidFill>
                            <a:latin typeface="Cambria Math" panose="02040503050406030204" pitchFamily="18" charset="0"/>
                          </a:rPr>
                          <m:t>3</m:t>
                        </m:r>
                      </m:sup>
                    </m:sSup>
                    <m:r>
                      <a:rPr lang="en-US" sz="3200" b="0" i="1" smtClean="0">
                        <a:solidFill>
                          <a:schemeClr val="tx1"/>
                        </a:solidFill>
                        <a:latin typeface="Cambria Math" panose="02040503050406030204" pitchFamily="18" charset="0"/>
                      </a:rPr>
                      <m:t>+</m:t>
                    </m:r>
                    <m:r>
                      <a:rPr lang="en-US" sz="3200" b="0" i="1" smtClean="0">
                        <a:solidFill>
                          <a:srgbClr val="0070C0"/>
                        </a:solidFill>
                        <a:latin typeface="Cambria Math" panose="02040503050406030204" pitchFamily="18" charset="0"/>
                      </a:rPr>
                      <m:t>𝑥</m:t>
                    </m:r>
                    <m:r>
                      <a:rPr lang="en-US" sz="3200" b="0" i="1" smtClean="0">
                        <a:solidFill>
                          <a:schemeClr val="tx1"/>
                        </a:solidFill>
                        <a:latin typeface="Cambria Math" panose="02040503050406030204" pitchFamily="18" charset="0"/>
                      </a:rPr>
                      <m:t>+1)</m:t>
                    </m:r>
                  </m:oMath>
                </a14:m>
                <a:endParaRPr lang="en-CA" sz="3200" dirty="0"/>
              </a:p>
            </p:txBody>
          </p:sp>
        </mc:Choice>
        <mc:Fallback xmlns="">
          <p:sp>
            <p:nvSpPr>
              <p:cNvPr id="4" name="Content Placeholder 2">
                <a:extLst>
                  <a:ext uri="{FF2B5EF4-FFF2-40B4-BE49-F238E27FC236}">
                    <a16:creationId xmlns:a16="http://schemas.microsoft.com/office/drawing/2014/main" id="{7FCC564E-8840-4D96-96C2-5DE1FAD01D39}"/>
                  </a:ext>
                </a:extLst>
              </p:cNvPr>
              <p:cNvSpPr txBox="1">
                <a:spLocks noRot="1" noChangeAspect="1" noMove="1" noResize="1" noEditPoints="1" noAdjustHandles="1" noChangeArrowheads="1" noChangeShapeType="1" noTextEdit="1"/>
              </p:cNvSpPr>
              <p:nvPr/>
            </p:nvSpPr>
            <p:spPr>
              <a:xfrm>
                <a:off x="7580087" y="1934479"/>
                <a:ext cx="4568371" cy="678090"/>
              </a:xfrm>
              <a:prstGeom prst="rect">
                <a:avLst/>
              </a:prstGeom>
              <a:blipFill>
                <a:blip r:embed="rId3"/>
                <a:stretch>
                  <a:fillRect/>
                </a:stretch>
              </a:blipFill>
              <a:ln w="28575">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873094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383458" y="0"/>
            <a:ext cx="8052620" cy="1325563"/>
          </a:xfrm>
        </p:spPr>
        <p:txBody>
          <a:bodyPr>
            <a:noAutofit/>
          </a:bodyPr>
          <a:lstStyle/>
          <a:p>
            <a:r>
              <a:rPr lang="en-US" sz="5400" dirty="0"/>
              <a:t>Freshman’s Dream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1" y="1297858"/>
                <a:ext cx="12192000" cy="55601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Normally, this line of thinking is very wrong:</a:t>
                </a:r>
              </a:p>
              <a:p>
                <a:pPr marL="0" indent="0">
                  <a:buFont typeface="Arial" panose="020B0604020202020204" pitchFamily="34" charset="0"/>
                  <a:buNone/>
                </a:pPr>
                <a:endParaRPr lang="en-US" sz="36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𝑎</m:t>
                              </m:r>
                              <m:r>
                                <a:rPr lang="en-US" sz="4800" b="0" i="1" smtClean="0">
                                  <a:latin typeface="Cambria Math" panose="02040503050406030204" pitchFamily="18" charset="0"/>
                                </a:rPr>
                                <m:t>+</m:t>
                              </m:r>
                              <m:r>
                                <a:rPr lang="en-US" sz="4800" b="0" i="1" smtClean="0">
                                  <a:solidFill>
                                    <a:srgbClr val="00B050"/>
                                  </a:solidFill>
                                  <a:latin typeface="Cambria Math" panose="02040503050406030204" pitchFamily="18" charset="0"/>
                                </a:rPr>
                                <m:t>𝑏</m:t>
                              </m:r>
                            </m:e>
                          </m:d>
                        </m:e>
                        <m:sup>
                          <m:r>
                            <a:rPr lang="en-US" sz="4800" b="0" i="1" smtClean="0">
                              <a:solidFill>
                                <a:srgbClr val="FF0000"/>
                              </a:solidFill>
                              <a:latin typeface="Cambria Math" panose="02040503050406030204" pitchFamily="18" charset="0"/>
                            </a:rPr>
                            <m:t>𝑝</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𝑎</m:t>
                          </m:r>
                        </m:e>
                        <m:sup>
                          <m:r>
                            <a:rPr lang="en-US" sz="4800" b="0" i="1" smtClean="0">
                              <a:solidFill>
                                <a:srgbClr val="FF0000"/>
                              </a:solidFill>
                              <a:latin typeface="Cambria Math" panose="02040503050406030204" pitchFamily="18" charset="0"/>
                            </a:rPr>
                            <m:t>𝑝</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B050"/>
                              </a:solidFill>
                              <a:latin typeface="Cambria Math" panose="02040503050406030204" pitchFamily="18" charset="0"/>
                            </a:rPr>
                            <m:t>𝑏</m:t>
                          </m:r>
                        </m:e>
                        <m:sup>
                          <m:r>
                            <a:rPr lang="en-US" sz="4800" b="0" i="1" smtClean="0">
                              <a:solidFill>
                                <a:srgbClr val="FF0000"/>
                              </a:solidFill>
                              <a:latin typeface="Cambria Math" panose="02040503050406030204" pitchFamily="18" charset="0"/>
                            </a:rPr>
                            <m:t>𝑝</m:t>
                          </m:r>
                        </m:sup>
                      </m:sSup>
                    </m:oMath>
                  </m:oMathPara>
                </a14:m>
                <a:endParaRPr lang="en-US" sz="3600" dirty="0"/>
              </a:p>
              <a:p>
                <a:pPr marL="0" indent="0">
                  <a:buFont typeface="Arial" panose="020B0604020202020204" pitchFamily="34" charset="0"/>
                  <a:buNone/>
                </a:pPr>
                <a:endParaRPr lang="en-US" sz="3600" dirty="0"/>
              </a:p>
              <a:p>
                <a:pPr marL="0" indent="0">
                  <a:buFont typeface="Arial" panose="020B0604020202020204" pitchFamily="34" charset="0"/>
                  <a:buNone/>
                </a:pPr>
                <a:r>
                  <a:rPr lang="en-US" sz="3600" dirty="0"/>
                  <a:t>Counter-example:</a:t>
                </a:r>
              </a:p>
              <a:p>
                <a:pPr marL="0" indent="0">
                  <a:buFont typeface="Arial" panose="020B0604020202020204" pitchFamily="34" charset="0"/>
                  <a:buNone/>
                </a:pPr>
                <a:endParaRPr lang="en-US" sz="36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4+5</m:t>
                              </m:r>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4</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5</m:t>
                          </m:r>
                        </m:e>
                        <m:sup>
                          <m:r>
                            <a:rPr lang="en-US" sz="4800" b="0" i="1" smtClean="0">
                              <a:latin typeface="Cambria Math" panose="02040503050406030204" pitchFamily="18" charset="0"/>
                            </a:rPr>
                            <m:t>2</m:t>
                          </m:r>
                        </m:sup>
                      </m:sSup>
                    </m:oMath>
                  </m:oMathPara>
                </a14:m>
                <a:endParaRPr lang="en-US" sz="4800" b="0" dirty="0"/>
              </a:p>
              <a:p>
                <a:pPr marL="0" indent="0">
                  <a:buFont typeface="Arial" panose="020B0604020202020204" pitchFamily="34" charset="0"/>
                  <a:buNone/>
                </a:pPr>
                <a:r>
                  <a:rPr lang="en-US" sz="4800" b="0" dirty="0"/>
                  <a:t>                                 </a:t>
                </a: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9</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    ≠16+25</m:t>
                    </m:r>
                  </m:oMath>
                </a14:m>
                <a:endParaRPr lang="en-US" sz="4800" b="0" i="1" dirty="0">
                  <a:latin typeface="Cambria Math" panose="02040503050406030204" pitchFamily="18" charset="0"/>
                </a:endParaRPr>
              </a:p>
              <a:p>
                <a:pPr marL="0" indent="0">
                  <a:buFont typeface="Arial" panose="020B0604020202020204" pitchFamily="34" charset="0"/>
                  <a:buNone/>
                </a:pPr>
                <a:r>
                  <a:rPr lang="en-US" sz="4800" b="0" dirty="0"/>
                  <a:t>                                </a:t>
                </a:r>
                <a14:m>
                  <m:oMath xmlns:m="http://schemas.openxmlformats.org/officeDocument/2006/math">
                    <m:r>
                      <a:rPr lang="en-US" sz="4800" b="0" i="1" smtClean="0">
                        <a:latin typeface="Cambria Math" panose="02040503050406030204" pitchFamily="18" charset="0"/>
                      </a:rPr>
                      <m:t>81     ≠41</m:t>
                    </m:r>
                  </m:oMath>
                </a14:m>
                <a:endParaRPr lang="en-US" sz="4800" dirty="0"/>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1" y="1297858"/>
                <a:ext cx="12192000" cy="5560142"/>
              </a:xfrm>
              <a:prstGeom prst="rect">
                <a:avLst/>
              </a:prstGeom>
              <a:blipFill>
                <a:blip r:embed="rId2"/>
                <a:stretch>
                  <a:fillRect l="-1500" t="-3509"/>
                </a:stretch>
              </a:blipFill>
            </p:spPr>
            <p:txBody>
              <a:bodyPr/>
              <a:lstStyle/>
              <a:p>
                <a:r>
                  <a:rPr lang="en-CA">
                    <a:noFill/>
                  </a:rPr>
                  <a:t> </a:t>
                </a:r>
              </a:p>
            </p:txBody>
          </p:sp>
        </mc:Fallback>
      </mc:AlternateContent>
    </p:spTree>
    <p:extLst>
      <p:ext uri="{BB962C8B-B14F-4D97-AF65-F5344CB8AC3E}">
        <p14:creationId xmlns:p14="http://schemas.microsoft.com/office/powerpoint/2010/main" val="784065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90C664-1BE7-4590-9873-7C2039946FC4}"/>
              </a:ext>
            </a:extLst>
          </p:cNvPr>
          <p:cNvSpPr>
            <a:spLocks noGrp="1"/>
          </p:cNvSpPr>
          <p:nvPr>
            <p:ph type="title"/>
          </p:nvPr>
        </p:nvSpPr>
        <p:spPr>
          <a:xfrm>
            <a:off x="0" y="0"/>
            <a:ext cx="5871568" cy="1325563"/>
          </a:xfrm>
        </p:spPr>
        <p:txBody>
          <a:bodyPr>
            <a:noAutofit/>
          </a:bodyPr>
          <a:lstStyle/>
          <a:p>
            <a:r>
              <a:rPr lang="en-US" sz="5400" dirty="0"/>
              <a:t>Remainder Theorem</a:t>
            </a:r>
            <a:endParaRPr lang="en-CA" sz="54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5E6E122-9DD7-4889-821E-3A15868CE056}"/>
                  </a:ext>
                </a:extLst>
              </p:cNvPr>
              <p:cNvSpPr txBox="1">
                <a:spLocks/>
              </p:cNvSpPr>
              <p:nvPr/>
            </p:nvSpPr>
            <p:spPr>
              <a:xfrm>
                <a:off x="225288" y="1417982"/>
                <a:ext cx="5565912" cy="5307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Take a polynomial </a:t>
                </a:r>
                <a14:m>
                  <m:oMath xmlns:m="http://schemas.openxmlformats.org/officeDocument/2006/math">
                    <m:r>
                      <a:rPr lang="en-US" sz="3200" b="0" i="1" smtClean="0">
                        <a:latin typeface="Cambria Math" panose="02040503050406030204" pitchFamily="18" charset="0"/>
                      </a:rPr>
                      <m:t>𝑓</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US" sz="3200" dirty="0"/>
                  <a:t> and divide it by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then look at the remainder.</a:t>
                </a:r>
              </a:p>
              <a:p>
                <a:pPr marL="0" indent="0">
                  <a:buNone/>
                </a:pPr>
                <a:endParaRPr lang="en-US" sz="3200" dirty="0"/>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e>
                      </m:d>
                      <m:r>
                        <a:rPr lang="en-US" sz="3200" b="0" i="1" smtClean="0">
                          <a:latin typeface="Cambria Math" panose="02040503050406030204" pitchFamily="18" charset="0"/>
                        </a:rPr>
                        <m:t>𝑏</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a:p>
                <a:pPr marL="0" indent="0">
                  <a:buNone/>
                </a:pPr>
                <a:endParaRPr lang="en-US" sz="3200" dirty="0"/>
              </a:p>
              <a:p>
                <a:pPr marL="0" indent="0">
                  <a:buNone/>
                </a:pPr>
                <a:r>
                  <a:rPr lang="en-US" sz="3200" dirty="0"/>
                  <a:t>Since degree of </a:t>
                </a:r>
                <a14:m>
                  <m:oMath xmlns:m="http://schemas.openxmlformats.org/officeDocument/2006/math">
                    <m:r>
                      <a:rPr lang="en-US" sz="3200" b="0" i="1" smtClean="0">
                        <a:latin typeface="Cambria Math" panose="02040503050406030204" pitchFamily="18" charset="0"/>
                      </a:rPr>
                      <m:t>𝑟</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&lt;</m:t>
                    </m:r>
                  </m:oMath>
                </a14:m>
                <a:r>
                  <a:rPr lang="en-US" sz="3200" dirty="0"/>
                  <a:t> degree of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m:t>
                    </m:r>
                  </m:oMath>
                </a14:m>
                <a:r>
                  <a:rPr lang="en-US" sz="3200" dirty="0"/>
                  <a:t>, we know </a:t>
                </a:r>
                <a14:m>
                  <m:oMath xmlns:m="http://schemas.openxmlformats.org/officeDocument/2006/math">
                    <m:r>
                      <a:rPr lang="en-US" sz="3200" b="0" i="1" smtClean="0">
                        <a:latin typeface="Cambria Math" panose="02040503050406030204" pitchFamily="18" charset="0"/>
                      </a:rPr>
                      <m:t>𝑟</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a14:m>
                <a:r>
                  <a:rPr lang="en-US" sz="3200" dirty="0"/>
                  <a:t> must be a constant.  </a:t>
                </a:r>
              </a:p>
            </p:txBody>
          </p:sp>
        </mc:Choice>
        <mc:Fallback xmlns="">
          <p:sp>
            <p:nvSpPr>
              <p:cNvPr id="5" name="Content Placeholder 2">
                <a:extLst>
                  <a:ext uri="{FF2B5EF4-FFF2-40B4-BE49-F238E27FC236}">
                    <a16:creationId xmlns:a16="http://schemas.microsoft.com/office/drawing/2014/main" id="{05E6E122-9DD7-4889-821E-3A15868CE056}"/>
                  </a:ext>
                </a:extLst>
              </p:cNvPr>
              <p:cNvSpPr txBox="1">
                <a:spLocks noRot="1" noChangeAspect="1" noMove="1" noResize="1" noEditPoints="1" noAdjustHandles="1" noChangeArrowheads="1" noChangeShapeType="1" noTextEdit="1"/>
              </p:cNvSpPr>
              <p:nvPr/>
            </p:nvSpPr>
            <p:spPr>
              <a:xfrm>
                <a:off x="225288" y="1417982"/>
                <a:ext cx="5565912" cy="5307495"/>
              </a:xfrm>
              <a:prstGeom prst="rect">
                <a:avLst/>
              </a:prstGeom>
              <a:blipFill>
                <a:blip r:embed="rId2"/>
                <a:stretch>
                  <a:fillRect l="-2848" t="-2299" r="-4162"/>
                </a:stretch>
              </a:blipFill>
            </p:spPr>
            <p:txBody>
              <a:bodyPr/>
              <a:lstStyle/>
              <a:p>
                <a:r>
                  <a:rPr lang="en-CA">
                    <a:noFill/>
                  </a:rPr>
                  <a:t> </a:t>
                </a:r>
              </a:p>
            </p:txBody>
          </p:sp>
        </mc:Fallback>
      </mc:AlternateContent>
      <p:sp>
        <p:nvSpPr>
          <p:cNvPr id="6" name="Title 1">
            <a:extLst>
              <a:ext uri="{FF2B5EF4-FFF2-40B4-BE49-F238E27FC236}">
                <a16:creationId xmlns:a16="http://schemas.microsoft.com/office/drawing/2014/main" id="{78821339-989F-4F50-8FC2-2D565A98C40B}"/>
              </a:ext>
            </a:extLst>
          </p:cNvPr>
          <p:cNvSpPr txBox="1">
            <a:spLocks/>
          </p:cNvSpPr>
          <p:nvPr/>
        </p:nvSpPr>
        <p:spPr>
          <a:xfrm>
            <a:off x="6320432" y="0"/>
            <a:ext cx="587156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Factor Theorem</a:t>
            </a:r>
            <a:endParaRPr lang="en-CA" sz="5400" dirty="0"/>
          </a:p>
        </p:txBody>
      </p:sp>
      <p:cxnSp>
        <p:nvCxnSpPr>
          <p:cNvPr id="7" name="Straight Connector 6">
            <a:extLst>
              <a:ext uri="{FF2B5EF4-FFF2-40B4-BE49-F238E27FC236}">
                <a16:creationId xmlns:a16="http://schemas.microsoft.com/office/drawing/2014/main" id="{8B8B7E31-A6D0-4D9F-AC4A-5EB80E894587}"/>
              </a:ext>
            </a:extLst>
          </p:cNvPr>
          <p:cNvCxnSpPr>
            <a:cxnSpLocks/>
          </p:cNvCxnSpPr>
          <p:nvPr/>
        </p:nvCxnSpPr>
        <p:spPr>
          <a:xfrm flipV="1">
            <a:off x="6066933" y="0"/>
            <a:ext cx="0" cy="6858000"/>
          </a:xfrm>
          <a:prstGeom prst="line">
            <a:avLst/>
          </a:prstGeom>
          <a:ln w="57150">
            <a:prstDash val="solid"/>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699578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1.4|1|2.1|9.5"/>
</p:tagLst>
</file>

<file path=ppt/tags/tag10.xml><?xml version="1.0" encoding="utf-8"?>
<p:tagLst xmlns:a="http://schemas.openxmlformats.org/drawingml/2006/main" xmlns:r="http://schemas.openxmlformats.org/officeDocument/2006/relationships" xmlns:p="http://schemas.openxmlformats.org/presentationml/2006/main">
  <p:tag name="TIMING" val="|6.8|8.1|5.4|7.7|9"/>
</p:tagLst>
</file>

<file path=ppt/tags/tag11.xml><?xml version="1.0" encoding="utf-8"?>
<p:tagLst xmlns:a="http://schemas.openxmlformats.org/drawingml/2006/main" xmlns:r="http://schemas.openxmlformats.org/officeDocument/2006/relationships" xmlns:p="http://schemas.openxmlformats.org/presentationml/2006/main">
  <p:tag name="TIMING" val="|6.8|8.1|5.4|7.7|9"/>
</p:tagLst>
</file>

<file path=ppt/tags/tag2.xml><?xml version="1.0" encoding="utf-8"?>
<p:tagLst xmlns:a="http://schemas.openxmlformats.org/drawingml/2006/main" xmlns:r="http://schemas.openxmlformats.org/officeDocument/2006/relationships" xmlns:p="http://schemas.openxmlformats.org/presentationml/2006/main">
  <p:tag name="TIMING" val="|6.8|8.1|5.4|7.7|9"/>
</p:tagLst>
</file>

<file path=ppt/tags/tag3.xml><?xml version="1.0" encoding="utf-8"?>
<p:tagLst xmlns:a="http://schemas.openxmlformats.org/drawingml/2006/main" xmlns:r="http://schemas.openxmlformats.org/officeDocument/2006/relationships" xmlns:p="http://schemas.openxmlformats.org/presentationml/2006/main">
  <p:tag name="TIMING" val="|6.8|8.1|5.4|7.7|9"/>
</p:tagLst>
</file>

<file path=ppt/tags/tag4.xml><?xml version="1.0" encoding="utf-8"?>
<p:tagLst xmlns:a="http://schemas.openxmlformats.org/drawingml/2006/main" xmlns:r="http://schemas.openxmlformats.org/officeDocument/2006/relationships" xmlns:p="http://schemas.openxmlformats.org/presentationml/2006/main">
  <p:tag name="TIMING" val="|6.8|8.1|5.4|7.7|9"/>
</p:tagLst>
</file>

<file path=ppt/tags/tag5.xml><?xml version="1.0" encoding="utf-8"?>
<p:tagLst xmlns:a="http://schemas.openxmlformats.org/drawingml/2006/main" xmlns:r="http://schemas.openxmlformats.org/officeDocument/2006/relationships" xmlns:p="http://schemas.openxmlformats.org/presentationml/2006/main">
  <p:tag name="TIMING" val="|6.8|8.1|5.4|7.7|9"/>
</p:tagLst>
</file>

<file path=ppt/tags/tag6.xml><?xml version="1.0" encoding="utf-8"?>
<p:tagLst xmlns:a="http://schemas.openxmlformats.org/drawingml/2006/main" xmlns:r="http://schemas.openxmlformats.org/officeDocument/2006/relationships" xmlns:p="http://schemas.openxmlformats.org/presentationml/2006/main">
  <p:tag name="TIMING" val="|6.8|8.1|5.4|7.7|9"/>
</p:tagLst>
</file>

<file path=ppt/tags/tag7.xml><?xml version="1.0" encoding="utf-8"?>
<p:tagLst xmlns:a="http://schemas.openxmlformats.org/drawingml/2006/main" xmlns:r="http://schemas.openxmlformats.org/officeDocument/2006/relationships" xmlns:p="http://schemas.openxmlformats.org/presentationml/2006/main">
  <p:tag name="TIMING" val="|6.8|8.1|5.4|7.7|9"/>
</p:tagLst>
</file>

<file path=ppt/tags/tag8.xml><?xml version="1.0" encoding="utf-8"?>
<p:tagLst xmlns:a="http://schemas.openxmlformats.org/drawingml/2006/main" xmlns:r="http://schemas.openxmlformats.org/officeDocument/2006/relationships" xmlns:p="http://schemas.openxmlformats.org/presentationml/2006/main">
  <p:tag name="TIMING" val="|6.8|8.1|5.4|7.7|9"/>
</p:tagLst>
</file>

<file path=ppt/tags/tag9.xml><?xml version="1.0" encoding="utf-8"?>
<p:tagLst xmlns:a="http://schemas.openxmlformats.org/drawingml/2006/main" xmlns:r="http://schemas.openxmlformats.org/officeDocument/2006/relationships" xmlns:p="http://schemas.openxmlformats.org/presentationml/2006/main">
  <p:tag name="TIMING" val="|6.8|8.1|5.4|7.7|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29799</TotalTime>
  <Words>7110</Words>
  <Application>Microsoft Office PowerPoint</Application>
  <PresentationFormat>Widescreen</PresentationFormat>
  <Paragraphs>1393</Paragraphs>
  <Slides>119</Slides>
  <Notes>2</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Arial</vt:lpstr>
      <vt:lpstr>Calibri</vt:lpstr>
      <vt:lpstr>Calibri Light</vt:lpstr>
      <vt:lpstr>Cambria Math</vt:lpstr>
      <vt:lpstr>Office Theme</vt:lpstr>
      <vt:lpstr>Previously: Cyclic Codes</vt:lpstr>
      <vt:lpstr>PowerPoint Presentation</vt:lpstr>
      <vt:lpstr>Reed-Solomon Codes</vt:lpstr>
      <vt:lpstr>Reed-Solomon Codes (non-binary codes)</vt:lpstr>
      <vt:lpstr>Reed-Solomon Codes (non-binary codes)</vt:lpstr>
      <vt:lpstr>PowerPoint Presentation</vt:lpstr>
      <vt:lpstr>Polynomial Set Notation R[x]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Z_2 [x]\/(x^2+x+1)</vt:lpstr>
      <vt:lpstr>Consider Z_2 [x]\/(x^2+x+1)</vt:lpstr>
      <vt:lpstr>Consider Z_2 [x]\/(x^2+x+1)</vt:lpstr>
      <vt:lpstr>PowerPoint Presentation</vt:lpstr>
      <vt:lpstr>Consider Z_2 [x]\/(x^3+x+1)</vt:lpstr>
      <vt:lpstr>Consider Z_3 [x]\/(x^2+1)</vt:lpstr>
      <vt:lpstr>PowerPoint Presentation</vt:lpstr>
      <vt:lpstr>PowerPoint Presentation</vt:lpstr>
      <vt:lpstr>F_3 [x]\/(x^2+1)</vt:lpstr>
      <vt:lpstr>F_3 [x]\/(x^2+1)</vt:lpstr>
      <vt:lpstr>PowerPoint Presentation</vt:lpstr>
      <vt:lpstr>PRIME POWERS. BOX DIAGRAM</vt:lpstr>
      <vt:lpstr>F_4=Z_2 [x]\/(x^2+x+1) F_8=Z_2 [x]\/(x^3+x+1) F_9=Z_3 [x]\/(x^2+1) </vt:lpstr>
      <vt:lpstr>F_4=Z_2 [x]\/(x^2+x+1) F_8=Z_2 [x]\/(x^3+x+1) F_9=Z_3 [x]\/(x^2+1) </vt:lpstr>
      <vt:lpstr>So we’ve learned…</vt:lpstr>
      <vt:lpstr>Primitive Elements</vt:lpstr>
      <vt:lpstr>F_4</vt:lpstr>
      <vt:lpstr>F_4</vt:lpstr>
      <vt:lpstr>F_4</vt:lpstr>
      <vt:lpstr>Consider 〖F_4=Z〗_2 [x]\/(x^2+x+1)</vt:lpstr>
      <vt:lpstr>Consider F_8=Z_2 [x]\/(x^3+x+1)</vt:lpstr>
      <vt:lpstr>Consider F_9=Z_3 [x]\/(x^2+1)</vt:lpstr>
      <vt:lpstr>Consider F_9=Z_3 [x]\/(x^2+1)</vt:lpstr>
      <vt:lpstr>All finite fields have a primitive element</vt:lpstr>
      <vt:lpstr>Reed-Solomon Codes</vt:lpstr>
      <vt:lpstr>(Cyclic) Reed-Solomon Codes</vt:lpstr>
      <vt:lpstr>Remainder Theorem</vt:lpstr>
      <vt:lpstr>Remainder Theorem</vt:lpstr>
      <vt:lpstr>Factor Theorem</vt:lpstr>
      <vt:lpstr>PowerPoint Presentation</vt:lpstr>
      <vt:lpstr>PowerPoint Presentation</vt:lpstr>
      <vt:lpstr>Original (Evaluation) Reed-Solomon</vt:lpstr>
      <vt:lpstr>Original (Evaluation) Reed-Solomon</vt:lpstr>
      <vt:lpstr>Original (Evaluation) Reed-Solomon</vt:lpstr>
      <vt:lpstr>Original (Evaluation) Reed-Solomon</vt:lpstr>
      <vt:lpstr>PowerPoint Presentation</vt:lpstr>
      <vt:lpstr>PowerPoint Presentation</vt:lpstr>
      <vt:lpstr>Original (Evaluation) Reed-Solomon</vt:lpstr>
      <vt:lpstr>PowerPoint Presentation</vt:lpstr>
      <vt:lpstr>Original (Evaluation) Reed-Solomon</vt:lpstr>
      <vt:lpstr>Original (Evaluation) Reed-Solomon</vt:lpstr>
      <vt:lpstr>Original (Evaluation) Reed-Solomon</vt:lpstr>
      <vt:lpstr>Original (Evaluation) Reed-Solomon</vt:lpstr>
      <vt:lpstr>Original (Evaluation) Reed-Solomon</vt:lpstr>
      <vt:lpstr>Singleton Bound (applies to ALL codes)</vt:lpstr>
      <vt:lpstr>Singleton Bound (applies to ALL codes)</vt:lpstr>
      <vt:lpstr>Singleton Bound (applies to ALL codes)</vt:lpstr>
      <vt:lpstr>Singleton Bound (applies to ALL codes)</vt:lpstr>
      <vt:lpstr>Singleton Bound (applies to ALL codes)</vt:lpstr>
      <vt:lpstr>Singleton Bound (applies to ALL codes)</vt:lpstr>
      <vt:lpstr>Original (Evaluation) Reed-Solomon</vt:lpstr>
      <vt:lpstr>PowerPoint Presentation</vt:lpstr>
      <vt:lpstr>PowerPoint Presentation</vt:lpstr>
      <vt:lpstr>Cyclic (BCH) Reed-Solomon</vt:lpstr>
      <vt:lpstr>Cyclic (BCH) Reed-Solomon</vt:lpstr>
      <vt:lpstr>Consider F_9=Z_3 [x]\/(x^2+1)</vt:lpstr>
      <vt:lpstr>Cyclic (BCH) Reed-Solomon</vt:lpstr>
      <vt:lpstr>Cyclic (BCH) Reed-Solomon</vt:lpstr>
      <vt:lpstr>Cyclic (BCH) Reed-Solomon</vt:lpstr>
      <vt:lpstr>Fourier Transform in F_q</vt:lpstr>
      <vt:lpstr>Fourier Transform in F_q</vt:lpstr>
      <vt:lpstr>PowerPoint Presentation</vt:lpstr>
      <vt:lpstr>Fourier Transform</vt:lpstr>
      <vt:lpstr>PowerPoint Presentation</vt:lpstr>
      <vt:lpstr>PowerPoint Presentation</vt:lpstr>
      <vt:lpstr>PowerPoint Presentation</vt:lpstr>
      <vt:lpstr>Factor Theorem</vt:lpstr>
      <vt:lpstr>PowerPoint Presentation</vt:lpstr>
      <vt:lpstr>(Cyclic) Reed-Solomon Codes</vt:lpstr>
      <vt:lpstr>PowerPoint Presentation</vt:lpstr>
      <vt:lpstr>Singleton Bound (applies to ALL codes)</vt:lpstr>
      <vt:lpstr>Singleton Bound (applies to ALL codes)</vt:lpstr>
      <vt:lpstr>Singleton Bound (applies to ALL codes)</vt:lpstr>
      <vt:lpstr>Original (Evaluation) Reed-Solomon</vt:lpstr>
      <vt:lpstr>Original (Evaluation) Reed-Solomon</vt:lpstr>
      <vt:lpstr>Freshman’s Dream Theorem</vt:lpstr>
      <vt:lpstr>Remainder Theorem</vt:lpstr>
      <vt:lpstr>Remainder Theorem</vt:lpstr>
      <vt:lpstr>Factor Theorem</vt:lpstr>
      <vt:lpstr>Freshman’s Dream Theorem</vt:lpstr>
      <vt:lpstr>Freshman’s Dream Theorem</vt:lpstr>
      <vt:lpstr>Conjugates</vt:lpstr>
      <vt:lpstr>Minimal Polynomial</vt:lpstr>
      <vt:lpstr>Minimal Polynomial</vt:lpstr>
      <vt:lpstr>PowerPoint Presentation</vt:lpstr>
      <vt:lpstr>Mod Polynomial Z[x]/(x^3-x-1)</vt:lpstr>
      <vt:lpstr>PowerPoint Presentation</vt:lpstr>
      <vt:lpstr>PowerPoint Presentation</vt:lpstr>
      <vt:lpstr>PowerPoint Presentation</vt:lpstr>
      <vt:lpstr>PowerPoint Presentation</vt:lpstr>
      <vt:lpstr>g(x)=x^2+x+1</vt:lpstr>
      <vt:lpstr>PowerPoint Presentation</vt:lpstr>
      <vt:lpstr>g(x)=x^2+x+1</vt:lpstr>
      <vt:lpstr>GF(3)[x]\/(x^2+1)</vt:lpstr>
      <vt:lpstr>Singleton Bound d≤n-(k-1)</vt:lpstr>
      <vt:lpstr>Singleton Bound d≤n-(k-1)</vt:lpstr>
      <vt:lpstr>Reed Solomon d≥n-(k-1)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207</cp:revision>
  <dcterms:created xsi:type="dcterms:W3CDTF">2019-04-02T06:54:13Z</dcterms:created>
  <dcterms:modified xsi:type="dcterms:W3CDTF">2019-05-12T01:54:29Z</dcterms:modified>
</cp:coreProperties>
</file>